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7010400" cy="92964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15276-8895-4370-9969-0759808139A2}" type="datetimeFigureOut">
              <a:rPr lang="ru-RU" smtClean="0"/>
              <a:t>12.09.2019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4B5C-FB39-41E9-81FC-FF7EA1B6E1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3026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715276-8895-4370-9969-0759808139A2}" type="datetimeFigureOut">
              <a:rPr lang="ru-RU" smtClean="0"/>
              <a:t>12.09.2019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0A4B5C-FB39-41E9-81FC-FF7EA1B6E1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4256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pg-group.ru/" TargetMode="External"/><Relationship Id="rId2" Type="http://schemas.openxmlformats.org/officeDocument/2006/relationships/hyperlink" Target="http://www.opkbiznesmost.ru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2800" b="1" smtClean="0">
                <a:solidFill>
                  <a:srgbClr val="0070C0"/>
                </a:solidFill>
                <a:latin typeface="Arial Narrow" panose="020B0606020202030204" pitchFamily="34" charset="0"/>
              </a:rPr>
              <a:t/>
            </a:r>
            <a:br>
              <a:rPr lang="ru-RU" altLang="ru-RU" sz="2800" b="1" smtClean="0">
                <a:solidFill>
                  <a:srgbClr val="0070C0"/>
                </a:solidFill>
                <a:latin typeface="Arial Narrow" panose="020B0606020202030204" pitchFamily="34" charset="0"/>
              </a:rPr>
            </a:br>
            <a:r>
              <a:rPr lang="ru-RU" altLang="ru-RU" sz="2800" b="1" smtClean="0">
                <a:solidFill>
                  <a:srgbClr val="0070C0"/>
                </a:solidFill>
                <a:latin typeface="Arial Narrow" panose="020B0606020202030204" pitchFamily="34" charset="0"/>
              </a:rPr>
              <a:t>Межкорпоративная акселерационная </a:t>
            </a:r>
            <a:br>
              <a:rPr lang="ru-RU" altLang="ru-RU" sz="2800" b="1" smtClean="0">
                <a:solidFill>
                  <a:srgbClr val="0070C0"/>
                </a:solidFill>
                <a:latin typeface="Arial Narrow" panose="020B0606020202030204" pitchFamily="34" charset="0"/>
              </a:rPr>
            </a:br>
            <a:r>
              <a:rPr lang="ru-RU" altLang="ru-RU" sz="2800" b="1" smtClean="0">
                <a:solidFill>
                  <a:srgbClr val="0070C0"/>
                </a:solidFill>
                <a:latin typeface="Arial Narrow" panose="020B0606020202030204" pitchFamily="34" charset="0"/>
              </a:rPr>
              <a:t>программа сотрудничества </a:t>
            </a:r>
            <a:br>
              <a:rPr lang="ru-RU" altLang="ru-RU" sz="2800" b="1" smtClean="0">
                <a:solidFill>
                  <a:srgbClr val="0070C0"/>
                </a:solidFill>
                <a:latin typeface="Arial Narrow" panose="020B0606020202030204" pitchFamily="34" charset="0"/>
              </a:rPr>
            </a:br>
            <a:r>
              <a:rPr lang="ru-RU" altLang="ru-RU" sz="2800" b="1" smtClean="0">
                <a:solidFill>
                  <a:srgbClr val="0070C0"/>
                </a:solidFill>
                <a:latin typeface="Arial Narrow" panose="020B0606020202030204" pitchFamily="34" charset="0"/>
              </a:rPr>
              <a:t> «ОПК  БИЗНЕС  МОСТ»</a:t>
            </a:r>
            <a:br>
              <a:rPr lang="ru-RU" altLang="ru-RU" sz="2800" b="1" smtClean="0">
                <a:solidFill>
                  <a:srgbClr val="0070C0"/>
                </a:solidFill>
                <a:latin typeface="Arial Narrow" panose="020B0606020202030204" pitchFamily="34" charset="0"/>
              </a:rPr>
            </a:br>
            <a:r>
              <a:rPr lang="ru-RU" altLang="ru-RU" sz="2800" b="1" smtClean="0">
                <a:solidFill>
                  <a:srgbClr val="0070C0"/>
                </a:solidFill>
                <a:latin typeface="Arial Narrow" panose="020B0606020202030204" pitchFamily="34" charset="0"/>
              </a:rPr>
              <a:t/>
            </a:r>
            <a:br>
              <a:rPr lang="ru-RU" altLang="ru-RU" sz="2800" b="1" smtClean="0">
                <a:solidFill>
                  <a:srgbClr val="0070C0"/>
                </a:solidFill>
                <a:latin typeface="Arial Narrow" panose="020B0606020202030204" pitchFamily="34" charset="0"/>
              </a:rPr>
            </a:br>
            <a:endParaRPr lang="ru-RU" altLang="ru-RU" sz="1800" dirty="0">
              <a:solidFill>
                <a:srgbClr val="0070C0"/>
              </a:solidFill>
              <a:latin typeface="Arial Narrow" panose="020B0606020202030204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411031"/>
      </p:ext>
    </p:extLst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smtClean="0">
                <a:latin typeface="Arial Narrow" panose="020B0606020202030204" pitchFamily="34" charset="0"/>
              </a:rPr>
              <a:t>Группа  </a:t>
            </a:r>
            <a:r>
              <a:rPr lang="en-US" sz="3200" smtClean="0">
                <a:latin typeface="Arial Narrow" panose="020B0606020202030204" pitchFamily="34" charset="0"/>
              </a:rPr>
              <a:t>SPG</a:t>
            </a:r>
            <a:r>
              <a:rPr lang="ru-RU" sz="3200" smtClean="0">
                <a:latin typeface="Arial Narrow" panose="020B0606020202030204" pitchFamily="34" charset="0"/>
              </a:rPr>
              <a:t> – инициатор и координатор </a:t>
            </a:r>
            <a:br>
              <a:rPr lang="ru-RU" sz="3200" smtClean="0">
                <a:latin typeface="Arial Narrow" panose="020B0606020202030204" pitchFamily="34" charset="0"/>
              </a:rPr>
            </a:br>
            <a:r>
              <a:rPr lang="ru-RU" sz="3200" smtClean="0">
                <a:latin typeface="Arial Narrow" panose="020B0606020202030204" pitchFamily="34" charset="0"/>
              </a:rPr>
              <a:t>Программы ОПК Бизнес МОСТ  </a:t>
            </a:r>
            <a:endParaRPr lang="ru-RU" sz="3200" dirty="0">
              <a:latin typeface="Arial Narrow" panose="020B0606020202030204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2550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smtClean="0">
                <a:latin typeface="Arial Narrow" panose="020B0606020202030204" pitchFamily="34" charset="0"/>
              </a:rPr>
              <a:t>Предпосылки Программы</a:t>
            </a:r>
            <a:endParaRPr lang="ru-RU" sz="3600" dirty="0">
              <a:latin typeface="Arial Narrow" panose="020B0606020202030204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4757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500" kern="1200" spc="-100" smtClean="0">
                <a:latin typeface="Arial Narrow" panose="020B0606020202030204" pitchFamily="34" charset="0"/>
              </a:rPr>
              <a:t>Рынки  гражданской продукции  на 1,2  трл  руб</a:t>
            </a:r>
            <a:endParaRPr lang="ru-RU" sz="3500" kern="1200" spc="-100" dirty="0">
              <a:latin typeface="Arial Narrow" panose="020B0606020202030204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6355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500" kern="1200" spc="-100" smtClean="0">
                <a:latin typeface="Arial Narrow" panose="020B0606020202030204" pitchFamily="34" charset="0"/>
              </a:rPr>
              <a:t>Барьеры для ОПК </a:t>
            </a:r>
            <a:br>
              <a:rPr lang="ru-RU" sz="3500" kern="1200" spc="-100" smtClean="0">
                <a:latin typeface="Arial Narrow" panose="020B0606020202030204" pitchFamily="34" charset="0"/>
              </a:rPr>
            </a:br>
            <a:r>
              <a:rPr lang="ru-RU" sz="3500" kern="1200" spc="-100" smtClean="0">
                <a:latin typeface="Arial Narrow" panose="020B0606020202030204" pitchFamily="34" charset="0"/>
              </a:rPr>
              <a:t>на пути к рынкам гражданской продукции</a:t>
            </a:r>
            <a:endParaRPr lang="ru-RU" sz="3500" kern="1200" spc="-100" dirty="0">
              <a:latin typeface="Arial Narrow" panose="020B0606020202030204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8326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7236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8185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Aft>
                <a:spcPts val="1200"/>
              </a:spcAft>
              <a:defRPr/>
            </a:pPr>
            <a:r>
              <a:rPr lang="ru-RU" sz="14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 низкая  готовность к рискам</a:t>
            </a:r>
            <a:br>
              <a:rPr lang="ru-RU" sz="14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4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отсутствие  рыночного опыта</a:t>
            </a:r>
            <a:br>
              <a:rPr lang="ru-RU" sz="14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4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режимные и секретные  </a:t>
            </a:r>
            <a:br>
              <a:rPr lang="ru-RU" sz="14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4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ограничения, </a:t>
            </a:r>
            <a:br>
              <a:rPr lang="ru-RU" sz="14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4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 засилье  регламентов и указаний,  мешающих решениям  о поддержке прорывных проектов</a:t>
            </a:r>
            <a:br>
              <a:rPr lang="ru-RU" sz="14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4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 отсутствие  опыта  массового производства гражданской продукции  </a:t>
            </a:r>
            <a:br>
              <a:rPr lang="ru-RU" sz="14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4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и проч.</a:t>
            </a:r>
            <a:br>
              <a:rPr lang="ru-RU" sz="14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endParaRPr lang="ru-RU" sz="14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1656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smtClean="0">
                <a:latin typeface="Arial Narrow" panose="020B0606020202030204" pitchFamily="34" charset="0"/>
              </a:rPr>
              <a:t>Межкорпоративная акселерационная программа сотрудничества  ОПК Бизнес МОСТ</a:t>
            </a:r>
            <a:endParaRPr lang="ru-RU" sz="3600" dirty="0">
              <a:latin typeface="Arial Narrow" panose="020B0606020202030204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9344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smtClean="0">
                <a:latin typeface="Arial Narrow" panose="020B0606020202030204" pitchFamily="34" charset="0"/>
              </a:rPr>
              <a:t>Программа</a:t>
            </a:r>
            <a:r>
              <a:rPr lang="ru-RU" smtClean="0"/>
              <a:t> </a:t>
            </a:r>
            <a:r>
              <a:rPr lang="ru-RU" sz="3600" smtClean="0">
                <a:latin typeface="Arial Narrow" panose="020B0606020202030204" pitchFamily="34" charset="0"/>
              </a:rPr>
              <a:t>«ОПК Бизнес МОСТ» - </a:t>
            </a:r>
            <a:br>
              <a:rPr lang="ru-RU" sz="3600" smtClean="0">
                <a:latin typeface="Arial Narrow" panose="020B0606020202030204" pitchFamily="34" charset="0"/>
              </a:rPr>
            </a:br>
            <a:r>
              <a:rPr lang="ru-RU" sz="3600" smtClean="0">
                <a:latin typeface="Arial Narrow" panose="020B0606020202030204" pitchFamily="34" charset="0"/>
              </a:rPr>
              <a:t>новая бизнес-среда для общего развития</a:t>
            </a:r>
            <a:endParaRPr lang="ru-RU" sz="3600" dirty="0">
              <a:latin typeface="Arial Narrow" panose="020B0606020202030204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8380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smtClean="0">
                <a:latin typeface="Arial Narrow" panose="020B0606020202030204" pitchFamily="34" charset="0"/>
              </a:rPr>
              <a:t>Получите доступ </a:t>
            </a:r>
            <a:br>
              <a:rPr lang="ru-RU" sz="3600" smtClean="0">
                <a:latin typeface="Arial Narrow" panose="020B0606020202030204" pitchFamily="34" charset="0"/>
              </a:rPr>
            </a:br>
            <a:r>
              <a:rPr lang="ru-RU" sz="3600" smtClean="0">
                <a:latin typeface="Arial Narrow" panose="020B0606020202030204" pitchFamily="34" charset="0"/>
              </a:rPr>
              <a:t>в корпорации и концерны ОПК</a:t>
            </a:r>
            <a:endParaRPr lang="ru-RU" sz="3600" dirty="0">
              <a:latin typeface="Arial Narrow" panose="020B0606020202030204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0550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smtClean="0">
                <a:latin typeface="Arial Narrow" panose="020B0606020202030204" pitchFamily="34" charset="0"/>
              </a:rPr>
              <a:t>Матрица основных инструментов </a:t>
            </a:r>
            <a:br>
              <a:rPr lang="ru-RU" sz="3600" smtClean="0">
                <a:latin typeface="Arial Narrow" panose="020B0606020202030204" pitchFamily="34" charset="0"/>
              </a:rPr>
            </a:br>
            <a:r>
              <a:rPr lang="ru-RU" sz="3600" smtClean="0">
                <a:latin typeface="Arial Narrow" panose="020B0606020202030204" pitchFamily="34" charset="0"/>
              </a:rPr>
              <a:t>и технологий работы Программы</a:t>
            </a:r>
            <a:endParaRPr lang="ru-RU" sz="3600" dirty="0">
              <a:latin typeface="Arial Narrow" panose="020B0606020202030204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8557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smtClean="0">
                <a:latin typeface="Arial Narrow" panose="020B0606020202030204" pitchFamily="34" charset="0"/>
              </a:rPr>
              <a:t>Отзывы участников</a:t>
            </a:r>
            <a:endParaRPr lang="ru-RU" sz="3600" dirty="0">
              <a:latin typeface="Arial Narrow" panose="020B0606020202030204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4488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smtClean="0">
                <a:latin typeface="Arial Narrow" panose="020B0606020202030204" pitchFamily="34" charset="0"/>
              </a:rPr>
              <a:t>Ближайшие планы и мероприятия</a:t>
            </a:r>
            <a:endParaRPr lang="ru-RU" sz="3600" dirty="0">
              <a:latin typeface="Arial Narrow" panose="020B0606020202030204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9928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sz="1600" b="1" smtClean="0">
                <a:latin typeface="Arial Narrow" panose="020B0606020202030204" pitchFamily="34" charset="0"/>
              </a:rPr>
              <a:t/>
            </a:r>
            <a:br>
              <a:rPr lang="ru-RU" sz="1600" b="1" smtClean="0">
                <a:latin typeface="Arial Narrow" panose="020B0606020202030204" pitchFamily="34" charset="0"/>
              </a:rPr>
            </a:br>
            <a:r>
              <a:rPr lang="ru-RU" sz="1600" smtClean="0">
                <a:solidFill>
                  <a:schemeClr val="tx1"/>
                </a:solidFill>
                <a:latin typeface="Arial Narrow" panose="020B0606020202030204" pitchFamily="34" charset="0"/>
              </a:rPr>
              <a:t/>
            </a:r>
            <a:br>
              <a:rPr lang="ru-RU" sz="1600" smtClean="0">
                <a:solidFill>
                  <a:schemeClr val="tx1"/>
                </a:solidFill>
                <a:latin typeface="Arial Narrow" panose="020B0606020202030204" pitchFamily="34" charset="0"/>
              </a:rPr>
            </a:br>
            <a:r>
              <a:rPr lang="ru-RU" sz="1600" b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ОЛЬГА САМОВАРОВА</a:t>
            </a:r>
            <a:br>
              <a:rPr lang="ru-RU" sz="1600" b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1600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Управляющий партнер ГК </a:t>
            </a:r>
            <a:r>
              <a:rPr lang="en-US" sz="1600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SPG</a:t>
            </a:r>
            <a:r>
              <a:rPr lang="ru-RU" sz="1600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к.э.н.</a:t>
            </a:r>
            <a:br>
              <a:rPr lang="ru-RU" sz="1600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smtClean="0">
                <a:latin typeface="+mn-lt"/>
              </a:rPr>
              <a:t>samovarova@spg-group.ru</a:t>
            </a:r>
            <a:r>
              <a:rPr lang="ru-RU" sz="160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smtClean="0">
                <a:latin typeface="Arial" panose="020B0604020202020204" pitchFamily="34" charset="0"/>
                <a:cs typeface="Arial" panose="020B0604020202020204" pitchFamily="34" charset="0"/>
              </a:rPr>
              <a:t>тел. </a:t>
            </a:r>
            <a:r>
              <a:rPr lang="en-US" sz="1600" smtClean="0">
                <a:latin typeface="Arial" panose="020B0604020202020204" pitchFamily="34" charset="0"/>
                <a:cs typeface="Arial" panose="020B0604020202020204" pitchFamily="34" charset="0"/>
              </a:rPr>
              <a:t>+7(812) 313-31-21</a:t>
            </a:r>
            <a:r>
              <a:rPr lang="ru-RU" sz="160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smtClean="0">
                <a:latin typeface="Arial" panose="020B0604020202020204" pitchFamily="34" charset="0"/>
                <a:cs typeface="Arial" panose="020B0604020202020204" pitchFamily="34" charset="0"/>
              </a:rPr>
              <a:t>Сайт программы: </a:t>
            </a:r>
            <a:r>
              <a:rPr lang="en-US" sz="160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www.opkbiznesmost.ru</a:t>
            </a:r>
            <a:r>
              <a:rPr lang="en-US" sz="160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160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smtClean="0">
                <a:latin typeface="Arial" panose="020B0604020202020204" pitchFamily="34" charset="0"/>
                <a:cs typeface="Arial" panose="020B0604020202020204" pitchFamily="34" charset="0"/>
              </a:rPr>
              <a:t>           </a:t>
            </a:r>
            <a:br>
              <a:rPr lang="en-US" sz="160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smtClean="0">
                <a:latin typeface="Arial" panose="020B0604020202020204" pitchFamily="34" charset="0"/>
                <a:cs typeface="Arial" panose="020B0604020202020204" pitchFamily="34" charset="0"/>
              </a:rPr>
              <a:t>Сайт ГК </a:t>
            </a:r>
            <a:r>
              <a:rPr lang="en-US" sz="1600" smtClean="0">
                <a:latin typeface="Arial" panose="020B0604020202020204" pitchFamily="34" charset="0"/>
                <a:cs typeface="Arial" panose="020B0604020202020204" pitchFamily="34" charset="0"/>
              </a:rPr>
              <a:t>SPG : </a:t>
            </a:r>
            <a:r>
              <a:rPr lang="en-US" sz="160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www.spg-group.ru</a:t>
            </a:r>
            <a:r>
              <a:rPr lang="ru-RU" sz="160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600" dirty="0"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17011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</Words>
  <Application>Microsoft Office PowerPoint</Application>
  <PresentationFormat>Экран (4:3)</PresentationFormat>
  <Paragraphs>13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 Межкорпоративная акселерационная  программа сотрудничества   «ОПК  БИЗНЕС  МОСТ»  </vt:lpstr>
      <vt:lpstr>Группа  SPG – инициатор и координатор  Программы ОПК Бизнес МОСТ  </vt:lpstr>
      <vt:lpstr>Предпосылки Программы</vt:lpstr>
      <vt:lpstr>Рынки  гражданской продукции  на 1,2  трл  руб</vt:lpstr>
      <vt:lpstr>Барьеры для ОПК  на пути к рынкам гражданской продукции</vt:lpstr>
      <vt:lpstr>Презентация PowerPoint</vt:lpstr>
      <vt:lpstr>Презентация PowerPoint</vt:lpstr>
      <vt:lpstr>-  низкая  готовность к рискам - отсутствие  рыночного опыта - режимные и секретные       ограничения,  -  засилье  регламентов и указаний,  мешающих решениям  о поддержке прорывных проектов -  отсутствие  опыта  массового производства гражданской продукции   - и проч. </vt:lpstr>
      <vt:lpstr>Межкорпоративная акселерационная программа сотрудничества  ОПК Бизнес МОСТ</vt:lpstr>
      <vt:lpstr>Программа «ОПК Бизнес МОСТ» -  новая бизнес-среда для общего развития</vt:lpstr>
      <vt:lpstr>Получите доступ  в корпорации и концерны ОПК</vt:lpstr>
      <vt:lpstr>Матрица основных инструментов  и технологий работы Программы</vt:lpstr>
      <vt:lpstr>Отзывы участников</vt:lpstr>
      <vt:lpstr>Ближайшие планы и мероприятия</vt:lpstr>
      <vt:lpstr>  ОЛЬГА САМОВАРОВА  Управляющий партнер ГК SPG, к.э.н.   samovarova@spg-group.ru тел. +7(812) 313-31-21  Сайт программы: www.opkbiznesmost.ru              Сайт ГК SPG : www.spg-group.ru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Межкорпоративная акселерационная  программа сотрудничества   «ОПК  БИЗНЕС  МОСТ»  </dc:title>
  <dc:creator>Самоварова Ольга Владимировна</dc:creator>
  <cp:lastModifiedBy>Самоварова Ольга Владимировна</cp:lastModifiedBy>
  <cp:revision>1</cp:revision>
  <dcterms:created xsi:type="dcterms:W3CDTF">2019-09-12T10:57:51Z</dcterms:created>
  <dcterms:modified xsi:type="dcterms:W3CDTF">2019-09-12T10:57:51Z</dcterms:modified>
</cp:coreProperties>
</file>