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9"/>
  </p:notesMasterIdLst>
  <p:sldIdLst>
    <p:sldId id="325" r:id="rId2"/>
    <p:sldId id="348" r:id="rId3"/>
    <p:sldId id="334" r:id="rId4"/>
    <p:sldId id="342" r:id="rId5"/>
    <p:sldId id="343" r:id="rId6"/>
    <p:sldId id="344" r:id="rId7"/>
    <p:sldId id="349" r:id="rId8"/>
    <p:sldId id="327" r:id="rId9"/>
    <p:sldId id="345" r:id="rId10"/>
    <p:sldId id="353" r:id="rId11"/>
    <p:sldId id="352" r:id="rId12"/>
    <p:sldId id="351" r:id="rId13"/>
    <p:sldId id="354" r:id="rId14"/>
    <p:sldId id="337" r:id="rId15"/>
    <p:sldId id="346" r:id="rId16"/>
    <p:sldId id="347" r:id="rId17"/>
    <p:sldId id="333" r:id="rId1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6BB5"/>
    <a:srgbClr val="E0E9F4"/>
    <a:srgbClr val="FDEFE3"/>
    <a:srgbClr val="FFFFCC"/>
    <a:srgbClr val="4274B0"/>
    <a:srgbClr val="39471D"/>
    <a:srgbClr val="4F81BD"/>
    <a:srgbClr val="33CCFF"/>
    <a:srgbClr val="C5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43" autoAdjust="0"/>
  </p:normalViewPr>
  <p:slideViewPr>
    <p:cSldViewPr>
      <p:cViewPr varScale="1">
        <p:scale>
          <a:sx n="109" d="100"/>
          <a:sy n="109" d="100"/>
        </p:scale>
        <p:origin x="1296" y="108"/>
      </p:cViewPr>
      <p:guideLst>
        <p:guide orient="horz" pos="2161"/>
        <p:guide pos="2880"/>
      </p:guideLst>
    </p:cSldViewPr>
  </p:slideViewPr>
  <p:outlineViewPr>
    <p:cViewPr>
      <p:scale>
        <a:sx n="33" d="100"/>
        <a:sy n="33" d="100"/>
      </p:scale>
      <p:origin x="0" y="2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966" y="-8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2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c\cppi\&#1054;&#1090;&#1076;.&#1087;&#1088;.&#1087;&#1086;&#1076;&#1095;&#1080;&#1085;&#1077;&#1085;&#1080;&#1103;\&#1040;&#1055;&#1056;&#1055;\&#1057;&#1087;&#1088;&#1072;&#1074;&#1082;&#1080;%20&#1087;&#1086;%20&#1087;&#1088;&#1086;&#1084;&#1099;&#1096;&#1083;&#1077;&#1085;&#1085;&#1086;&#1084;&#1091;%20&#1087;&#1088;&#1086;&#1080;&#1079;&#1074;&#1086;&#1076;&#1089;&#1090;&#1074;&#1091;\&#1048;&#1058;&#1054;&#1043;&#1048;_&#1045;&#1046;&#1045;&#1052;&#1045;&#1057;&#1071;&#1063;&#1053;&#1054;\2018\09-&#1089;&#1077;&#1085;&#1090;&#1103;&#1073;&#1088;&#1100;\&#1075;&#1088;&#1072;&#1092;&#1080;&#1082;&#1080;%20&#1079;&#1072;%202018%20&#1075;&#1086;&#1076;_9\_&#1057;&#1090;&#1088;&#1091;&#1082;&#1090;&#1091;&#1088;&#1072;%20&#1095;&#1080;&#1089;&#1083;&#1077;&#1085;&#1085;&#1086;&#1089;&#1090;&#1080;%20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90000"/>
              </a:lnSpc>
              <a:defRPr sz="1600"/>
            </a:pPr>
            <a:r>
              <a:rPr lang="ru-RU" sz="1200" dirty="0" smtClean="0">
                <a:solidFill>
                  <a:schemeClr val="tx1"/>
                </a:solidFill>
              </a:rPr>
              <a:t>Динамика промышленного производства </a:t>
            </a:r>
            <a:br>
              <a:rPr lang="ru-RU" sz="1200" dirty="0" smtClean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в России и Санкт-Петербурге</a:t>
            </a:r>
            <a:r>
              <a:rPr lang="ru-RU" sz="1200" baseline="0" dirty="0" smtClean="0">
                <a:solidFill>
                  <a:schemeClr val="tx1"/>
                </a:solidFill>
              </a:rPr>
              <a:t> </a:t>
            </a:r>
            <a:br>
              <a:rPr lang="ru-RU" sz="1200" baseline="0" dirty="0" smtClean="0">
                <a:solidFill>
                  <a:schemeClr val="tx1"/>
                </a:solidFill>
              </a:rPr>
            </a:br>
            <a:r>
              <a:rPr lang="ru-RU" sz="1200" baseline="0" dirty="0" smtClean="0">
                <a:solidFill>
                  <a:schemeClr val="tx1"/>
                </a:solidFill>
              </a:rPr>
              <a:t>в январе-сентябре 2018 года </a:t>
            </a:r>
            <a:r>
              <a:rPr lang="ru-RU" sz="1400" baseline="0" dirty="0" smtClean="0">
                <a:solidFill>
                  <a:schemeClr val="tx1"/>
                </a:solidFill>
              </a:rPr>
              <a:t/>
            </a:r>
            <a:br>
              <a:rPr lang="ru-RU" sz="1400" baseline="0" dirty="0" smtClean="0">
                <a:solidFill>
                  <a:schemeClr val="tx1"/>
                </a:solidFill>
              </a:rPr>
            </a:br>
            <a:r>
              <a:rPr lang="ru-RU" sz="1000" b="0" baseline="0" dirty="0" smtClean="0">
                <a:solidFill>
                  <a:schemeClr val="tx1"/>
                </a:solidFill>
              </a:rPr>
              <a:t>(в % к январю-сентябрю 2017 года) </a:t>
            </a:r>
            <a:endParaRPr lang="en-US" sz="1000" b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4936792002534699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796248737220412"/>
          <c:y val="0.35311085506628292"/>
          <c:w val="0.81753756920090614"/>
          <c:h val="0.532509828657030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янв-сен 2018 года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25400">
              <a:solidFill>
                <a:schemeClr val="accent1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Россия</c:v>
                </c:pt>
                <c:pt idx="1">
                  <c:v>Санкт-Петербург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103</c:v>
                </c:pt>
                <c:pt idx="1">
                  <c:v>104.2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64-456D-B948-61AC5A75F1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819328"/>
        <c:axId val="77541376"/>
      </c:barChart>
      <c:catAx>
        <c:axId val="82819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100" b="1"/>
            </a:pPr>
            <a:endParaRPr lang="ru-RU"/>
          </a:p>
        </c:txPr>
        <c:crossAx val="77541376"/>
        <c:crosses val="autoZero"/>
        <c:auto val="0"/>
        <c:lblAlgn val="ctr"/>
        <c:lblOffset val="0"/>
        <c:noMultiLvlLbl val="0"/>
      </c:catAx>
      <c:valAx>
        <c:axId val="77541376"/>
        <c:scaling>
          <c:orientation val="minMax"/>
          <c:max val="105"/>
          <c:min val="1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000" b="0"/>
                </a:pPr>
                <a:r>
                  <a:rPr lang="ru-RU" sz="1000" b="0" dirty="0" smtClean="0"/>
                  <a:t>проценты</a:t>
                </a:r>
                <a:endParaRPr lang="ru-RU" sz="1000" b="0" dirty="0"/>
              </a:p>
            </c:rich>
          </c:tx>
          <c:layout>
            <c:manualLayout>
              <c:xMode val="edge"/>
              <c:yMode val="edge"/>
              <c:x val="1.7198560746919112E-2"/>
              <c:y val="0.4763728509332297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82819328"/>
        <c:crosses val="autoZero"/>
        <c:crossBetween val="between"/>
        <c:majorUnit val="5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400">
          <a:latin typeface="+mn-lt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 b="1" dirty="0" smtClean="0"/>
              <a:t>ИПП</a:t>
            </a:r>
            <a:r>
              <a:rPr lang="ru-RU" sz="1200" b="1" baseline="0" dirty="0" smtClean="0"/>
              <a:t> </a:t>
            </a:r>
            <a:r>
              <a:rPr lang="ru-RU" sz="1200" b="1" dirty="0" smtClean="0"/>
              <a:t>по </a:t>
            </a:r>
            <a:r>
              <a:rPr lang="ru-RU" sz="1200" b="1" dirty="0"/>
              <a:t>основным отраслям промышленности 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Санкт-Петербурга в </a:t>
            </a:r>
            <a:r>
              <a:rPr lang="ru-RU" sz="1200" b="1" dirty="0"/>
              <a:t>январе-октябре 2018 </a:t>
            </a:r>
            <a:r>
              <a:rPr lang="ru-RU" sz="1200" b="1" dirty="0" smtClean="0"/>
              <a:t>года</a:t>
            </a:r>
          </a:p>
          <a:p>
            <a:pPr>
              <a:defRPr/>
            </a:pPr>
            <a:r>
              <a:rPr lang="ru-RU" sz="1000" dirty="0" smtClean="0"/>
              <a:t>(</a:t>
            </a:r>
            <a:r>
              <a:rPr lang="ru-RU" sz="1000" dirty="0"/>
              <a:t>в % к январю-октябрю 2017 года)</a:t>
            </a:r>
          </a:p>
        </c:rich>
      </c:tx>
      <c:layout>
        <c:manualLayout>
          <c:xMode val="edge"/>
          <c:yMode val="edge"/>
          <c:x val="0.1620948162729659"/>
          <c:y val="1.4810134246565794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7265669355106035"/>
          <c:y val="0.36031659564707891"/>
          <c:w val="0.59759957495663385"/>
          <c:h val="0.48410397420229673"/>
        </c:manualLayout>
      </c:layout>
      <c:barChart>
        <c:barDir val="bar"/>
        <c:grouping val="clustered"/>
        <c:varyColors val="1"/>
        <c:ser>
          <c:idx val="1"/>
          <c:order val="0"/>
          <c:spPr>
            <a:gradFill flip="none" rotWithShape="1">
              <a:gsLst>
                <a:gs pos="0">
                  <a:srgbClr val="4F81BD">
                    <a:lumMod val="50000"/>
                  </a:srgbClr>
                </a:gs>
                <a:gs pos="43000">
                  <a:srgbClr val="4F81BD">
                    <a:lumMod val="60000"/>
                    <a:lumOff val="4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0" scaled="1"/>
              <a:tileRect/>
            </a:gradFill>
            <a:ln w="254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43000">
                    <a:srgbClr val="4F81BD">
                      <a:lumMod val="60000"/>
                      <a:lumOff val="4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0" scaled="1"/>
                <a:tileRect/>
              </a:gradFill>
              <a:ln w="25400" cap="flat" cmpd="sng" algn="ctr">
                <a:solidFill>
                  <a:schemeClr val="accent1">
                    <a:lumMod val="50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653C-44EA-923F-56B714AE9F6E}"/>
              </c:ext>
            </c:extLst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43000">
                    <a:srgbClr val="4F81BD">
                      <a:lumMod val="60000"/>
                      <a:lumOff val="4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0" scaled="1"/>
                <a:tileRect/>
              </a:gradFill>
              <a:ln w="25400" cap="flat" cmpd="sng" algn="ctr">
                <a:solidFill>
                  <a:schemeClr val="accent1">
                    <a:lumMod val="50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53C-44EA-923F-56B714AE9F6E}"/>
              </c:ext>
            </c:extLst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43000">
                    <a:srgbClr val="4F81BD">
                      <a:lumMod val="60000"/>
                      <a:lumOff val="4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0" scaled="1"/>
                <a:tileRect/>
              </a:gradFill>
              <a:ln w="25400" cap="flat" cmpd="sng" algn="ctr">
                <a:solidFill>
                  <a:schemeClr val="accent1">
                    <a:lumMod val="50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653C-44EA-923F-56B714AE9F6E}"/>
              </c:ext>
            </c:extLst>
          </c:dPt>
          <c:dPt>
            <c:idx val="5"/>
            <c:invertIfNegative val="0"/>
            <c:bubble3D val="0"/>
            <c:spPr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43000">
                    <a:srgbClr val="4F81BD">
                      <a:lumMod val="60000"/>
                      <a:lumOff val="4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0" scaled="1"/>
                <a:tileRect/>
              </a:gradFill>
              <a:ln w="25400" cap="flat" cmpd="sng" algn="ctr">
                <a:solidFill>
                  <a:schemeClr val="accent1">
                    <a:lumMod val="50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53C-44EA-923F-56B714AE9F6E}"/>
              </c:ext>
            </c:extLst>
          </c:dPt>
          <c:dPt>
            <c:idx val="6"/>
            <c:invertIfNegative val="0"/>
            <c:bubble3D val="0"/>
            <c:spPr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43000">
                    <a:srgbClr val="4F81BD">
                      <a:lumMod val="60000"/>
                      <a:lumOff val="4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0" scaled="1"/>
                <a:tileRect/>
              </a:gradFill>
              <a:ln w="25400" cap="flat" cmpd="sng" algn="ctr">
                <a:solidFill>
                  <a:schemeClr val="accent1">
                    <a:lumMod val="50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653C-44EA-923F-56B714AE9F6E}"/>
              </c:ext>
            </c:extLst>
          </c:dPt>
          <c:dPt>
            <c:idx val="7"/>
            <c:invertIfNegative val="0"/>
            <c:bubble3D val="0"/>
            <c:spPr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43000">
                    <a:srgbClr val="4F81BD">
                      <a:lumMod val="60000"/>
                      <a:lumOff val="4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0" scaled="1"/>
                <a:tileRect/>
              </a:gradFill>
              <a:ln w="25400" cap="flat" cmpd="sng" algn="ctr">
                <a:solidFill>
                  <a:schemeClr val="accent1">
                    <a:lumMod val="50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53C-44EA-923F-56B714AE9F6E}"/>
              </c:ext>
            </c:extLst>
          </c:dPt>
          <c:dPt>
            <c:idx val="8"/>
            <c:invertIfNegative val="0"/>
            <c:bubble3D val="0"/>
            <c:spPr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43000">
                    <a:srgbClr val="4F81BD">
                      <a:lumMod val="60000"/>
                      <a:lumOff val="4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0" scaled="1"/>
                <a:tileRect/>
              </a:gradFill>
              <a:ln w="25400" cap="flat" cmpd="sng" algn="ctr">
                <a:solidFill>
                  <a:schemeClr val="accent1">
                    <a:lumMod val="50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653C-44EA-923F-56B714AE9F6E}"/>
              </c:ext>
            </c:extLst>
          </c:dPt>
          <c:dPt>
            <c:idx val="9"/>
            <c:invertIfNegative val="0"/>
            <c:bubble3D val="0"/>
            <c:spPr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43000">
                    <a:srgbClr val="4F81BD">
                      <a:lumMod val="60000"/>
                      <a:lumOff val="4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0" scaled="1"/>
                <a:tileRect/>
              </a:gradFill>
              <a:ln w="25400" cap="flat" cmpd="sng" algn="ctr">
                <a:solidFill>
                  <a:schemeClr val="accent1">
                    <a:lumMod val="50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53C-44EA-923F-56B714AE9F6E}"/>
              </c:ext>
            </c:extLst>
          </c:dPt>
          <c:dPt>
            <c:idx val="10"/>
            <c:invertIfNegative val="0"/>
            <c:bubble3D val="0"/>
            <c:spPr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43000">
                    <a:srgbClr val="4F81BD">
                      <a:lumMod val="60000"/>
                      <a:lumOff val="4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0" scaled="1"/>
                <a:tileRect/>
              </a:gradFill>
              <a:ln w="25400" cap="flat" cmpd="sng" algn="ctr">
                <a:solidFill>
                  <a:schemeClr val="accent1">
                    <a:lumMod val="50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653C-44EA-923F-56B714AE9F6E}"/>
              </c:ext>
            </c:extLst>
          </c:dPt>
          <c:dPt>
            <c:idx val="11"/>
            <c:invertIfNegative val="0"/>
            <c:bubble3D val="0"/>
            <c:spPr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43000">
                    <a:srgbClr val="4F81BD">
                      <a:lumMod val="60000"/>
                      <a:lumOff val="4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0" scaled="1"/>
                <a:tileRect/>
              </a:gradFill>
              <a:ln w="25400" cap="flat" cmpd="sng" algn="ctr">
                <a:solidFill>
                  <a:schemeClr val="accent1">
                    <a:lumMod val="50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53C-44EA-923F-56B714AE9F6E}"/>
              </c:ext>
            </c:extLst>
          </c:dPt>
          <c:dPt>
            <c:idx val="12"/>
            <c:invertIfNegative val="0"/>
            <c:bubble3D val="0"/>
            <c:spPr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43000">
                    <a:srgbClr val="4F81BD">
                      <a:lumMod val="60000"/>
                      <a:lumOff val="4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0" scaled="1"/>
                <a:tileRect/>
              </a:gradFill>
              <a:ln w="25400" cap="flat" cmpd="sng" algn="ctr">
                <a:solidFill>
                  <a:schemeClr val="accent1">
                    <a:lumMod val="50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653C-44EA-923F-56B714AE9F6E}"/>
              </c:ext>
            </c:extLst>
          </c:dPt>
          <c:dPt>
            <c:idx val="13"/>
            <c:invertIfNegative val="0"/>
            <c:bubble3D val="0"/>
            <c:spPr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43000">
                    <a:srgbClr val="4F81BD">
                      <a:lumMod val="60000"/>
                      <a:lumOff val="4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0" scaled="1"/>
                <a:tileRect/>
              </a:gradFill>
              <a:ln w="25400" cap="flat" cmpd="sng" algn="ctr">
                <a:solidFill>
                  <a:schemeClr val="accent1">
                    <a:lumMod val="50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53C-44EA-923F-56B714AE9F6E}"/>
              </c:ext>
            </c:extLst>
          </c:dPt>
          <c:dLbls>
            <c:spPr>
              <a:solidFill>
                <a:schemeClr val="bg1"/>
              </a:solidFill>
              <a:ln w="3175">
                <a:solidFill>
                  <a:srgbClr val="000000"/>
                </a:solidFill>
              </a:ln>
              <a:effectLst>
                <a:outerShdw dist="35560" dir="2700000" algn="tl" rotWithShape="0">
                  <a:sysClr val="windowText" lastClr="000000"/>
                </a:outerShdw>
              </a:effectLst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'Стр-ра_ОКВЭД2 (формулы)'!$C$64:$C$66</c:f>
              <c:strCache>
                <c:ptCount val="3"/>
                <c:pt idx="0">
                  <c:v>Производство автотранспортных средств</c:v>
                </c:pt>
                <c:pt idx="1">
                  <c:v>Производство 
машин и оборудования</c:v>
                </c:pt>
                <c:pt idx="2">
                  <c:v>Производство 
электрического оборудования</c:v>
                </c:pt>
              </c:strCache>
            </c:strRef>
          </c:cat>
          <c:val>
            <c:numRef>
              <c:f>'Стр-ра_ОКВЭД2 (формулы)'!$H$64:$H$66</c:f>
              <c:numCache>
                <c:formatCode>0.0</c:formatCode>
                <c:ptCount val="3"/>
                <c:pt idx="0">
                  <c:v>110.4</c:v>
                </c:pt>
                <c:pt idx="1">
                  <c:v>114.1</c:v>
                </c:pt>
                <c:pt idx="2">
                  <c:v>122.4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53C-44EA-923F-56B714AE9F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77699712"/>
        <c:axId val="77709696"/>
      </c:barChart>
      <c:scatterChart>
        <c:scatterStyle val="lineMarker"/>
        <c:varyColors val="0"/>
        <c:ser>
          <c:idx val="0"/>
          <c:order val="1"/>
          <c:tx>
            <c:strRef>
              <c:f>'Стр-ра_ОКВЭД2 (формулы)'!$C$63</c:f>
              <c:strCache>
                <c:ptCount val="1"/>
                <c:pt idx="0">
                  <c:v>Промышленность (104,4%)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'Стр-ра_ОКВЭД2 (формулы)'!$H$63:$J$63</c:f>
              <c:numCache>
                <c:formatCode>0.0</c:formatCode>
                <c:ptCount val="2"/>
                <c:pt idx="0">
                  <c:v>104.4</c:v>
                </c:pt>
                <c:pt idx="1">
                  <c:v>104.4</c:v>
                </c:pt>
              </c:numCache>
            </c:numRef>
          </c:xVal>
          <c:yVal>
            <c:numRef>
              <c:f>'Стр-ра_ОКВЭД2 (формулы)'!$H$62:$J$62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653C-44EA-923F-56B714AE9F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711616"/>
        <c:axId val="77721600"/>
      </c:scatterChart>
      <c:catAx>
        <c:axId val="776997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ru-RU"/>
          </a:p>
        </c:txPr>
        <c:crossAx val="777096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7709696"/>
        <c:scaling>
          <c:orientation val="minMax"/>
          <c:max val="14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проценты</a:t>
                </a:r>
              </a:p>
            </c:rich>
          </c:tx>
          <c:layout>
            <c:manualLayout>
              <c:xMode val="edge"/>
              <c:yMode val="edge"/>
              <c:x val="0.61504466512076705"/>
              <c:y val="0.926716119861325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/>
            </a:pPr>
            <a:endParaRPr lang="ru-RU"/>
          </a:p>
        </c:txPr>
        <c:crossAx val="77699712"/>
        <c:crosses val="autoZero"/>
        <c:crossBetween val="between"/>
        <c:majorUnit val="70"/>
        <c:minorUnit val="10"/>
      </c:valAx>
      <c:valAx>
        <c:axId val="77711616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one"/>
        <c:crossAx val="77721600"/>
        <c:crosses val="autoZero"/>
        <c:crossBetween val="midCat"/>
      </c:valAx>
      <c:valAx>
        <c:axId val="77721600"/>
        <c:scaling>
          <c:orientation val="minMax"/>
          <c:max val="1"/>
        </c:scaling>
        <c:delete val="0"/>
        <c:axPos val="r"/>
        <c:numFmt formatCode="General" sourceLinked="1"/>
        <c:majorTickMark val="none"/>
        <c:minorTickMark val="none"/>
        <c:tickLblPos val="none"/>
        <c:spPr>
          <a:ln w="9525">
            <a:noFill/>
          </a:ln>
        </c:spPr>
        <c:crossAx val="77711616"/>
        <c:crosses val="max"/>
        <c:crossBetween val="midCat"/>
      </c:valAx>
      <c:spPr>
        <a:noFill/>
        <a:ln w="25400">
          <a:noFill/>
        </a:ln>
      </c:spPr>
    </c:plotArea>
    <c:legend>
      <c:legendPos val="t"/>
      <c:legendEntry>
        <c:idx val="0"/>
        <c:delete val="1"/>
      </c:legendEntry>
      <c:layout>
        <c:manualLayout>
          <c:xMode val="edge"/>
          <c:yMode val="edge"/>
          <c:x val="0.5296871158389842"/>
          <c:y val="0.25976280413287423"/>
          <c:w val="0.44431580779770735"/>
          <c:h val="9.2864681702033131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 pitchFamily="34" charset="0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90000"/>
              </a:lnSpc>
              <a:defRPr sz="1600"/>
            </a:pPr>
            <a:r>
              <a:rPr lang="ru-RU" sz="1200" dirty="0" smtClean="0">
                <a:solidFill>
                  <a:schemeClr val="tx1"/>
                </a:solidFill>
              </a:rPr>
              <a:t>Объем и динамика отгрузки промышленной продукции </a:t>
            </a:r>
            <a:br>
              <a:rPr lang="ru-RU" sz="1200" dirty="0" smtClean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в Санкт-Петербурге</a:t>
            </a:r>
            <a:endParaRPr lang="en-US" sz="1000" b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573846592802819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124486168203543"/>
          <c:y val="0.27641050219226304"/>
          <c:w val="0.65521539273414064"/>
          <c:h val="0.481108042258870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млрд. рублей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25400">
              <a:solidFill>
                <a:schemeClr val="accent1">
                  <a:lumMod val="50000"/>
                </a:schemeClr>
              </a:solidFill>
            </a:ln>
          </c:spPr>
          <c:invertIfNegative val="0"/>
          <c:dLbls>
            <c:spPr>
              <a:gradFill>
                <a:gsLst>
                  <a:gs pos="0">
                    <a:srgbClr val="4F81BD">
                      <a:lumMod val="60000"/>
                      <a:lumOff val="40000"/>
                    </a:srgbClr>
                  </a:gs>
                  <a:gs pos="50000">
                    <a:srgbClr val="4F81BD">
                      <a:lumMod val="40000"/>
                      <a:lumOff val="60000"/>
                    </a:srgbClr>
                  </a:gs>
                  <a:gs pos="100000">
                    <a:srgbClr val="4F81BD">
                      <a:lumMod val="20000"/>
                      <a:lumOff val="80000"/>
                    </a:srgbClr>
                  </a:gs>
                </a:gsLst>
                <a:lin ang="5400000" scaled="1"/>
              </a:gradFill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янв-сен 
2017 года</c:v>
                </c:pt>
                <c:pt idx="1">
                  <c:v>янв-сен 
2018 года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</c:v>
                </c:pt>
                <c:pt idx="1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CE-4056-B6B0-4112E605F7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axId val="78158464"/>
        <c:axId val="78172544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в % к янв-сен 2017 года</c:v>
                </c:pt>
              </c:strCache>
            </c:strRef>
          </c:tx>
          <c:spPr>
            <a:ln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ymbol val="square"/>
            <c:size val="7"/>
            <c:spPr>
              <a:gradFill>
                <a:gsLst>
                  <a:gs pos="0">
                    <a:srgbClr val="4F81BD">
                      <a:lumMod val="60000"/>
                      <a:lumOff val="40000"/>
                    </a:srgbClr>
                  </a:gs>
                  <a:gs pos="50000">
                    <a:srgbClr val="4F81BD">
                      <a:lumMod val="40000"/>
                      <a:lumOff val="60000"/>
                    </a:srgbClr>
                  </a:gs>
                  <a:gs pos="100000">
                    <a:srgbClr val="4F81BD">
                      <a:lumMod val="20000"/>
                      <a:lumOff val="80000"/>
                    </a:srgbClr>
                  </a:gs>
                </a:gsLst>
                <a:lin ang="5400000" scaled="1"/>
              </a:gra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янв-сен 
2017 года</c:v>
                </c:pt>
                <c:pt idx="1">
                  <c:v>янв-сен 
2018 года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100</c:v>
                </c:pt>
                <c:pt idx="1">
                  <c:v>114.8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DCE-4056-B6B0-4112E605F7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176640"/>
        <c:axId val="78174464"/>
      </c:lineChart>
      <c:catAx>
        <c:axId val="7815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78172544"/>
        <c:crosses val="autoZero"/>
        <c:auto val="0"/>
        <c:lblAlgn val="ctr"/>
        <c:lblOffset val="0"/>
        <c:noMultiLvlLbl val="0"/>
      </c:catAx>
      <c:valAx>
        <c:axId val="78172544"/>
        <c:scaling>
          <c:orientation val="minMax"/>
          <c:max val="3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000" b="0"/>
                </a:pPr>
                <a:r>
                  <a:rPr lang="ru-RU" sz="1000" b="0" dirty="0" err="1" smtClean="0"/>
                  <a:t>трлн</a:t>
                </a:r>
                <a:r>
                  <a:rPr lang="ru-RU" sz="1000" b="0" dirty="0" smtClean="0"/>
                  <a:t> рублей</a:t>
                </a:r>
                <a:endParaRPr lang="ru-RU" sz="1000" b="0" dirty="0"/>
              </a:p>
            </c:rich>
          </c:tx>
          <c:layout>
            <c:manualLayout>
              <c:xMode val="edge"/>
              <c:yMode val="edge"/>
              <c:x val="0"/>
              <c:y val="0.4509815103286397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78158464"/>
        <c:crosses val="autoZero"/>
        <c:crossBetween val="between"/>
        <c:majorUnit val="1.5"/>
      </c:valAx>
      <c:valAx>
        <c:axId val="78174464"/>
        <c:scaling>
          <c:orientation val="minMax"/>
          <c:max val="120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000"/>
                </a:pPr>
                <a:r>
                  <a:rPr lang="ru-RU" sz="1000" b="0" i="0" u="none" strike="noStrike" baseline="0" dirty="0" smtClean="0"/>
                  <a:t>проценты</a:t>
                </a:r>
              </a:p>
            </c:rich>
          </c:tx>
          <c:layout>
            <c:manualLayout>
              <c:xMode val="edge"/>
              <c:yMode val="edge"/>
              <c:x val="0.9134876217457315"/>
              <c:y val="0.4699755582713031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78176640"/>
        <c:crosses val="max"/>
        <c:crossBetween val="between"/>
        <c:majorUnit val="60"/>
      </c:valAx>
      <c:catAx>
        <c:axId val="781766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78174464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5.1385221903448693E-2"/>
          <c:y val="0.89314189676324385"/>
          <c:w val="0.77291055979535039"/>
          <c:h val="0.1065318983469922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400">
          <a:latin typeface="+mn-lt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 b="1" i="0" u="none" strike="noStrike" baseline="0" dirty="0" smtClean="0"/>
              <a:t>Динамика численности работающих </a:t>
            </a:r>
            <a:br>
              <a:rPr lang="ru-RU" sz="1200" b="1" i="0" u="none" strike="noStrike" baseline="0" dirty="0" smtClean="0"/>
            </a:br>
            <a:r>
              <a:rPr lang="ru-RU" sz="1200" b="1" i="0" u="none" strike="noStrike" baseline="0" dirty="0" smtClean="0"/>
              <a:t>в промышленности </a:t>
            </a:r>
            <a:br>
              <a:rPr lang="ru-RU" sz="1200" b="1" i="0" u="none" strike="noStrike" baseline="0" dirty="0" smtClean="0"/>
            </a:br>
            <a:r>
              <a:rPr lang="ru-RU" sz="1200" b="1" i="0" u="none" strike="noStrike" baseline="0" dirty="0" smtClean="0"/>
              <a:t>Санкт-Петербурга</a:t>
            </a:r>
            <a:endParaRPr lang="ru-RU" dirty="0"/>
          </a:p>
        </c:rich>
      </c:tx>
      <c:layout>
        <c:manualLayout>
          <c:xMode val="edge"/>
          <c:yMode val="edge"/>
          <c:x val="0.19450153686627414"/>
          <c:y val="0"/>
        </c:manualLayout>
      </c:layout>
      <c:overlay val="1"/>
    </c:title>
    <c:autoTitleDeleted val="0"/>
    <c:view3D>
      <c:rotX val="0"/>
      <c:hPercent val="130"/>
      <c:rotY val="0"/>
      <c:depthPercent val="110"/>
      <c:rAngAx val="0"/>
      <c:perspective val="2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0883019170709438"/>
          <c:y val="0.20818487868273033"/>
          <c:w val="0.73293438074781792"/>
          <c:h val="0.60345685104755797"/>
        </c:manualLayout>
      </c:layout>
      <c:bar3DChart>
        <c:barDir val="col"/>
        <c:grouping val="standard"/>
        <c:varyColors val="0"/>
        <c:ser>
          <c:idx val="1"/>
          <c:order val="0"/>
          <c:tx>
            <c:strRef>
              <c:f>'динамика численности 2016-2017'!$B$1</c:f>
              <c:strCache>
                <c:ptCount val="1"/>
                <c:pt idx="0">
                  <c:v>численность 
тыс. человек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0857-48E0-B440-52858783FC7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0857-48E0-B440-52858783FC77}"/>
              </c:ext>
            </c:extLst>
          </c:dPt>
          <c:dLbls>
            <c:dLbl>
              <c:idx val="0"/>
              <c:layout>
                <c:manualLayout>
                  <c:x val="1.1410426324279915E-2"/>
                  <c:y val="-2.2759697362886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857-48E0-B440-52858783FC77}"/>
                </c:ext>
              </c:extLst>
            </c:dLbl>
            <c:dLbl>
              <c:idx val="1"/>
              <c:layout>
                <c:manualLayout>
                  <c:x val="-1.6905245945551553E-2"/>
                  <c:y val="-2.3549765082976404E-2"/>
                </c:manualLayout>
              </c:layout>
              <c:numFmt formatCode="#,##0.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857-48E0-B440-52858783FC77}"/>
                </c:ext>
              </c:extLst>
            </c:dLbl>
            <c:dLbl>
              <c:idx val="2"/>
              <c:layout>
                <c:manualLayout>
                  <c:x val="4.4468883026917237E-4"/>
                  <c:y val="-3.88533563336420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57-48E0-B440-52858783FC77}"/>
                </c:ext>
              </c:extLst>
            </c:dLbl>
            <c:dLbl>
              <c:idx val="3"/>
              <c:layout>
                <c:manualLayout>
                  <c:xMode val="edge"/>
                  <c:yMode val="edge"/>
                  <c:x val="0.44553270201378775"/>
                  <c:y val="0.416667583112473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57-48E0-B440-52858783FC77}"/>
                </c:ext>
              </c:extLst>
            </c:dLbl>
            <c:dLbl>
              <c:idx val="4"/>
              <c:layout>
                <c:manualLayout>
                  <c:xMode val="edge"/>
                  <c:yMode val="edge"/>
                  <c:x val="0.53855601342325998"/>
                  <c:y val="0.416667583112473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857-48E0-B440-52858783FC77}"/>
                </c:ext>
              </c:extLst>
            </c:dLbl>
            <c:dLbl>
              <c:idx val="5"/>
              <c:layout>
                <c:manualLayout>
                  <c:xMode val="edge"/>
                  <c:yMode val="edge"/>
                  <c:x val="0.63280331577233051"/>
                  <c:y val="0.416667583112473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857-48E0-B440-52858783FC77}"/>
                </c:ext>
              </c:extLst>
            </c:dLbl>
            <c:dLbl>
              <c:idx val="6"/>
              <c:layout>
                <c:manualLayout>
                  <c:xMode val="edge"/>
                  <c:yMode val="edge"/>
                  <c:x val="0.47858045738294697"/>
                  <c:y val="0.24324377824944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857-48E0-B440-52858783FC77}"/>
                </c:ext>
              </c:extLst>
            </c:dLbl>
            <c:dLbl>
              <c:idx val="7"/>
              <c:layout>
                <c:manualLayout>
                  <c:xMode val="edge"/>
                  <c:yMode val="edge"/>
                  <c:x val="0.53855601342325998"/>
                  <c:y val="0.245496035455457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857-48E0-B440-52858783FC77}"/>
                </c:ext>
              </c:extLst>
            </c:dLbl>
            <c:dLbl>
              <c:idx val="8"/>
              <c:layout>
                <c:manualLayout>
                  <c:xMode val="edge"/>
                  <c:yMode val="edge"/>
                  <c:x val="0.59485959664478771"/>
                  <c:y val="0.245496035455457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857-48E0-B440-52858783FC77}"/>
                </c:ext>
              </c:extLst>
            </c:dLbl>
            <c:dLbl>
              <c:idx val="9"/>
              <c:layout>
                <c:manualLayout>
                  <c:xMode val="edge"/>
                  <c:yMode val="edge"/>
                  <c:x val="0.65238717080590358"/>
                  <c:y val="0.245496035455457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857-48E0-B440-52858783FC77}"/>
                </c:ext>
              </c:extLst>
            </c:dLbl>
            <c:dLbl>
              <c:idx val="10"/>
              <c:layout>
                <c:manualLayout>
                  <c:xMode val="edge"/>
                  <c:yMode val="edge"/>
                  <c:x val="0.65238717080590358"/>
                  <c:y val="0.479730784880846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857-48E0-B440-52858783FC77}"/>
                </c:ext>
              </c:extLst>
            </c:dLbl>
            <c:dLbl>
              <c:idx val="11"/>
              <c:layout>
                <c:manualLayout>
                  <c:xMode val="edge"/>
                  <c:yMode val="edge"/>
                  <c:x val="0.65850712550389978"/>
                  <c:y val="0.587839130769484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857-48E0-B440-52858783FC77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'динамика численности 2016-2017'!$A$2:$A$3</c:f>
              <c:strCache>
                <c:ptCount val="2"/>
                <c:pt idx="0">
                  <c:v>
янв-сен 
2017 года</c:v>
                </c:pt>
                <c:pt idx="1">
                  <c:v>
янв-сен 
2018 года</c:v>
                </c:pt>
              </c:strCache>
            </c:strRef>
          </c:cat>
          <c:val>
            <c:numRef>
              <c:f>'динамика численности 2016-2017'!$B$2:$B$3</c:f>
              <c:numCache>
                <c:formatCode>0.0</c:formatCode>
                <c:ptCount val="2"/>
                <c:pt idx="0">
                  <c:v>347.8</c:v>
                </c:pt>
                <c:pt idx="1">
                  <c:v>346.6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857-48E0-B440-52858783FC7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1"/>
        <c:gapDepth val="71"/>
        <c:shape val="cylinder"/>
        <c:axId val="108145280"/>
        <c:axId val="108151168"/>
        <c:axId val="77453952"/>
      </c:bar3DChart>
      <c:catAx>
        <c:axId val="108145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/>
            </a:pPr>
            <a:endParaRPr lang="ru-RU"/>
          </a:p>
        </c:txPr>
        <c:crossAx val="108151168"/>
        <c:crosses val="autoZero"/>
        <c:auto val="0"/>
        <c:lblAlgn val="ctr"/>
        <c:lblOffset val="0"/>
        <c:tickLblSkip val="1"/>
        <c:tickMarkSkip val="1"/>
        <c:noMultiLvlLbl val="0"/>
      </c:catAx>
      <c:valAx>
        <c:axId val="108151168"/>
        <c:scaling>
          <c:orientation val="minMax"/>
          <c:max val="360"/>
          <c:min val="30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тыс. человек</a:t>
                </a:r>
              </a:p>
            </c:rich>
          </c:tx>
          <c:layout>
            <c:manualLayout>
              <c:xMode val="edge"/>
              <c:yMode val="edge"/>
              <c:x val="1.6495080793492085E-3"/>
              <c:y val="0.4409025612141288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08145280"/>
        <c:crosses val="autoZero"/>
        <c:crossBetween val="between"/>
        <c:majorUnit val="30"/>
        <c:minorUnit val="10"/>
      </c:valAx>
      <c:serAx>
        <c:axId val="77453952"/>
        <c:scaling>
          <c:orientation val="minMax"/>
        </c:scaling>
        <c:delete val="1"/>
        <c:axPos val="b"/>
        <c:majorTickMark val="out"/>
        <c:minorTickMark val="none"/>
        <c:tickLblPos val="none"/>
        <c:crossAx val="108151168"/>
        <c:crosses val="autoZero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 pitchFamily="34" charset="0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5780B3-391A-4571-9F2E-13EBC51EC524}" type="doc">
      <dgm:prSet loTypeId="urn:microsoft.com/office/officeart/2005/8/layout/cycle3" loCatId="cycle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C594E5A-5EF0-4D4B-AF98-F25573AA1EEB}">
      <dgm:prSet phldrT="[Текст]" custT="1"/>
      <dgm:spPr>
        <a:gradFill flip="none" rotWithShape="1">
          <a:gsLst>
            <a:gs pos="0">
              <a:schemeClr val="bg1"/>
            </a:gs>
            <a:gs pos="64999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2700000" scaled="1"/>
          <a:tileRect/>
        </a:gradFill>
        <a:ln>
          <a:solidFill>
            <a:schemeClr val="tx2"/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+mj-lt"/>
            </a:rPr>
            <a:t>20 %</a:t>
          </a:r>
          <a:r>
            <a:rPr lang="ru-RU" sz="1200" b="0" dirty="0" smtClean="0">
              <a:solidFill>
                <a:schemeClr val="tx1"/>
              </a:solidFill>
              <a:latin typeface="+mj-lt"/>
            </a:rPr>
            <a:t> валового регионального продукта</a:t>
          </a:r>
          <a:endParaRPr lang="ru-RU" sz="1200" b="0" dirty="0">
            <a:solidFill>
              <a:schemeClr val="tx1"/>
            </a:solidFill>
            <a:latin typeface="+mj-lt"/>
          </a:endParaRPr>
        </a:p>
      </dgm:t>
    </dgm:pt>
    <dgm:pt modelId="{D5FB8A1E-44AD-416A-87F8-06BF5E5A897E}" type="parTrans" cxnId="{85CF4D51-B45A-4D86-82B4-0FD80F70DB68}">
      <dgm:prSet/>
      <dgm:spPr/>
      <dgm:t>
        <a:bodyPr/>
        <a:lstStyle/>
        <a:p>
          <a:endParaRPr lang="ru-RU">
            <a:latin typeface="PF DinDisplay Pro Medium" pitchFamily="2" charset="0"/>
          </a:endParaRPr>
        </a:p>
      </dgm:t>
    </dgm:pt>
    <dgm:pt modelId="{1355B1C6-680E-4C0E-8A57-580AF52BC432}" type="sibTrans" cxnId="{85CF4D51-B45A-4D86-82B4-0FD80F70DB68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ru-RU">
            <a:latin typeface="PF DinDisplay Pro Medium" pitchFamily="2" charset="0"/>
          </a:endParaRPr>
        </a:p>
      </dgm:t>
    </dgm:pt>
    <dgm:pt modelId="{A59761A4-4AE3-438F-AB37-83B33DC67C32}">
      <dgm:prSet phldrT="[Текст]" custT="1"/>
      <dgm:spPr>
        <a:gradFill flip="none" rotWithShape="1">
          <a:gsLst>
            <a:gs pos="0">
              <a:schemeClr val="bg1"/>
            </a:gs>
            <a:gs pos="64999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3500000" scaled="1"/>
          <a:tileRect/>
        </a:gradFill>
        <a:ln>
          <a:solidFill>
            <a:schemeClr val="tx2"/>
          </a:solidFill>
        </a:ln>
      </dgm:spPr>
      <dgm:t>
        <a:bodyPr/>
        <a:lstStyle/>
        <a:p>
          <a:endParaRPr lang="en-US" sz="1200" b="0" dirty="0" smtClean="0">
            <a:solidFill>
              <a:schemeClr val="tx1"/>
            </a:solidFill>
            <a:latin typeface="+mj-lt"/>
          </a:endParaRPr>
        </a:p>
        <a:p>
          <a:r>
            <a:rPr lang="ru-RU" sz="1200" b="1" dirty="0" smtClean="0">
              <a:solidFill>
                <a:schemeClr val="tx1"/>
              </a:solidFill>
              <a:latin typeface="+mj-lt"/>
            </a:rPr>
            <a:t>16,5 %</a:t>
          </a:r>
          <a:r>
            <a:rPr lang="ru-RU" sz="1200" b="0" dirty="0" smtClean="0">
              <a:solidFill>
                <a:schemeClr val="tx1"/>
              </a:solidFill>
              <a:latin typeface="+mj-lt"/>
            </a:rPr>
            <a:t> общей численности работников, занятых </a:t>
          </a:r>
          <a:br>
            <a:rPr lang="ru-RU" sz="1200" b="0" dirty="0" smtClean="0">
              <a:solidFill>
                <a:schemeClr val="tx1"/>
              </a:solidFill>
              <a:latin typeface="+mj-lt"/>
            </a:rPr>
          </a:br>
          <a:r>
            <a:rPr lang="ru-RU" sz="1200" b="0" dirty="0" smtClean="0">
              <a:solidFill>
                <a:schemeClr val="tx1"/>
              </a:solidFill>
              <a:latin typeface="+mj-lt"/>
            </a:rPr>
            <a:t>в экономике </a:t>
          </a:r>
          <a:br>
            <a:rPr lang="ru-RU" sz="1200" b="0" dirty="0" smtClean="0">
              <a:solidFill>
                <a:schemeClr val="tx1"/>
              </a:solidFill>
              <a:latin typeface="+mj-lt"/>
            </a:rPr>
          </a:br>
          <a:r>
            <a:rPr lang="ru-RU" sz="1200" b="0" dirty="0" smtClean="0">
              <a:solidFill>
                <a:schemeClr val="tx1"/>
              </a:solidFill>
              <a:latin typeface="+mj-lt"/>
            </a:rPr>
            <a:t>Санкт-Петербурга</a:t>
          </a:r>
        </a:p>
        <a:p>
          <a:endParaRPr lang="ru-RU" sz="1200" b="0" dirty="0">
            <a:solidFill>
              <a:schemeClr val="tx1"/>
            </a:solidFill>
            <a:latin typeface="+mj-lt"/>
          </a:endParaRPr>
        </a:p>
      </dgm:t>
    </dgm:pt>
    <dgm:pt modelId="{3E00FB47-C130-434A-A8A2-DE7228087541}" type="parTrans" cxnId="{B5B10341-1921-4E56-9322-EC176F5011A2}">
      <dgm:prSet/>
      <dgm:spPr/>
      <dgm:t>
        <a:bodyPr/>
        <a:lstStyle/>
        <a:p>
          <a:endParaRPr lang="ru-RU">
            <a:latin typeface="PF DinDisplay Pro Medium" pitchFamily="2" charset="0"/>
          </a:endParaRPr>
        </a:p>
      </dgm:t>
    </dgm:pt>
    <dgm:pt modelId="{3A6665D0-04E7-4F6F-9C95-F6D9CCC3EB1F}" type="sibTrans" cxnId="{B5B10341-1921-4E56-9322-EC176F5011A2}">
      <dgm:prSet/>
      <dgm:spPr/>
      <dgm:t>
        <a:bodyPr/>
        <a:lstStyle/>
        <a:p>
          <a:endParaRPr lang="ru-RU">
            <a:latin typeface="PF DinDisplay Pro Medium" pitchFamily="2" charset="0"/>
          </a:endParaRPr>
        </a:p>
      </dgm:t>
    </dgm:pt>
    <dgm:pt modelId="{5B5C7FAC-3EED-42EA-9D42-7B3825C095D1}">
      <dgm:prSet phldrT="[Текст]" custT="1"/>
      <dgm:spPr>
        <a:gradFill rotWithShape="0">
          <a:gsLst>
            <a:gs pos="0">
              <a:schemeClr val="bg1"/>
            </a:gs>
            <a:gs pos="8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8100000" scaled="1"/>
        </a:gradFill>
        <a:ln>
          <a:solidFill>
            <a:schemeClr val="tx2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 smtClean="0">
              <a:solidFill>
                <a:schemeClr val="tx1"/>
              </a:solidFill>
              <a:latin typeface="+mj-lt"/>
            </a:rPr>
            <a:t>11 % </a:t>
          </a:r>
          <a:r>
            <a:rPr lang="ru-RU" sz="1200" b="0" dirty="0" smtClean="0">
              <a:solidFill>
                <a:schemeClr val="tx1"/>
              </a:solidFill>
              <a:latin typeface="+mj-lt"/>
            </a:rPr>
            <a:t>- доля </a:t>
          </a:r>
          <a:br>
            <a:rPr lang="ru-RU" sz="1200" b="0" dirty="0" smtClean="0">
              <a:solidFill>
                <a:schemeClr val="tx1"/>
              </a:solidFill>
              <a:latin typeface="+mj-lt"/>
            </a:rPr>
          </a:br>
          <a:r>
            <a:rPr lang="ru-RU" sz="1200" b="0" dirty="0" smtClean="0">
              <a:solidFill>
                <a:schemeClr val="tx1"/>
              </a:solidFill>
              <a:latin typeface="+mj-lt"/>
            </a:rPr>
            <a:t>Санкт-Петербурга </a:t>
          </a:r>
          <a:br>
            <a:rPr lang="ru-RU" sz="1200" b="0" dirty="0" smtClean="0">
              <a:solidFill>
                <a:schemeClr val="tx1"/>
              </a:solidFill>
              <a:latin typeface="+mj-lt"/>
            </a:rPr>
          </a:br>
          <a:r>
            <a:rPr lang="ru-RU" sz="1200" b="0" dirty="0" smtClean="0">
              <a:solidFill>
                <a:schemeClr val="tx1"/>
              </a:solidFill>
              <a:latin typeface="+mj-lt"/>
            </a:rPr>
            <a:t>в объеме отгруженной машиностроительной продукции по России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dirty="0">
            <a:solidFill>
              <a:schemeClr val="tx1"/>
            </a:solidFill>
            <a:latin typeface="+mj-lt"/>
          </a:endParaRPr>
        </a:p>
      </dgm:t>
    </dgm:pt>
    <dgm:pt modelId="{B03EDA02-1887-4925-8AC4-9E943CF05A72}" type="parTrans" cxnId="{31040050-1281-40AC-9CBD-A37C7E6D01C3}">
      <dgm:prSet/>
      <dgm:spPr/>
      <dgm:t>
        <a:bodyPr/>
        <a:lstStyle/>
        <a:p>
          <a:endParaRPr lang="ru-RU">
            <a:latin typeface="PF DinDisplay Pro Medium" pitchFamily="2" charset="0"/>
          </a:endParaRPr>
        </a:p>
      </dgm:t>
    </dgm:pt>
    <dgm:pt modelId="{0E0C7166-68E8-4709-99ED-0E474C649C9A}" type="sibTrans" cxnId="{31040050-1281-40AC-9CBD-A37C7E6D01C3}">
      <dgm:prSet/>
      <dgm:spPr/>
      <dgm:t>
        <a:bodyPr/>
        <a:lstStyle/>
        <a:p>
          <a:endParaRPr lang="ru-RU">
            <a:latin typeface="PF DinDisplay Pro Medium" pitchFamily="2" charset="0"/>
          </a:endParaRPr>
        </a:p>
      </dgm:t>
    </dgm:pt>
    <dgm:pt modelId="{5BD6DE8F-2E3D-4564-A3E0-B82579AAB9DF}">
      <dgm:prSet phldrT="[Текст]" custT="1"/>
      <dgm:spPr>
        <a:gradFill flip="none" rotWithShape="1">
          <a:gsLst>
            <a:gs pos="0">
              <a:schemeClr val="bg1"/>
            </a:gs>
            <a:gs pos="8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8100000" scaled="1"/>
          <a:tileRect/>
        </a:gradFill>
        <a:ln>
          <a:solidFill>
            <a:schemeClr val="tx2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 smtClean="0">
              <a:solidFill>
                <a:schemeClr val="tx1"/>
              </a:solidFill>
              <a:latin typeface="+mj-lt"/>
            </a:rPr>
            <a:t>Более 20 000 </a:t>
          </a:r>
          <a:r>
            <a:rPr lang="ru-RU" sz="1200" b="0" dirty="0" smtClean="0">
              <a:solidFill>
                <a:schemeClr val="tx1"/>
              </a:solidFill>
              <a:latin typeface="+mj-lt"/>
            </a:rPr>
            <a:t>малых промышленных предприятий 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dirty="0">
            <a:solidFill>
              <a:schemeClr val="tx1"/>
            </a:solidFill>
            <a:latin typeface="+mj-lt"/>
          </a:endParaRPr>
        </a:p>
      </dgm:t>
    </dgm:pt>
    <dgm:pt modelId="{8AF87F79-CBF3-4634-AF87-4AE6FD2EC8C4}" type="parTrans" cxnId="{49558299-2E72-4DB5-A979-9A3FDDB1ED0B}">
      <dgm:prSet/>
      <dgm:spPr/>
      <dgm:t>
        <a:bodyPr/>
        <a:lstStyle/>
        <a:p>
          <a:endParaRPr lang="ru-RU">
            <a:latin typeface="PF DinDisplay Pro Medium" pitchFamily="2" charset="0"/>
          </a:endParaRPr>
        </a:p>
      </dgm:t>
    </dgm:pt>
    <dgm:pt modelId="{79F5EC0A-6F4E-4FED-ABC7-AC8E1BE99840}" type="sibTrans" cxnId="{49558299-2E72-4DB5-A979-9A3FDDB1ED0B}">
      <dgm:prSet/>
      <dgm:spPr/>
      <dgm:t>
        <a:bodyPr/>
        <a:lstStyle/>
        <a:p>
          <a:endParaRPr lang="ru-RU">
            <a:latin typeface="PF DinDisplay Pro Medium" pitchFamily="2" charset="0"/>
          </a:endParaRPr>
        </a:p>
      </dgm:t>
    </dgm:pt>
    <dgm:pt modelId="{6935855E-7D48-4C4E-B66D-BE3D8BCBEE08}">
      <dgm:prSet phldrT="[Текст]" custT="1"/>
      <dgm:spPr>
        <a:gradFill flip="none" rotWithShape="1">
          <a:gsLst>
            <a:gs pos="0">
              <a:schemeClr val="bg1"/>
            </a:gs>
            <a:gs pos="8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3500000" scaled="1"/>
          <a:tileRect/>
        </a:gradFill>
        <a:ln>
          <a:solidFill>
            <a:schemeClr val="tx2"/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+mj-lt"/>
            </a:rPr>
            <a:t>750</a:t>
          </a:r>
          <a:r>
            <a:rPr lang="ru-RU" sz="1200" b="0" dirty="0" smtClean="0">
              <a:solidFill>
                <a:schemeClr val="tx1"/>
              </a:solidFill>
              <a:latin typeface="+mj-lt"/>
            </a:rPr>
            <a:t> крупных </a:t>
          </a:r>
          <a:br>
            <a:rPr lang="ru-RU" sz="1200" b="0" dirty="0" smtClean="0">
              <a:solidFill>
                <a:schemeClr val="tx1"/>
              </a:solidFill>
              <a:latin typeface="+mj-lt"/>
            </a:rPr>
          </a:br>
          <a:r>
            <a:rPr lang="ru-RU" sz="1200" b="0" dirty="0" smtClean="0">
              <a:solidFill>
                <a:schemeClr val="tx1"/>
              </a:solidFill>
              <a:latin typeface="+mj-lt"/>
            </a:rPr>
            <a:t>и средних промышленных предприятий</a:t>
          </a:r>
          <a:endParaRPr lang="ru-RU" sz="1200" b="0" dirty="0">
            <a:solidFill>
              <a:schemeClr val="tx1"/>
            </a:solidFill>
            <a:latin typeface="+mj-lt"/>
          </a:endParaRPr>
        </a:p>
      </dgm:t>
    </dgm:pt>
    <dgm:pt modelId="{880CC998-E100-4E83-B865-751450D7F0DE}" type="parTrans" cxnId="{987C85F4-ACC9-4886-9270-5A18940C7459}">
      <dgm:prSet/>
      <dgm:spPr/>
      <dgm:t>
        <a:bodyPr/>
        <a:lstStyle/>
        <a:p>
          <a:endParaRPr lang="ru-RU">
            <a:latin typeface="PF DinDisplay Pro Medium" pitchFamily="2" charset="0"/>
          </a:endParaRPr>
        </a:p>
      </dgm:t>
    </dgm:pt>
    <dgm:pt modelId="{67C51220-22B6-488F-A750-881529DA2FFC}" type="sibTrans" cxnId="{987C85F4-ACC9-4886-9270-5A18940C7459}">
      <dgm:prSet/>
      <dgm:spPr/>
      <dgm:t>
        <a:bodyPr/>
        <a:lstStyle/>
        <a:p>
          <a:endParaRPr lang="ru-RU">
            <a:latin typeface="PF DinDisplay Pro Medium" pitchFamily="2" charset="0"/>
          </a:endParaRPr>
        </a:p>
      </dgm:t>
    </dgm:pt>
    <dgm:pt modelId="{2D4214F3-ABB5-4EF6-8CD2-7A26BCEFCBC6}">
      <dgm:prSet phldrT="[Текст]" custT="1"/>
      <dgm:sp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8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8100000" scaled="1"/>
          <a:tileRect/>
        </a:gradFill>
        <a:ln>
          <a:solidFill>
            <a:schemeClr val="tx2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0" dirty="0" smtClean="0">
              <a:solidFill>
                <a:schemeClr val="tx1"/>
              </a:solidFill>
              <a:latin typeface="+mj-lt"/>
            </a:rPr>
            <a:t>Среднемесячная заработная плата – </a:t>
          </a:r>
          <a:r>
            <a:rPr lang="ru-RU" sz="1200" b="1" dirty="0" smtClean="0">
              <a:solidFill>
                <a:schemeClr val="tx1"/>
              </a:solidFill>
              <a:latin typeface="+mj-lt"/>
            </a:rPr>
            <a:t>59,2 тыс. рублей.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dirty="0">
            <a:solidFill>
              <a:schemeClr val="tx1"/>
            </a:solidFill>
            <a:latin typeface="+mj-lt"/>
          </a:endParaRPr>
        </a:p>
      </dgm:t>
    </dgm:pt>
    <dgm:pt modelId="{4671EBA5-4358-4E53-86C2-DFA110F09539}" type="parTrans" cxnId="{E9D3AD90-B67B-48B1-9E0E-3447B6412AF7}">
      <dgm:prSet/>
      <dgm:spPr/>
      <dgm:t>
        <a:bodyPr/>
        <a:lstStyle/>
        <a:p>
          <a:endParaRPr lang="ru-RU">
            <a:latin typeface="PF DinDisplay Pro Medium" pitchFamily="2" charset="0"/>
          </a:endParaRPr>
        </a:p>
      </dgm:t>
    </dgm:pt>
    <dgm:pt modelId="{98D86135-4367-48CA-A910-4B81F5B18142}" type="sibTrans" cxnId="{E9D3AD90-B67B-48B1-9E0E-3447B6412AF7}">
      <dgm:prSet/>
      <dgm:spPr/>
      <dgm:t>
        <a:bodyPr/>
        <a:lstStyle/>
        <a:p>
          <a:endParaRPr lang="ru-RU">
            <a:latin typeface="PF DinDisplay Pro Medium" pitchFamily="2" charset="0"/>
          </a:endParaRPr>
        </a:p>
      </dgm:t>
    </dgm:pt>
    <dgm:pt modelId="{85325849-1D4A-42DB-A616-24682206623E}">
      <dgm:prSet phldrT="[Текст]" custT="1"/>
      <dgm:spPr>
        <a:gradFill flip="none" rotWithShape="1">
          <a:gsLst>
            <a:gs pos="0">
              <a:schemeClr val="bg1"/>
            </a:gs>
            <a:gs pos="8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8100000" scaled="1"/>
          <a:tileRect/>
        </a:gradFill>
        <a:ln>
          <a:solidFill>
            <a:schemeClr val="tx2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0" dirty="0" smtClean="0">
              <a:solidFill>
                <a:schemeClr val="tx1"/>
              </a:solidFill>
              <a:latin typeface="+mj-lt"/>
            </a:rPr>
            <a:t>Численность </a:t>
          </a:r>
          <a:r>
            <a:rPr lang="ru-RU" sz="1200" b="0" dirty="0" smtClean="0">
              <a:solidFill>
                <a:schemeClr val="tx1"/>
              </a:solidFill>
              <a:latin typeface="+mj-lt"/>
            </a:rPr>
            <a:t>работников, занятых </a:t>
          </a:r>
          <a:br>
            <a:rPr lang="ru-RU" sz="1200" b="0" dirty="0" smtClean="0">
              <a:solidFill>
                <a:schemeClr val="tx1"/>
              </a:solidFill>
              <a:latin typeface="+mj-lt"/>
            </a:rPr>
          </a:br>
          <a:r>
            <a:rPr lang="ru-RU" sz="1200" b="0" dirty="0" smtClean="0">
              <a:solidFill>
                <a:schemeClr val="tx1"/>
              </a:solidFill>
              <a:latin typeface="+mj-lt"/>
            </a:rPr>
            <a:t>в промышленности </a:t>
          </a:r>
          <a:r>
            <a:rPr lang="ru-RU" sz="1200" b="0" dirty="0" smtClean="0">
              <a:solidFill>
                <a:schemeClr val="tx1"/>
              </a:solidFill>
              <a:latin typeface="+mj-lt"/>
            </a:rPr>
            <a:t>– </a:t>
          </a:r>
          <a:br>
            <a:rPr lang="ru-RU" sz="1200" b="0" dirty="0" smtClean="0">
              <a:solidFill>
                <a:schemeClr val="tx1"/>
              </a:solidFill>
              <a:latin typeface="+mj-lt"/>
            </a:rPr>
          </a:br>
          <a:r>
            <a:rPr lang="ru-RU" sz="1200" b="1" dirty="0" smtClean="0">
              <a:solidFill>
                <a:schemeClr val="tx1"/>
              </a:solidFill>
              <a:latin typeface="+mj-lt"/>
            </a:rPr>
            <a:t>525,7 </a:t>
          </a:r>
          <a:r>
            <a:rPr lang="ru-RU" sz="1200" b="1" dirty="0" smtClean="0">
              <a:solidFill>
                <a:schemeClr val="tx1"/>
              </a:solidFill>
              <a:latin typeface="+mj-lt"/>
            </a:rPr>
            <a:t>тыс. человек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dirty="0">
            <a:solidFill>
              <a:schemeClr val="tx1"/>
            </a:solidFill>
            <a:latin typeface="+mj-lt"/>
          </a:endParaRPr>
        </a:p>
      </dgm:t>
    </dgm:pt>
    <dgm:pt modelId="{AF58C66D-0890-49D1-B43A-B58C6FC2496E}" type="parTrans" cxnId="{AD771101-4904-4047-B2BC-F4AB13C80527}">
      <dgm:prSet/>
      <dgm:spPr/>
      <dgm:t>
        <a:bodyPr/>
        <a:lstStyle/>
        <a:p>
          <a:endParaRPr lang="ru-RU">
            <a:latin typeface="PF DinDisplay Pro Medium" pitchFamily="2" charset="0"/>
          </a:endParaRPr>
        </a:p>
      </dgm:t>
    </dgm:pt>
    <dgm:pt modelId="{D9F33C60-6D3F-455D-B4E0-F10364CA0D70}" type="sibTrans" cxnId="{AD771101-4904-4047-B2BC-F4AB13C80527}">
      <dgm:prSet/>
      <dgm:spPr/>
      <dgm:t>
        <a:bodyPr/>
        <a:lstStyle/>
        <a:p>
          <a:endParaRPr lang="ru-RU" sz="1800">
            <a:latin typeface="PF DinDisplay Pro Medium" pitchFamily="2" charset="0"/>
          </a:endParaRPr>
        </a:p>
      </dgm:t>
    </dgm:pt>
    <dgm:pt modelId="{08FD9C2D-59E3-4BF8-9882-7F224CAD0B35}">
      <dgm:prSet phldrT="[Текст]" custT="1"/>
      <dgm:spPr>
        <a:gradFill flip="none" rotWithShape="1">
          <a:gsLst>
            <a:gs pos="0">
              <a:schemeClr val="bg1"/>
            </a:gs>
            <a:gs pos="8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8100000" scaled="1"/>
          <a:tileRect/>
        </a:gradFill>
        <a:ln>
          <a:solidFill>
            <a:schemeClr val="tx2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0" dirty="0" smtClean="0">
              <a:solidFill>
                <a:schemeClr val="tx1"/>
              </a:solidFill>
              <a:latin typeface="+mj-lt"/>
            </a:rPr>
            <a:t>Доля в налоговой составляющей доходной части бюджета </a:t>
          </a:r>
          <a:br>
            <a:rPr lang="ru-RU" sz="1200" b="0" dirty="0" smtClean="0">
              <a:solidFill>
                <a:schemeClr val="tx1"/>
              </a:solidFill>
              <a:latin typeface="+mj-lt"/>
            </a:rPr>
          </a:br>
          <a:r>
            <a:rPr lang="ru-RU" sz="1200" b="0" dirty="0" smtClean="0">
              <a:solidFill>
                <a:schemeClr val="tx1"/>
              </a:solidFill>
              <a:latin typeface="+mj-lt"/>
            </a:rPr>
            <a:t>Санкт-Петербурга – </a:t>
          </a:r>
          <a:r>
            <a:rPr lang="ru-RU" sz="1200" b="1" dirty="0" smtClean="0">
              <a:solidFill>
                <a:schemeClr val="tx1"/>
              </a:solidFill>
              <a:latin typeface="+mj-lt"/>
            </a:rPr>
            <a:t>20 %</a:t>
          </a:r>
        </a:p>
        <a:p>
          <a:pPr defTabSz="533400">
            <a:spcBef>
              <a:spcPct val="0"/>
            </a:spcBef>
          </a:pPr>
          <a:endParaRPr lang="ru-RU" sz="1200" b="1" dirty="0">
            <a:solidFill>
              <a:schemeClr val="tx1"/>
            </a:solidFill>
            <a:latin typeface="+mj-lt"/>
          </a:endParaRPr>
        </a:p>
      </dgm:t>
    </dgm:pt>
    <dgm:pt modelId="{9A2835F6-5370-43C3-925E-E6BD9140922D}" type="parTrans" cxnId="{3BB6B713-1B9A-4081-9649-2D70725B9113}">
      <dgm:prSet/>
      <dgm:spPr/>
      <dgm:t>
        <a:bodyPr/>
        <a:lstStyle/>
        <a:p>
          <a:endParaRPr lang="ru-RU">
            <a:latin typeface="PF DinDisplay Pro Medium" pitchFamily="2" charset="0"/>
          </a:endParaRPr>
        </a:p>
      </dgm:t>
    </dgm:pt>
    <dgm:pt modelId="{A9A01B50-DA25-472C-A315-B33F74613EC4}" type="sibTrans" cxnId="{3BB6B713-1B9A-4081-9649-2D70725B9113}">
      <dgm:prSet/>
      <dgm:spPr/>
      <dgm:t>
        <a:bodyPr/>
        <a:lstStyle/>
        <a:p>
          <a:endParaRPr lang="ru-RU">
            <a:latin typeface="PF DinDisplay Pro Medium" pitchFamily="2" charset="0"/>
          </a:endParaRPr>
        </a:p>
      </dgm:t>
    </dgm:pt>
    <dgm:pt modelId="{434D5A2F-EA82-4F9A-AF6C-6AFAB7E65FB6}">
      <dgm:prSet phldrT="[Текст]" custT="1"/>
      <dgm:spPr>
        <a:gradFill flip="none" rotWithShape="1">
          <a:gsLst>
            <a:gs pos="0">
              <a:schemeClr val="bg1"/>
            </a:gs>
            <a:gs pos="8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2700000" scaled="1"/>
          <a:tileRect/>
        </a:gradFill>
        <a:ln>
          <a:solidFill>
            <a:schemeClr val="tx2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0" dirty="0" smtClean="0">
              <a:solidFill>
                <a:schemeClr val="tx1"/>
              </a:solidFill>
              <a:latin typeface="+mj-lt"/>
            </a:rPr>
            <a:t>Доля в налоговых отчислениях </a:t>
          </a:r>
          <a:br>
            <a:rPr lang="ru-RU" sz="1200" b="0" dirty="0" smtClean="0">
              <a:solidFill>
                <a:schemeClr val="tx1"/>
              </a:solidFill>
              <a:latin typeface="+mj-lt"/>
            </a:rPr>
          </a:br>
          <a:r>
            <a:rPr lang="ru-RU" sz="1200" b="0" dirty="0" smtClean="0">
              <a:solidFill>
                <a:schemeClr val="tx1"/>
              </a:solidFill>
              <a:latin typeface="+mj-lt"/>
            </a:rPr>
            <a:t>в бюджетную</a:t>
          </a:r>
          <a:br>
            <a:rPr lang="ru-RU" sz="1200" b="0" dirty="0" smtClean="0">
              <a:solidFill>
                <a:schemeClr val="tx1"/>
              </a:solidFill>
              <a:latin typeface="+mj-lt"/>
            </a:rPr>
          </a:br>
          <a:r>
            <a:rPr lang="ru-RU" sz="1200" b="0" dirty="0" smtClean="0">
              <a:solidFill>
                <a:schemeClr val="tx1"/>
              </a:solidFill>
              <a:latin typeface="+mj-lt"/>
            </a:rPr>
            <a:t> систему Российской Федерации –</a:t>
          </a:r>
          <a:r>
            <a:rPr lang="ru-RU" sz="1200" b="1" dirty="0" smtClean="0">
              <a:solidFill>
                <a:schemeClr val="tx1"/>
              </a:solidFill>
              <a:latin typeface="+mj-lt"/>
            </a:rPr>
            <a:t> около 47 %</a:t>
          </a:r>
        </a:p>
        <a:p>
          <a:pPr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b="1" dirty="0">
            <a:solidFill>
              <a:schemeClr val="tx1"/>
            </a:solidFill>
            <a:latin typeface="+mj-lt"/>
          </a:endParaRPr>
        </a:p>
      </dgm:t>
    </dgm:pt>
    <dgm:pt modelId="{2BD77192-B32F-422C-B5CB-E4EC2F177B38}" type="parTrans" cxnId="{15B5380A-BF44-4CD6-9347-759E9DA9144A}">
      <dgm:prSet/>
      <dgm:spPr/>
      <dgm:t>
        <a:bodyPr/>
        <a:lstStyle/>
        <a:p>
          <a:endParaRPr lang="ru-RU">
            <a:latin typeface="PF DinDisplay Pro Medium" pitchFamily="2" charset="0"/>
          </a:endParaRPr>
        </a:p>
      </dgm:t>
    </dgm:pt>
    <dgm:pt modelId="{2B7F6BD5-6D7D-4C82-A2B1-24E6B8215558}" type="sibTrans" cxnId="{15B5380A-BF44-4CD6-9347-759E9DA9144A}">
      <dgm:prSet/>
      <dgm:spPr/>
      <dgm:t>
        <a:bodyPr/>
        <a:lstStyle/>
        <a:p>
          <a:endParaRPr lang="ru-RU">
            <a:latin typeface="PF DinDisplay Pro Medium" pitchFamily="2" charset="0"/>
          </a:endParaRPr>
        </a:p>
      </dgm:t>
    </dgm:pt>
    <dgm:pt modelId="{F1E47105-9C70-47FF-AE09-3A70CD567C1E}">
      <dgm:prSet phldrT="[Текст]" custT="1"/>
      <dgm:spPr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8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8100000" scaled="1"/>
        </a:gradFill>
        <a:ln>
          <a:solidFill>
            <a:schemeClr val="tx2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0" dirty="0" smtClean="0">
              <a:solidFill>
                <a:schemeClr val="tx1"/>
              </a:solidFill>
              <a:latin typeface="+mj-lt"/>
            </a:rPr>
            <a:t>Доля промышленности </a:t>
          </a:r>
          <a:br>
            <a:rPr lang="ru-RU" sz="1200" b="0" dirty="0" smtClean="0">
              <a:solidFill>
                <a:schemeClr val="tx1"/>
              </a:solidFill>
              <a:latin typeface="+mj-lt"/>
            </a:rPr>
          </a:br>
          <a:r>
            <a:rPr lang="ru-RU" sz="1200" b="0" dirty="0" smtClean="0">
              <a:solidFill>
                <a:schemeClr val="tx1"/>
              </a:solidFill>
              <a:latin typeface="+mj-lt"/>
            </a:rPr>
            <a:t>Санкт-Петербурга </a:t>
          </a:r>
          <a:br>
            <a:rPr lang="ru-RU" sz="1200" b="0" dirty="0" smtClean="0">
              <a:solidFill>
                <a:schemeClr val="tx1"/>
              </a:solidFill>
              <a:latin typeface="+mj-lt"/>
            </a:rPr>
          </a:br>
          <a:r>
            <a:rPr lang="ru-RU" sz="1200" b="0" dirty="0" smtClean="0">
              <a:solidFill>
                <a:schemeClr val="tx1"/>
              </a:solidFill>
              <a:latin typeface="+mj-lt"/>
            </a:rPr>
            <a:t>в государственном оборонном заказе РФ – </a:t>
          </a:r>
          <a:r>
            <a:rPr lang="ru-RU" sz="1200" b="1" dirty="0" smtClean="0">
              <a:solidFill>
                <a:schemeClr val="tx1"/>
              </a:solidFill>
              <a:latin typeface="+mj-lt"/>
            </a:rPr>
            <a:t>около 10 %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200" b="1" dirty="0">
            <a:solidFill>
              <a:schemeClr val="tx1"/>
            </a:solidFill>
            <a:latin typeface="+mj-lt"/>
          </a:endParaRPr>
        </a:p>
      </dgm:t>
    </dgm:pt>
    <dgm:pt modelId="{50FE27D3-1BCD-46B2-BCFC-C3F1A6AB97C8}" type="parTrans" cxnId="{FF515D8B-76D0-4441-A17B-D09C8A24CE45}">
      <dgm:prSet/>
      <dgm:spPr/>
      <dgm:t>
        <a:bodyPr/>
        <a:lstStyle/>
        <a:p>
          <a:endParaRPr lang="ru-RU">
            <a:latin typeface="PF DinDisplay Pro Medium" pitchFamily="2" charset="0"/>
          </a:endParaRPr>
        </a:p>
      </dgm:t>
    </dgm:pt>
    <dgm:pt modelId="{97137966-1765-4746-82C2-B1EB18BF7ACF}" type="sibTrans" cxnId="{FF515D8B-76D0-4441-A17B-D09C8A24CE45}">
      <dgm:prSet/>
      <dgm:spPr/>
      <dgm:t>
        <a:bodyPr/>
        <a:lstStyle/>
        <a:p>
          <a:endParaRPr lang="ru-RU">
            <a:latin typeface="PF DinDisplay Pro Medium" pitchFamily="2" charset="0"/>
          </a:endParaRPr>
        </a:p>
      </dgm:t>
    </dgm:pt>
    <dgm:pt modelId="{52F80771-CF3A-442C-88FF-1EBAFA94DAAD}" type="pres">
      <dgm:prSet presAssocID="{7C5780B3-391A-4571-9F2E-13EBC51EC52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78C298-0788-4E32-B002-681037986641}" type="pres">
      <dgm:prSet presAssocID="{7C5780B3-391A-4571-9F2E-13EBC51EC524}" presName="cycle" presStyleCnt="0"/>
      <dgm:spPr/>
      <dgm:t>
        <a:bodyPr/>
        <a:lstStyle/>
        <a:p>
          <a:endParaRPr lang="ru-RU"/>
        </a:p>
      </dgm:t>
    </dgm:pt>
    <dgm:pt modelId="{8531868F-83D7-42F6-AD13-A810F3F28F42}" type="pres">
      <dgm:prSet presAssocID="{0C594E5A-5EF0-4D4B-AF98-F25573AA1EEB}" presName="nodeFirstNode" presStyleLbl="node1" presStyleIdx="0" presStyleCnt="10" custScaleX="120999" custScaleY="180570" custRadScaleRad="91778" custRadScaleInc="-6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956059-E334-46F9-BCCE-BC3AB8CDCD68}" type="pres">
      <dgm:prSet presAssocID="{1355B1C6-680E-4C0E-8A57-580AF52BC432}" presName="sibTransFirstNode" presStyleLbl="bgShp" presStyleIdx="0" presStyleCnt="1" custAng="154374"/>
      <dgm:spPr/>
      <dgm:t>
        <a:bodyPr/>
        <a:lstStyle/>
        <a:p>
          <a:endParaRPr lang="ru-RU"/>
        </a:p>
      </dgm:t>
    </dgm:pt>
    <dgm:pt modelId="{9BDAD592-E0C9-4918-B247-71803008572E}" type="pres">
      <dgm:prSet presAssocID="{A59761A4-4AE3-438F-AB37-83B33DC67C32}" presName="nodeFollowingNodes" presStyleLbl="node1" presStyleIdx="1" presStyleCnt="10" custScaleX="144664" custScaleY="149985" custRadScaleRad="108990" custRadScaleInc="28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947AFC-04CA-491E-9409-F099603C4859}" type="pres">
      <dgm:prSet presAssocID="{5B5C7FAC-3EED-42EA-9D42-7B3825C095D1}" presName="nodeFollowingNodes" presStyleLbl="node1" presStyleIdx="2" presStyleCnt="10" custScaleX="131615" custScaleY="177000" custRadScaleRad="117250" custRadScaleInc="178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200257-D49E-4F08-8FE4-46DB44F1A2C3}" type="pres">
      <dgm:prSet presAssocID="{434D5A2F-EA82-4F9A-AF6C-6AFAB7E65FB6}" presName="nodeFollowingNodes" presStyleLbl="node1" presStyleIdx="3" presStyleCnt="10" custScaleX="142232" custScaleY="207794" custRadScaleRad="124280" custRadScaleInc="3821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B7932B-1B8E-48FF-915A-3720151AFCFF}" type="pres">
      <dgm:prSet presAssocID="{5BD6DE8F-2E3D-4564-A3E0-B82579AAB9DF}" presName="nodeFollowingNodes" presStyleLbl="node1" presStyleIdx="4" presStyleCnt="10" custScaleX="116742" custScaleY="173493" custRadScaleRad="110100" custRadScaleInc="-1315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BA1E95-E876-4065-AF7B-1870DBA3DDB4}" type="pres">
      <dgm:prSet presAssocID="{F1E47105-9C70-47FF-AE09-3A70CD567C1E}" presName="nodeFollowingNodes" presStyleLbl="node1" presStyleIdx="5" presStyleCnt="10" custScaleX="173827" custScaleY="194486" custRadScaleRad="89789" custRadScaleInc="6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BBE597-65F8-4566-92FA-059148058756}" type="pres">
      <dgm:prSet presAssocID="{6935855E-7D48-4C4E-B66D-BE3D8BCBEE08}" presName="nodeFollowingNodes" presStyleLbl="node1" presStyleIdx="6" presStyleCnt="10" custScaleX="127626" custScaleY="167514" custRadScaleRad="114763" custRadScaleInc="-430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FE2B33-9AD8-443F-B85C-345076D9E0AA}" type="pres">
      <dgm:prSet presAssocID="{08FD9C2D-59E3-4BF8-9882-7F224CAD0B35}" presName="nodeFollowingNodes" presStyleLbl="node1" presStyleIdx="7" presStyleCnt="10" custScaleX="150214" custScaleY="174623" custRadScaleRad="116659" custRadScaleInc="281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1197CB-BED4-4E3C-A59A-429D587F81C1}" type="pres">
      <dgm:prSet presAssocID="{2D4214F3-ABB5-4EF6-8CD2-7A26BCEFCBC6}" presName="nodeFollowingNodes" presStyleLbl="node1" presStyleIdx="8" presStyleCnt="10" custScaleX="114016" custScaleY="165779" custRadScaleRad="111235" custRadScaleInc="83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C25550-67CE-4053-ADD1-8C3238A0F471}" type="pres">
      <dgm:prSet presAssocID="{85325849-1D4A-42DB-A616-24682206623E}" presName="nodeFollowingNodes" presStyleLbl="node1" presStyleIdx="9" presStyleCnt="10" custScaleX="124748" custScaleY="148699" custRadScaleRad="112504" custRadScaleInc="-114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515D8B-76D0-4441-A17B-D09C8A24CE45}" srcId="{7C5780B3-391A-4571-9F2E-13EBC51EC524}" destId="{F1E47105-9C70-47FF-AE09-3A70CD567C1E}" srcOrd="5" destOrd="0" parTransId="{50FE27D3-1BCD-46B2-BCFC-C3F1A6AB97C8}" sibTransId="{97137966-1765-4746-82C2-B1EB18BF7ACF}"/>
    <dgm:cxn modelId="{F66E3BE4-AD8F-4A6D-935E-3A71F2371C73}" type="presOf" srcId="{5B5C7FAC-3EED-42EA-9D42-7B3825C095D1}" destId="{04947AFC-04CA-491E-9409-F099603C4859}" srcOrd="0" destOrd="0" presId="urn:microsoft.com/office/officeart/2005/8/layout/cycle3"/>
    <dgm:cxn modelId="{AD771101-4904-4047-B2BC-F4AB13C80527}" srcId="{7C5780B3-391A-4571-9F2E-13EBC51EC524}" destId="{85325849-1D4A-42DB-A616-24682206623E}" srcOrd="9" destOrd="0" parTransId="{AF58C66D-0890-49D1-B43A-B58C6FC2496E}" sibTransId="{D9F33C60-6D3F-455D-B4E0-F10364CA0D70}"/>
    <dgm:cxn modelId="{31040050-1281-40AC-9CBD-A37C7E6D01C3}" srcId="{7C5780B3-391A-4571-9F2E-13EBC51EC524}" destId="{5B5C7FAC-3EED-42EA-9D42-7B3825C095D1}" srcOrd="2" destOrd="0" parTransId="{B03EDA02-1887-4925-8AC4-9E943CF05A72}" sibTransId="{0E0C7166-68E8-4709-99ED-0E474C649C9A}"/>
    <dgm:cxn modelId="{B5B10341-1921-4E56-9322-EC176F5011A2}" srcId="{7C5780B3-391A-4571-9F2E-13EBC51EC524}" destId="{A59761A4-4AE3-438F-AB37-83B33DC67C32}" srcOrd="1" destOrd="0" parTransId="{3E00FB47-C130-434A-A8A2-DE7228087541}" sibTransId="{3A6665D0-04E7-4F6F-9C95-F6D9CCC3EB1F}"/>
    <dgm:cxn modelId="{887E17FE-E55B-4757-BBC9-460C0C10B15D}" type="presOf" srcId="{1355B1C6-680E-4C0E-8A57-580AF52BC432}" destId="{65956059-E334-46F9-BCCE-BC3AB8CDCD68}" srcOrd="0" destOrd="0" presId="urn:microsoft.com/office/officeart/2005/8/layout/cycle3"/>
    <dgm:cxn modelId="{A1121BF9-8D0A-44D8-B1FB-721D2CAA2B3D}" type="presOf" srcId="{0C594E5A-5EF0-4D4B-AF98-F25573AA1EEB}" destId="{8531868F-83D7-42F6-AD13-A810F3F28F42}" srcOrd="0" destOrd="0" presId="urn:microsoft.com/office/officeart/2005/8/layout/cycle3"/>
    <dgm:cxn modelId="{4FE237F1-5AC1-474A-BBE4-950C8CD3E475}" type="presOf" srcId="{85325849-1D4A-42DB-A616-24682206623E}" destId="{B3C25550-67CE-4053-ADD1-8C3238A0F471}" srcOrd="0" destOrd="0" presId="urn:microsoft.com/office/officeart/2005/8/layout/cycle3"/>
    <dgm:cxn modelId="{4C722FB2-B983-49A7-B05D-562E2295E9BF}" type="presOf" srcId="{5BD6DE8F-2E3D-4564-A3E0-B82579AAB9DF}" destId="{D8B7932B-1B8E-48FF-915A-3720151AFCFF}" srcOrd="0" destOrd="0" presId="urn:microsoft.com/office/officeart/2005/8/layout/cycle3"/>
    <dgm:cxn modelId="{1F926BCA-D337-4BB8-988F-8CF2093E4829}" type="presOf" srcId="{7C5780B3-391A-4571-9F2E-13EBC51EC524}" destId="{52F80771-CF3A-442C-88FF-1EBAFA94DAAD}" srcOrd="0" destOrd="0" presId="urn:microsoft.com/office/officeart/2005/8/layout/cycle3"/>
    <dgm:cxn modelId="{15B5380A-BF44-4CD6-9347-759E9DA9144A}" srcId="{7C5780B3-391A-4571-9F2E-13EBC51EC524}" destId="{434D5A2F-EA82-4F9A-AF6C-6AFAB7E65FB6}" srcOrd="3" destOrd="0" parTransId="{2BD77192-B32F-422C-B5CB-E4EC2F177B38}" sibTransId="{2B7F6BD5-6D7D-4C82-A2B1-24E6B8215558}"/>
    <dgm:cxn modelId="{E9D3AD90-B67B-48B1-9E0E-3447B6412AF7}" srcId="{7C5780B3-391A-4571-9F2E-13EBC51EC524}" destId="{2D4214F3-ABB5-4EF6-8CD2-7A26BCEFCBC6}" srcOrd="8" destOrd="0" parTransId="{4671EBA5-4358-4E53-86C2-DFA110F09539}" sibTransId="{98D86135-4367-48CA-A910-4B81F5B18142}"/>
    <dgm:cxn modelId="{F2F1560A-1464-44D4-B678-C18B4B367B93}" type="presOf" srcId="{A59761A4-4AE3-438F-AB37-83B33DC67C32}" destId="{9BDAD592-E0C9-4918-B247-71803008572E}" srcOrd="0" destOrd="0" presId="urn:microsoft.com/office/officeart/2005/8/layout/cycle3"/>
    <dgm:cxn modelId="{E3B8D620-26CA-4BF6-B88D-2D91A42A08B5}" type="presOf" srcId="{08FD9C2D-59E3-4BF8-9882-7F224CAD0B35}" destId="{D8FE2B33-9AD8-443F-B85C-345076D9E0AA}" srcOrd="0" destOrd="0" presId="urn:microsoft.com/office/officeart/2005/8/layout/cycle3"/>
    <dgm:cxn modelId="{987C85F4-ACC9-4886-9270-5A18940C7459}" srcId="{7C5780B3-391A-4571-9F2E-13EBC51EC524}" destId="{6935855E-7D48-4C4E-B66D-BE3D8BCBEE08}" srcOrd="6" destOrd="0" parTransId="{880CC998-E100-4E83-B865-751450D7F0DE}" sibTransId="{67C51220-22B6-488F-A750-881529DA2FFC}"/>
    <dgm:cxn modelId="{050829FB-E5E4-4CDA-BFFA-1B6C1B9FC879}" type="presOf" srcId="{6935855E-7D48-4C4E-B66D-BE3D8BCBEE08}" destId="{FCBBE597-65F8-4566-92FA-059148058756}" srcOrd="0" destOrd="0" presId="urn:microsoft.com/office/officeart/2005/8/layout/cycle3"/>
    <dgm:cxn modelId="{FA669852-C914-479E-8030-A59395E88492}" type="presOf" srcId="{434D5A2F-EA82-4F9A-AF6C-6AFAB7E65FB6}" destId="{C6200257-D49E-4F08-8FE4-46DB44F1A2C3}" srcOrd="0" destOrd="0" presId="urn:microsoft.com/office/officeart/2005/8/layout/cycle3"/>
    <dgm:cxn modelId="{85CF4D51-B45A-4D86-82B4-0FD80F70DB68}" srcId="{7C5780B3-391A-4571-9F2E-13EBC51EC524}" destId="{0C594E5A-5EF0-4D4B-AF98-F25573AA1EEB}" srcOrd="0" destOrd="0" parTransId="{D5FB8A1E-44AD-416A-87F8-06BF5E5A897E}" sibTransId="{1355B1C6-680E-4C0E-8A57-580AF52BC432}"/>
    <dgm:cxn modelId="{49558299-2E72-4DB5-A979-9A3FDDB1ED0B}" srcId="{7C5780B3-391A-4571-9F2E-13EBC51EC524}" destId="{5BD6DE8F-2E3D-4564-A3E0-B82579AAB9DF}" srcOrd="4" destOrd="0" parTransId="{8AF87F79-CBF3-4634-AF87-4AE6FD2EC8C4}" sibTransId="{79F5EC0A-6F4E-4FED-ABC7-AC8E1BE99840}"/>
    <dgm:cxn modelId="{3BB6B713-1B9A-4081-9649-2D70725B9113}" srcId="{7C5780B3-391A-4571-9F2E-13EBC51EC524}" destId="{08FD9C2D-59E3-4BF8-9882-7F224CAD0B35}" srcOrd="7" destOrd="0" parTransId="{9A2835F6-5370-43C3-925E-E6BD9140922D}" sibTransId="{A9A01B50-DA25-472C-A315-B33F74613EC4}"/>
    <dgm:cxn modelId="{9282FD4A-9219-4CF2-8C55-87A389CD1289}" type="presOf" srcId="{2D4214F3-ABB5-4EF6-8CD2-7A26BCEFCBC6}" destId="{921197CB-BED4-4E3C-A59A-429D587F81C1}" srcOrd="0" destOrd="0" presId="urn:microsoft.com/office/officeart/2005/8/layout/cycle3"/>
    <dgm:cxn modelId="{949BDFEA-31FF-4A82-9D5E-EAE5F35F2E9E}" type="presOf" srcId="{F1E47105-9C70-47FF-AE09-3A70CD567C1E}" destId="{18BA1E95-E876-4065-AF7B-1870DBA3DDB4}" srcOrd="0" destOrd="0" presId="urn:microsoft.com/office/officeart/2005/8/layout/cycle3"/>
    <dgm:cxn modelId="{BAF1EF90-D651-4AB7-9946-9E721FF0C6A4}" type="presParOf" srcId="{52F80771-CF3A-442C-88FF-1EBAFA94DAAD}" destId="{5878C298-0788-4E32-B002-681037986641}" srcOrd="0" destOrd="0" presId="urn:microsoft.com/office/officeart/2005/8/layout/cycle3"/>
    <dgm:cxn modelId="{C6FD1617-D5A1-4A33-ABF3-4BF5CAE752D6}" type="presParOf" srcId="{5878C298-0788-4E32-B002-681037986641}" destId="{8531868F-83D7-42F6-AD13-A810F3F28F42}" srcOrd="0" destOrd="0" presId="urn:microsoft.com/office/officeart/2005/8/layout/cycle3"/>
    <dgm:cxn modelId="{EB936235-FA9D-4222-AAC9-2E7397536F4D}" type="presParOf" srcId="{5878C298-0788-4E32-B002-681037986641}" destId="{65956059-E334-46F9-BCCE-BC3AB8CDCD68}" srcOrd="1" destOrd="0" presId="urn:microsoft.com/office/officeart/2005/8/layout/cycle3"/>
    <dgm:cxn modelId="{9A4CA4A6-603B-404A-AD77-06F73079E9FB}" type="presParOf" srcId="{5878C298-0788-4E32-B002-681037986641}" destId="{9BDAD592-E0C9-4918-B247-71803008572E}" srcOrd="2" destOrd="0" presId="urn:microsoft.com/office/officeart/2005/8/layout/cycle3"/>
    <dgm:cxn modelId="{684A115F-AE95-4A73-BD3C-D04D64341B89}" type="presParOf" srcId="{5878C298-0788-4E32-B002-681037986641}" destId="{04947AFC-04CA-491E-9409-F099603C4859}" srcOrd="3" destOrd="0" presId="urn:microsoft.com/office/officeart/2005/8/layout/cycle3"/>
    <dgm:cxn modelId="{88CB7962-ACE1-4364-8661-C8B6EC98452B}" type="presParOf" srcId="{5878C298-0788-4E32-B002-681037986641}" destId="{C6200257-D49E-4F08-8FE4-46DB44F1A2C3}" srcOrd="4" destOrd="0" presId="urn:microsoft.com/office/officeart/2005/8/layout/cycle3"/>
    <dgm:cxn modelId="{EFD8307E-BF73-4F87-B227-AA0DDE113D9C}" type="presParOf" srcId="{5878C298-0788-4E32-B002-681037986641}" destId="{D8B7932B-1B8E-48FF-915A-3720151AFCFF}" srcOrd="5" destOrd="0" presId="urn:microsoft.com/office/officeart/2005/8/layout/cycle3"/>
    <dgm:cxn modelId="{EE338FED-69D4-4242-B724-F6BE5CE57517}" type="presParOf" srcId="{5878C298-0788-4E32-B002-681037986641}" destId="{18BA1E95-E876-4065-AF7B-1870DBA3DDB4}" srcOrd="6" destOrd="0" presId="urn:microsoft.com/office/officeart/2005/8/layout/cycle3"/>
    <dgm:cxn modelId="{704D8B31-3E7E-472B-9ACA-60E2027260AE}" type="presParOf" srcId="{5878C298-0788-4E32-B002-681037986641}" destId="{FCBBE597-65F8-4566-92FA-059148058756}" srcOrd="7" destOrd="0" presId="urn:microsoft.com/office/officeart/2005/8/layout/cycle3"/>
    <dgm:cxn modelId="{47C84DB9-C4C7-48B0-AA41-B7FB6F6C7736}" type="presParOf" srcId="{5878C298-0788-4E32-B002-681037986641}" destId="{D8FE2B33-9AD8-443F-B85C-345076D9E0AA}" srcOrd="8" destOrd="0" presId="urn:microsoft.com/office/officeart/2005/8/layout/cycle3"/>
    <dgm:cxn modelId="{E762BE35-03A7-4164-93B0-D4CDD9CC8670}" type="presParOf" srcId="{5878C298-0788-4E32-B002-681037986641}" destId="{921197CB-BED4-4E3C-A59A-429D587F81C1}" srcOrd="9" destOrd="0" presId="urn:microsoft.com/office/officeart/2005/8/layout/cycle3"/>
    <dgm:cxn modelId="{9BB83425-49ED-4ADB-9249-00B1742165A0}" type="presParOf" srcId="{5878C298-0788-4E32-B002-681037986641}" destId="{B3C25550-67CE-4053-ADD1-8C3238A0F471}" srcOrd="10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56059-E334-46F9-BCCE-BC3AB8CDCD68}">
      <dsp:nvSpPr>
        <dsp:cNvPr id="0" name=""/>
        <dsp:cNvSpPr/>
      </dsp:nvSpPr>
      <dsp:spPr>
        <a:xfrm rot="154374">
          <a:off x="1034510" y="59720"/>
          <a:ext cx="5813207" cy="5813207"/>
        </a:xfrm>
        <a:prstGeom prst="circularArrow">
          <a:avLst>
            <a:gd name="adj1" fmla="val 5544"/>
            <a:gd name="adj2" fmla="val 330680"/>
            <a:gd name="adj3" fmla="val 14636075"/>
            <a:gd name="adj4" fmla="val 16881708"/>
            <a:gd name="adj5" fmla="val 5757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531868F-83D7-42F6-AD13-A810F3F28F42}">
      <dsp:nvSpPr>
        <dsp:cNvPr id="0" name=""/>
        <dsp:cNvSpPr/>
      </dsp:nvSpPr>
      <dsp:spPr>
        <a:xfrm>
          <a:off x="3113863" y="-92754"/>
          <a:ext cx="1654501" cy="1234528"/>
        </a:xfrm>
        <a:prstGeom prst="roundRect">
          <a:avLst/>
        </a:prstGeom>
        <a:gradFill flip="none" rotWithShape="1">
          <a:gsLst>
            <a:gs pos="0">
              <a:schemeClr val="bg1"/>
            </a:gs>
            <a:gs pos="64999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2700000" scaled="1"/>
          <a:tileRect/>
        </a:gradFill>
        <a:ln>
          <a:solidFill>
            <a:schemeClr val="tx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+mj-lt"/>
            </a:rPr>
            <a:t>20 %</a:t>
          </a:r>
          <a:r>
            <a:rPr lang="ru-RU" sz="1200" b="0" kern="1200" dirty="0" smtClean="0">
              <a:solidFill>
                <a:schemeClr val="tx1"/>
              </a:solidFill>
              <a:latin typeface="+mj-lt"/>
            </a:rPr>
            <a:t> валового регионального продукта</a:t>
          </a:r>
          <a:endParaRPr lang="ru-RU" sz="1200" b="0" kern="1200" dirty="0">
            <a:solidFill>
              <a:schemeClr val="tx1"/>
            </a:solidFill>
            <a:latin typeface="+mj-lt"/>
          </a:endParaRPr>
        </a:p>
      </dsp:txBody>
      <dsp:txXfrm>
        <a:off x="3174128" y="-32489"/>
        <a:ext cx="1533971" cy="1113998"/>
      </dsp:txXfrm>
    </dsp:sp>
    <dsp:sp modelId="{9BDAD592-E0C9-4918-B247-71803008572E}">
      <dsp:nvSpPr>
        <dsp:cNvPr id="0" name=""/>
        <dsp:cNvSpPr/>
      </dsp:nvSpPr>
      <dsp:spPr>
        <a:xfrm>
          <a:off x="4963424" y="389086"/>
          <a:ext cx="1978089" cy="1025423"/>
        </a:xfrm>
        <a:prstGeom prst="roundRect">
          <a:avLst/>
        </a:prstGeom>
        <a:gradFill flip="none" rotWithShape="1">
          <a:gsLst>
            <a:gs pos="0">
              <a:schemeClr val="bg1"/>
            </a:gs>
            <a:gs pos="64999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3500000" scaled="1"/>
          <a:tileRect/>
        </a:gradFill>
        <a:ln>
          <a:solidFill>
            <a:schemeClr val="tx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0" kern="1200" dirty="0" smtClean="0">
            <a:solidFill>
              <a:schemeClr val="tx1"/>
            </a:solidFill>
            <a:latin typeface="+mj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+mj-lt"/>
            </a:rPr>
            <a:t>16,5 %</a:t>
          </a:r>
          <a:r>
            <a:rPr lang="ru-RU" sz="1200" b="0" kern="1200" dirty="0" smtClean="0">
              <a:solidFill>
                <a:schemeClr val="tx1"/>
              </a:solidFill>
              <a:latin typeface="+mj-lt"/>
            </a:rPr>
            <a:t> общей численности работников, занятых </a:t>
          </a:r>
          <a:br>
            <a:rPr lang="ru-RU" sz="1200" b="0" kern="1200" dirty="0" smtClean="0">
              <a:solidFill>
                <a:schemeClr val="tx1"/>
              </a:solidFill>
              <a:latin typeface="+mj-lt"/>
            </a:rPr>
          </a:br>
          <a:r>
            <a:rPr lang="ru-RU" sz="1200" b="0" kern="1200" dirty="0" smtClean="0">
              <a:solidFill>
                <a:schemeClr val="tx1"/>
              </a:solidFill>
              <a:latin typeface="+mj-lt"/>
            </a:rPr>
            <a:t>в экономике </a:t>
          </a:r>
          <a:br>
            <a:rPr lang="ru-RU" sz="1200" b="0" kern="1200" dirty="0" smtClean="0">
              <a:solidFill>
                <a:schemeClr val="tx1"/>
              </a:solidFill>
              <a:latin typeface="+mj-lt"/>
            </a:rPr>
          </a:br>
          <a:r>
            <a:rPr lang="ru-RU" sz="1200" b="0" kern="1200" dirty="0" smtClean="0">
              <a:solidFill>
                <a:schemeClr val="tx1"/>
              </a:solidFill>
              <a:latin typeface="+mj-lt"/>
            </a:rPr>
            <a:t>Санкт-Петербурга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 dirty="0">
            <a:solidFill>
              <a:schemeClr val="tx1"/>
            </a:solidFill>
            <a:latin typeface="+mj-lt"/>
          </a:endParaRPr>
        </a:p>
      </dsp:txBody>
      <dsp:txXfrm>
        <a:off x="5013481" y="439143"/>
        <a:ext cx="1877975" cy="925309"/>
      </dsp:txXfrm>
    </dsp:sp>
    <dsp:sp modelId="{04947AFC-04CA-491E-9409-F099603C4859}">
      <dsp:nvSpPr>
        <dsp:cNvPr id="0" name=""/>
        <dsp:cNvSpPr/>
      </dsp:nvSpPr>
      <dsp:spPr>
        <a:xfrm>
          <a:off x="5345561" y="4071968"/>
          <a:ext cx="1799661" cy="1210120"/>
        </a:xfrm>
        <a:prstGeom prst="roundRect">
          <a:avLst/>
        </a:prstGeom>
        <a:gradFill rotWithShape="0">
          <a:gsLst>
            <a:gs pos="0">
              <a:schemeClr val="bg1"/>
            </a:gs>
            <a:gs pos="8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8100000" scaled="1"/>
        </a:gradFill>
        <a:ln>
          <a:solidFill>
            <a:schemeClr val="tx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kern="1200" dirty="0" smtClean="0">
              <a:solidFill>
                <a:schemeClr val="tx1"/>
              </a:solidFill>
              <a:latin typeface="+mj-lt"/>
            </a:rPr>
            <a:t>11 % </a:t>
          </a:r>
          <a:r>
            <a:rPr lang="ru-RU" sz="1200" b="0" kern="1200" dirty="0" smtClean="0">
              <a:solidFill>
                <a:schemeClr val="tx1"/>
              </a:solidFill>
              <a:latin typeface="+mj-lt"/>
            </a:rPr>
            <a:t>- доля </a:t>
          </a:r>
          <a:br>
            <a:rPr lang="ru-RU" sz="1200" b="0" kern="1200" dirty="0" smtClean="0">
              <a:solidFill>
                <a:schemeClr val="tx1"/>
              </a:solidFill>
              <a:latin typeface="+mj-lt"/>
            </a:rPr>
          </a:br>
          <a:r>
            <a:rPr lang="ru-RU" sz="1200" b="0" kern="1200" dirty="0" smtClean="0">
              <a:solidFill>
                <a:schemeClr val="tx1"/>
              </a:solidFill>
              <a:latin typeface="+mj-lt"/>
            </a:rPr>
            <a:t>Санкт-Петербурга </a:t>
          </a:r>
          <a:br>
            <a:rPr lang="ru-RU" sz="1200" b="0" kern="1200" dirty="0" smtClean="0">
              <a:solidFill>
                <a:schemeClr val="tx1"/>
              </a:solidFill>
              <a:latin typeface="+mj-lt"/>
            </a:rPr>
          </a:br>
          <a:r>
            <a:rPr lang="ru-RU" sz="1200" b="0" kern="1200" dirty="0" smtClean="0">
              <a:solidFill>
                <a:schemeClr val="tx1"/>
              </a:solidFill>
              <a:latin typeface="+mj-lt"/>
            </a:rPr>
            <a:t>в объеме отгруженной машиностроительной продукции по России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chemeClr val="tx1"/>
            </a:solidFill>
            <a:latin typeface="+mj-lt"/>
          </a:endParaRPr>
        </a:p>
      </dsp:txBody>
      <dsp:txXfrm>
        <a:off x="5404634" y="4131041"/>
        <a:ext cx="1681515" cy="1091974"/>
      </dsp:txXfrm>
    </dsp:sp>
    <dsp:sp modelId="{C6200257-D49E-4F08-8FE4-46DB44F1A2C3}">
      <dsp:nvSpPr>
        <dsp:cNvPr id="0" name=""/>
        <dsp:cNvSpPr/>
      </dsp:nvSpPr>
      <dsp:spPr>
        <a:xfrm>
          <a:off x="593041" y="3939337"/>
          <a:ext cx="1944834" cy="1420654"/>
        </a:xfrm>
        <a:prstGeom prst="roundRect">
          <a:avLst/>
        </a:prstGeom>
        <a:gradFill flip="none" rotWithShape="1">
          <a:gsLst>
            <a:gs pos="0">
              <a:schemeClr val="bg1"/>
            </a:gs>
            <a:gs pos="8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2700000" scaled="1"/>
          <a:tileRect/>
        </a:gradFill>
        <a:ln>
          <a:solidFill>
            <a:schemeClr val="tx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0" kern="1200" dirty="0" smtClean="0">
              <a:solidFill>
                <a:schemeClr val="tx1"/>
              </a:solidFill>
              <a:latin typeface="+mj-lt"/>
            </a:rPr>
            <a:t>Доля в налоговых отчислениях </a:t>
          </a:r>
          <a:br>
            <a:rPr lang="ru-RU" sz="1200" b="0" kern="1200" dirty="0" smtClean="0">
              <a:solidFill>
                <a:schemeClr val="tx1"/>
              </a:solidFill>
              <a:latin typeface="+mj-lt"/>
            </a:rPr>
          </a:br>
          <a:r>
            <a:rPr lang="ru-RU" sz="1200" b="0" kern="1200" dirty="0" smtClean="0">
              <a:solidFill>
                <a:schemeClr val="tx1"/>
              </a:solidFill>
              <a:latin typeface="+mj-lt"/>
            </a:rPr>
            <a:t>в бюджетную</a:t>
          </a:r>
          <a:br>
            <a:rPr lang="ru-RU" sz="1200" b="0" kern="1200" dirty="0" smtClean="0">
              <a:solidFill>
                <a:schemeClr val="tx1"/>
              </a:solidFill>
              <a:latin typeface="+mj-lt"/>
            </a:rPr>
          </a:br>
          <a:r>
            <a:rPr lang="ru-RU" sz="1200" b="0" kern="1200" dirty="0" smtClean="0">
              <a:solidFill>
                <a:schemeClr val="tx1"/>
              </a:solidFill>
              <a:latin typeface="+mj-lt"/>
            </a:rPr>
            <a:t> систему Российской Федерации –</a:t>
          </a:r>
          <a:r>
            <a:rPr lang="ru-RU" sz="1200" b="1" kern="1200" dirty="0" smtClean="0">
              <a:solidFill>
                <a:schemeClr val="tx1"/>
              </a:solidFill>
              <a:latin typeface="+mj-lt"/>
            </a:rPr>
            <a:t> около 47 %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b="1" kern="1200" dirty="0">
            <a:solidFill>
              <a:schemeClr val="tx1"/>
            </a:solidFill>
            <a:latin typeface="+mj-lt"/>
          </a:endParaRPr>
        </a:p>
      </dsp:txBody>
      <dsp:txXfrm>
        <a:off x="662392" y="4008688"/>
        <a:ext cx="1806132" cy="1281952"/>
      </dsp:txXfrm>
    </dsp:sp>
    <dsp:sp modelId="{D8B7932B-1B8E-48FF-915A-3720151AFCFF}">
      <dsp:nvSpPr>
        <dsp:cNvPr id="0" name=""/>
        <dsp:cNvSpPr/>
      </dsp:nvSpPr>
      <dsp:spPr>
        <a:xfrm>
          <a:off x="5909501" y="2722513"/>
          <a:ext cx="1596292" cy="1186143"/>
        </a:xfrm>
        <a:prstGeom prst="roundRect">
          <a:avLst/>
        </a:prstGeom>
        <a:gradFill flip="none" rotWithShape="1">
          <a:gsLst>
            <a:gs pos="0">
              <a:schemeClr val="bg1"/>
            </a:gs>
            <a:gs pos="8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8100000" scaled="1"/>
          <a:tileRect/>
        </a:gradFill>
        <a:ln>
          <a:solidFill>
            <a:schemeClr val="tx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kern="1200" dirty="0" smtClean="0">
              <a:solidFill>
                <a:schemeClr val="tx1"/>
              </a:solidFill>
              <a:latin typeface="+mj-lt"/>
            </a:rPr>
            <a:t>Более 20 000 </a:t>
          </a:r>
          <a:r>
            <a:rPr lang="ru-RU" sz="1200" b="0" kern="1200" dirty="0" smtClean="0">
              <a:solidFill>
                <a:schemeClr val="tx1"/>
              </a:solidFill>
              <a:latin typeface="+mj-lt"/>
            </a:rPr>
            <a:t>малых промышленных предприятий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 dirty="0">
            <a:solidFill>
              <a:schemeClr val="tx1"/>
            </a:solidFill>
            <a:latin typeface="+mj-lt"/>
          </a:endParaRPr>
        </a:p>
      </dsp:txBody>
      <dsp:txXfrm>
        <a:off x="5967404" y="2780416"/>
        <a:ext cx="1480486" cy="1070337"/>
      </dsp:txXfrm>
    </dsp:sp>
    <dsp:sp modelId="{18BA1E95-E876-4065-AF7B-1870DBA3DDB4}">
      <dsp:nvSpPr>
        <dsp:cNvPr id="0" name=""/>
        <dsp:cNvSpPr/>
      </dsp:nvSpPr>
      <dsp:spPr>
        <a:xfrm>
          <a:off x="2762964" y="4357719"/>
          <a:ext cx="2376854" cy="1329669"/>
        </a:xfrm>
        <a:prstGeom prst="roundRect">
          <a:avLst/>
        </a:prstGeom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8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8100000" scaled="1"/>
        </a:gradFill>
        <a:ln>
          <a:solidFill>
            <a:schemeClr val="tx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0" kern="1200" dirty="0" smtClean="0">
              <a:solidFill>
                <a:schemeClr val="tx1"/>
              </a:solidFill>
              <a:latin typeface="+mj-lt"/>
            </a:rPr>
            <a:t>Доля промышленности </a:t>
          </a:r>
          <a:br>
            <a:rPr lang="ru-RU" sz="1200" b="0" kern="1200" dirty="0" smtClean="0">
              <a:solidFill>
                <a:schemeClr val="tx1"/>
              </a:solidFill>
              <a:latin typeface="+mj-lt"/>
            </a:rPr>
          </a:br>
          <a:r>
            <a:rPr lang="ru-RU" sz="1200" b="0" kern="1200" dirty="0" smtClean="0">
              <a:solidFill>
                <a:schemeClr val="tx1"/>
              </a:solidFill>
              <a:latin typeface="+mj-lt"/>
            </a:rPr>
            <a:t>Санкт-Петербурга </a:t>
          </a:r>
          <a:br>
            <a:rPr lang="ru-RU" sz="1200" b="0" kern="1200" dirty="0" smtClean="0">
              <a:solidFill>
                <a:schemeClr val="tx1"/>
              </a:solidFill>
              <a:latin typeface="+mj-lt"/>
            </a:rPr>
          </a:br>
          <a:r>
            <a:rPr lang="ru-RU" sz="1200" b="0" kern="1200" dirty="0" smtClean="0">
              <a:solidFill>
                <a:schemeClr val="tx1"/>
              </a:solidFill>
              <a:latin typeface="+mj-lt"/>
            </a:rPr>
            <a:t>в государственном оборонном заказе РФ – </a:t>
          </a:r>
          <a:r>
            <a:rPr lang="ru-RU" sz="1200" b="1" kern="1200" dirty="0" smtClean="0">
              <a:solidFill>
                <a:schemeClr val="tx1"/>
              </a:solidFill>
              <a:latin typeface="+mj-lt"/>
            </a:rPr>
            <a:t>около 10 %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200" b="1" kern="1200" dirty="0">
            <a:solidFill>
              <a:schemeClr val="tx1"/>
            </a:solidFill>
            <a:latin typeface="+mj-lt"/>
          </a:endParaRPr>
        </a:p>
      </dsp:txBody>
      <dsp:txXfrm>
        <a:off x="2827873" y="4422628"/>
        <a:ext cx="2247036" cy="1199851"/>
      </dsp:txXfrm>
    </dsp:sp>
    <dsp:sp modelId="{FCBBE597-65F8-4566-92FA-059148058756}">
      <dsp:nvSpPr>
        <dsp:cNvPr id="0" name=""/>
        <dsp:cNvSpPr/>
      </dsp:nvSpPr>
      <dsp:spPr>
        <a:xfrm>
          <a:off x="5906228" y="1500194"/>
          <a:ext cx="1745117" cy="1145266"/>
        </a:xfrm>
        <a:prstGeom prst="roundRect">
          <a:avLst/>
        </a:prstGeom>
        <a:gradFill flip="none" rotWithShape="1">
          <a:gsLst>
            <a:gs pos="0">
              <a:schemeClr val="bg1"/>
            </a:gs>
            <a:gs pos="8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3500000" scaled="1"/>
          <a:tileRect/>
        </a:gradFill>
        <a:ln>
          <a:solidFill>
            <a:schemeClr val="tx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+mj-lt"/>
            </a:rPr>
            <a:t>750</a:t>
          </a:r>
          <a:r>
            <a:rPr lang="ru-RU" sz="1200" b="0" kern="1200" dirty="0" smtClean="0">
              <a:solidFill>
                <a:schemeClr val="tx1"/>
              </a:solidFill>
              <a:latin typeface="+mj-lt"/>
            </a:rPr>
            <a:t> крупных </a:t>
          </a:r>
          <a:br>
            <a:rPr lang="ru-RU" sz="1200" b="0" kern="1200" dirty="0" smtClean="0">
              <a:solidFill>
                <a:schemeClr val="tx1"/>
              </a:solidFill>
              <a:latin typeface="+mj-lt"/>
            </a:rPr>
          </a:br>
          <a:r>
            <a:rPr lang="ru-RU" sz="1200" b="0" kern="1200" dirty="0" smtClean="0">
              <a:solidFill>
                <a:schemeClr val="tx1"/>
              </a:solidFill>
              <a:latin typeface="+mj-lt"/>
            </a:rPr>
            <a:t>и средних промышленных предприятий</a:t>
          </a:r>
          <a:endParaRPr lang="ru-RU" sz="1200" b="0" kern="1200" dirty="0">
            <a:solidFill>
              <a:schemeClr val="tx1"/>
            </a:solidFill>
            <a:latin typeface="+mj-lt"/>
          </a:endParaRPr>
        </a:p>
      </dsp:txBody>
      <dsp:txXfrm>
        <a:off x="5962135" y="1556101"/>
        <a:ext cx="1633303" cy="1033452"/>
      </dsp:txXfrm>
    </dsp:sp>
    <dsp:sp modelId="{D8FE2B33-9AD8-443F-B85C-345076D9E0AA}">
      <dsp:nvSpPr>
        <dsp:cNvPr id="0" name=""/>
        <dsp:cNvSpPr/>
      </dsp:nvSpPr>
      <dsp:spPr>
        <a:xfrm>
          <a:off x="142866" y="2643200"/>
          <a:ext cx="2053978" cy="1193869"/>
        </a:xfrm>
        <a:prstGeom prst="roundRect">
          <a:avLst/>
        </a:prstGeom>
        <a:gradFill flip="none" rotWithShape="1">
          <a:gsLst>
            <a:gs pos="0">
              <a:schemeClr val="bg1"/>
            </a:gs>
            <a:gs pos="8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8100000" scaled="1"/>
          <a:tileRect/>
        </a:gradFill>
        <a:ln>
          <a:solidFill>
            <a:schemeClr val="tx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0" kern="1200" dirty="0" smtClean="0">
              <a:solidFill>
                <a:schemeClr val="tx1"/>
              </a:solidFill>
              <a:latin typeface="+mj-lt"/>
            </a:rPr>
            <a:t>Доля в налоговой составляющей доходной части бюджета </a:t>
          </a:r>
          <a:br>
            <a:rPr lang="ru-RU" sz="1200" b="0" kern="1200" dirty="0" smtClean="0">
              <a:solidFill>
                <a:schemeClr val="tx1"/>
              </a:solidFill>
              <a:latin typeface="+mj-lt"/>
            </a:rPr>
          </a:br>
          <a:r>
            <a:rPr lang="ru-RU" sz="1200" b="0" kern="1200" dirty="0" smtClean="0">
              <a:solidFill>
                <a:schemeClr val="tx1"/>
              </a:solidFill>
              <a:latin typeface="+mj-lt"/>
            </a:rPr>
            <a:t>Санкт-Петербурга – </a:t>
          </a:r>
          <a:r>
            <a:rPr lang="ru-RU" sz="1200" b="1" kern="1200" dirty="0" smtClean="0">
              <a:solidFill>
                <a:schemeClr val="tx1"/>
              </a:solidFill>
              <a:latin typeface="+mj-lt"/>
            </a:rPr>
            <a:t>20 %</a:t>
          </a:r>
        </a:p>
        <a:p>
          <a:pPr lvl="0" algn="ctr" defTabSz="533400">
            <a:spcBef>
              <a:spcPct val="0"/>
            </a:spcBef>
          </a:pPr>
          <a:endParaRPr lang="ru-RU" sz="1200" b="1" kern="1200" dirty="0">
            <a:solidFill>
              <a:schemeClr val="tx1"/>
            </a:solidFill>
            <a:latin typeface="+mj-lt"/>
          </a:endParaRPr>
        </a:p>
      </dsp:txBody>
      <dsp:txXfrm>
        <a:off x="201146" y="2701480"/>
        <a:ext cx="1937418" cy="1077309"/>
      </dsp:txXfrm>
    </dsp:sp>
    <dsp:sp modelId="{921197CB-BED4-4E3C-A59A-429D587F81C1}">
      <dsp:nvSpPr>
        <dsp:cNvPr id="0" name=""/>
        <dsp:cNvSpPr/>
      </dsp:nvSpPr>
      <dsp:spPr>
        <a:xfrm>
          <a:off x="1313107" y="266935"/>
          <a:ext cx="1559018" cy="1133404"/>
        </a:xfrm>
        <a:prstGeom prst="roundRect">
          <a:avLst/>
        </a:prstGeom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8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8100000" scaled="1"/>
          <a:tileRect/>
        </a:gradFill>
        <a:ln>
          <a:solidFill>
            <a:schemeClr val="tx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0" kern="1200" dirty="0" smtClean="0">
              <a:solidFill>
                <a:schemeClr val="tx1"/>
              </a:solidFill>
              <a:latin typeface="+mj-lt"/>
            </a:rPr>
            <a:t>Среднемесячная заработная плата – </a:t>
          </a:r>
          <a:r>
            <a:rPr lang="ru-RU" sz="1200" b="1" kern="1200" dirty="0" smtClean="0">
              <a:solidFill>
                <a:schemeClr val="tx1"/>
              </a:solidFill>
              <a:latin typeface="+mj-lt"/>
            </a:rPr>
            <a:t>59,2 тыс. рублей.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 dirty="0">
            <a:solidFill>
              <a:schemeClr val="tx1"/>
            </a:solidFill>
            <a:latin typeface="+mj-lt"/>
          </a:endParaRPr>
        </a:p>
      </dsp:txBody>
      <dsp:txXfrm>
        <a:off x="1368435" y="322263"/>
        <a:ext cx="1448362" cy="1022748"/>
      </dsp:txXfrm>
    </dsp:sp>
    <dsp:sp modelId="{B3C25550-67CE-4053-ADD1-8C3238A0F471}">
      <dsp:nvSpPr>
        <dsp:cNvPr id="0" name=""/>
        <dsp:cNvSpPr/>
      </dsp:nvSpPr>
      <dsp:spPr>
        <a:xfrm>
          <a:off x="500059" y="1500202"/>
          <a:ext cx="1705764" cy="1016631"/>
        </a:xfrm>
        <a:prstGeom prst="roundRect">
          <a:avLst/>
        </a:prstGeom>
        <a:gradFill flip="none" rotWithShape="1">
          <a:gsLst>
            <a:gs pos="0">
              <a:schemeClr val="bg1"/>
            </a:gs>
            <a:gs pos="8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8100000" scaled="1"/>
          <a:tileRect/>
        </a:gradFill>
        <a:ln>
          <a:solidFill>
            <a:schemeClr val="tx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0" kern="1200" dirty="0" smtClean="0">
              <a:solidFill>
                <a:schemeClr val="tx1"/>
              </a:solidFill>
              <a:latin typeface="+mj-lt"/>
            </a:rPr>
            <a:t>Численность </a:t>
          </a:r>
          <a:r>
            <a:rPr lang="ru-RU" sz="1200" b="0" kern="1200" dirty="0" smtClean="0">
              <a:solidFill>
                <a:schemeClr val="tx1"/>
              </a:solidFill>
              <a:latin typeface="+mj-lt"/>
            </a:rPr>
            <a:t>работников, занятых </a:t>
          </a:r>
          <a:br>
            <a:rPr lang="ru-RU" sz="1200" b="0" kern="1200" dirty="0" smtClean="0">
              <a:solidFill>
                <a:schemeClr val="tx1"/>
              </a:solidFill>
              <a:latin typeface="+mj-lt"/>
            </a:rPr>
          </a:br>
          <a:r>
            <a:rPr lang="ru-RU" sz="1200" b="0" kern="1200" dirty="0" smtClean="0">
              <a:solidFill>
                <a:schemeClr val="tx1"/>
              </a:solidFill>
              <a:latin typeface="+mj-lt"/>
            </a:rPr>
            <a:t>в промышленности </a:t>
          </a:r>
          <a:r>
            <a:rPr lang="ru-RU" sz="1200" b="0" kern="1200" dirty="0" smtClean="0">
              <a:solidFill>
                <a:schemeClr val="tx1"/>
              </a:solidFill>
              <a:latin typeface="+mj-lt"/>
            </a:rPr>
            <a:t>– </a:t>
          </a:r>
          <a:br>
            <a:rPr lang="ru-RU" sz="1200" b="0" kern="1200" dirty="0" smtClean="0">
              <a:solidFill>
                <a:schemeClr val="tx1"/>
              </a:solidFill>
              <a:latin typeface="+mj-lt"/>
            </a:rPr>
          </a:br>
          <a:r>
            <a:rPr lang="ru-RU" sz="1200" b="1" kern="1200" dirty="0" smtClean="0">
              <a:solidFill>
                <a:schemeClr val="tx1"/>
              </a:solidFill>
              <a:latin typeface="+mj-lt"/>
            </a:rPr>
            <a:t>525,7 </a:t>
          </a:r>
          <a:r>
            <a:rPr lang="ru-RU" sz="1200" b="1" kern="1200" dirty="0" smtClean="0">
              <a:solidFill>
                <a:schemeClr val="tx1"/>
              </a:solidFill>
              <a:latin typeface="+mj-lt"/>
            </a:rPr>
            <a:t>тыс. человек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chemeClr val="tx1"/>
            </a:solidFill>
            <a:latin typeface="+mj-lt"/>
          </a:endParaRPr>
        </a:p>
      </dsp:txBody>
      <dsp:txXfrm>
        <a:off x="549687" y="1549830"/>
        <a:ext cx="1606508" cy="917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54F60216-3C71-4355-8C6C-8EEF2AE73229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27" tIns="45714" rIns="91427" bIns="4571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6411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5CF1F0E7-CB47-48B7-8CC5-8FA93C6CFA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ru-RU" smtClean="0"/>
              <a:t>Several other facts to know for every investor</a:t>
            </a:r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4BC3559-1ECE-4452-85BD-8926BB1B8EC2}" type="slidenum">
              <a:rPr lang="ru-RU" altLang="ru-RU"/>
              <a:pPr eaLnBrk="1" hangingPunct="1"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2200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>
                <a:latin typeface="Arial" panose="020B0604020202020204" pitchFamily="34" charset="0"/>
              </a:rPr>
              <a:t>Вопрос 6</a:t>
            </a:r>
          </a:p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AD88B3-FC0E-4248-B12F-282D97CD29B8}" type="slidenum">
              <a:rPr lang="ru-RU" altLang="ru-RU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856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основе модели развития Технопарка Санкт-Петербурга лежит тщательное</a:t>
            </a:r>
            <a:r>
              <a:rPr lang="ru-RU" baseline="0" dirty="0" smtClean="0"/>
              <a:t> изучение запросов наших резидентов и клиентов – </a:t>
            </a:r>
            <a:r>
              <a:rPr lang="ru-RU" baseline="0" dirty="0" err="1" smtClean="0"/>
              <a:t>стартапов</a:t>
            </a:r>
            <a:r>
              <a:rPr lang="ru-RU" baseline="0" dirty="0" smtClean="0"/>
              <a:t>, компаний-участников городских кластеров, профессиональных сообществ разработчиков и технологических предпринимателей. </a:t>
            </a:r>
          </a:p>
          <a:p>
            <a:r>
              <a:rPr lang="ru-RU" baseline="0" dirty="0" smtClean="0"/>
              <a:t>Каждый этап развития выводил инфраструктуру поддержки инноваций на новый качественный уровень. С появлением бизнес-инкубатора технологические разработчики получили консультации  по ускоренному развитию инновационного бизнеса. Открытие Центра кластерного развития позволило ведущим производственным компаниям города перейти от прямой конкуренции к кооперации в рамках кластерных моделей. Центр прототипирования продемонстрировал МСП и крупным компаниям новые возможности создания </a:t>
            </a:r>
            <a:r>
              <a:rPr lang="ru-RU" baseline="0" dirty="0" err="1" smtClean="0"/>
              <a:t>предсерийных</a:t>
            </a:r>
            <a:r>
              <a:rPr lang="ru-RU" baseline="0" dirty="0" smtClean="0"/>
              <a:t> образцов и мелкосерийных партий продукции. Региональные инжиниринговые центры предоставили производственным компаниям доступ к уникальному оборудованию и консультациям по вопросам разработки новых промышленных производств и продуктов.</a:t>
            </a:r>
          </a:p>
          <a:p>
            <a:r>
              <a:rPr lang="ru-RU" baseline="0" dirty="0" smtClean="0"/>
              <a:t>Развитие инфраструктуры Технопарка всегда связано с увеличением профессиональных компетенций, навыков, межотраслевых связей.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A29B9-146D-47D6-A8FE-9A1A8CB63D1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007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>
                <a:latin typeface="Arial" panose="020B0604020202020204" pitchFamily="34" charset="0"/>
              </a:rPr>
              <a:t>Вопрос 12</a:t>
            </a:r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B15980-5964-49BD-BB11-09E236F9B08B}" type="slidenum">
              <a:rPr lang="ru-RU" altLang="ru-RU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1127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>
                <a:latin typeface="Arial" panose="020B0604020202020204" pitchFamily="34" charset="0"/>
              </a:rPr>
              <a:t>Вопрос 13</a:t>
            </a:r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B11C7A-D5DC-4B2F-B2BE-BD1D4D295BF6}" type="slidenum">
              <a:rPr lang="ru-RU" altLang="ru-RU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3010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ECD4-C39D-4850-8AB7-B4BB4C45F542}" type="datetime1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E773-1B57-4D6E-BEA4-2038C2C40E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84DA1-C824-4163-8916-F5AD797AFD82}" type="datetime1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E773-1B57-4D6E-BEA4-2038C2C40E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14313"/>
            <a:ext cx="2057400" cy="4576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14313"/>
            <a:ext cx="6019800" cy="4576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0F2F-45FA-4FD3-BD2D-0944AED70BDA}" type="datetime1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E773-1B57-4D6E-BEA4-2038C2C40E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5B4428-8BD3-4AD9-80B5-56E510227C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6650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11/28/2018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-1"/>
            <a:ext cx="9141969" cy="68595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869" y="159989"/>
            <a:ext cx="825564" cy="336965"/>
          </a:xfrm>
          <a:prstGeom prst="rect">
            <a:avLst/>
          </a:prstGeom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301058" y="756709"/>
            <a:ext cx="8079581" cy="1111153"/>
          </a:xfrm>
        </p:spPr>
        <p:txBody>
          <a:bodyPr/>
          <a:lstStyle>
            <a:lvl1pPr>
              <a:defRPr spc="-113">
                <a:solidFill>
                  <a:srgbClr val="783C79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070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EDF44-C785-4461-976C-D5E7391F30C0}" type="datetime1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E773-1B57-4D6E-BEA4-2038C2C40E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027B-3EC5-4779-B788-32CD4384E7A5}" type="datetime1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E773-1B57-4D6E-BEA4-2038C2C40E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50952"/>
            <a:ext cx="4038600" cy="3540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50952"/>
            <a:ext cx="4038600" cy="3540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BBB05-1EFF-4047-8215-964F8DE69C15}" type="datetime1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E773-1B57-4D6E-BEA4-2038C2C40E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6"/>
            <a:ext cx="4041775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4F458-D12A-497F-A8DA-3FC82FE329DF}" type="datetime1">
              <a:rPr lang="ru-RU" smtClean="0"/>
              <a:pPr/>
              <a:t>28.11.2018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E773-1B57-4D6E-BEA4-2038C2C40E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DA5B-619B-46CF-AB68-F2542BD32F3E}" type="datetime1">
              <a:rPr lang="ru-RU" smtClean="0"/>
              <a:pPr/>
              <a:t>28.11.2018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E773-1B57-4D6E-BEA4-2038C2C40E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C0162-0A14-4534-8585-4044179A0724}" type="datetime1">
              <a:rPr lang="ru-RU" smtClean="0"/>
              <a:pPr/>
              <a:t>28.11.2018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E773-1B57-4D6E-BEA4-2038C2C40E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49"/>
            <a:ext cx="5111750" cy="58531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D03A9-0349-432F-BEFC-F412D4B9A321}" type="datetime1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E773-1B57-4D6E-BEA4-2038C2C40E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FF14-EAA1-412E-A92A-41ABC645ABC2}" type="datetime1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E773-1B57-4D6E-BEA4-2038C2C40E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D0A4A-B181-4819-99F1-9CEA3C791C90}" type="datetime1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7E773-1B57-4D6E-BEA4-2038C2C40E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image" Target="../media/image7.png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62" y="1714501"/>
            <a:ext cx="9144859" cy="51434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544" y="5517232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122F68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cs typeface="Times New Roman" panose="02020603050405020304" pitchFamily="18" charset="0"/>
              </a:rPr>
              <a:t>Комитет по промышленной политике </a:t>
            </a:r>
            <a:br>
              <a:rPr lang="ru-RU" sz="2800" b="1" dirty="0">
                <a:solidFill>
                  <a:srgbClr val="122F68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122F68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cs typeface="Times New Roman" panose="02020603050405020304" pitchFamily="18" charset="0"/>
              </a:rPr>
              <a:t>и инновациям Санкт-Петербурга</a:t>
            </a:r>
            <a:endParaRPr lang="en-US" sz="2800" b="1" dirty="0">
              <a:solidFill>
                <a:srgbClr val="122F68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50800" dir="5400000" algn="ctr" rotWithShape="0">
                  <a:schemeClr val="bg1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4693" y="500623"/>
            <a:ext cx="6624736" cy="1714511"/>
          </a:xfrm>
          <a:prstGeom prst="roundRect">
            <a:avLst/>
          </a:prstGeom>
          <a:solidFill>
            <a:schemeClr val="lt1">
              <a:alpha val="89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 механизмах государственной поддержки петербургской промышленности и мерах по повышению их эффективности</a:t>
            </a:r>
            <a:endParaRPr lang="en-US" sz="2800" b="1" dirty="0">
              <a:solidFill>
                <a:schemeClr val="tx2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2159224" cy="215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2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A6384A-2CB7-4CBD-800C-5E60EA4C6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67" y="751136"/>
            <a:ext cx="8842943" cy="682742"/>
          </a:xfrm>
        </p:spPr>
        <p:txBody>
          <a:bodyPr>
            <a:normAutofit fontScale="90000"/>
          </a:bodyPr>
          <a:lstStyle/>
          <a:p>
            <a:r>
              <a:rPr lang="ru-RU" sz="2100" b="1" dirty="0" smtClean="0"/>
              <a:t/>
            </a:r>
            <a:br>
              <a:rPr lang="ru-RU" sz="2100" b="1" dirty="0" smtClean="0"/>
            </a:br>
            <a:r>
              <a:rPr lang="ru-RU" sz="2100" b="1" dirty="0" smtClean="0"/>
              <a:t>Инновационная инфраструктура Санкт-Петербурга</a:t>
            </a:r>
            <a:br>
              <a:rPr lang="ru-RU" sz="2100" b="1" dirty="0" smtClean="0"/>
            </a:br>
            <a:r>
              <a:rPr lang="ru-RU" sz="2100" b="1" dirty="0" smtClean="0"/>
              <a:t>Технопарк Санкт-Петербурга</a:t>
            </a:r>
            <a:r>
              <a:rPr lang="ru-RU" sz="2100" b="1" dirty="0"/>
              <a:t/>
            </a:r>
            <a:br>
              <a:rPr lang="ru-RU" sz="2100" b="1" dirty="0"/>
            </a:br>
            <a:endParaRPr lang="ru-RU" sz="21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603730" y="2418622"/>
            <a:ext cx="1211801" cy="806961"/>
            <a:chOff x="459161" y="1802006"/>
            <a:chExt cx="1970680" cy="1320946"/>
          </a:xfrm>
        </p:grpSpPr>
        <p:sp>
          <p:nvSpPr>
            <p:cNvPr id="54" name="object 25"/>
            <p:cNvSpPr/>
            <p:nvPr/>
          </p:nvSpPr>
          <p:spPr>
            <a:xfrm>
              <a:off x="459161" y="1802006"/>
              <a:ext cx="977990" cy="1320946"/>
            </a:xfrm>
            <a:custGeom>
              <a:avLst/>
              <a:gdLst/>
              <a:ahLst/>
              <a:cxnLst/>
              <a:rect l="l" t="t" r="r" b="b"/>
              <a:pathLst>
                <a:path w="1315720" h="1782445">
                  <a:moveTo>
                    <a:pt x="889192" y="1782310"/>
                  </a:moveTo>
                  <a:lnTo>
                    <a:pt x="840405" y="1780991"/>
                  </a:lnTo>
                  <a:lnTo>
                    <a:pt x="792305" y="1777081"/>
                  </a:lnTo>
                  <a:lnTo>
                    <a:pt x="744961" y="1770647"/>
                  </a:lnTo>
                  <a:lnTo>
                    <a:pt x="698440" y="1761756"/>
                  </a:lnTo>
                  <a:lnTo>
                    <a:pt x="652810" y="1750478"/>
                  </a:lnTo>
                  <a:lnTo>
                    <a:pt x="608139" y="1736879"/>
                  </a:lnTo>
                  <a:lnTo>
                    <a:pt x="564495" y="1721028"/>
                  </a:lnTo>
                  <a:lnTo>
                    <a:pt x="521945" y="1702993"/>
                  </a:lnTo>
                  <a:lnTo>
                    <a:pt x="480558" y="1682842"/>
                  </a:lnTo>
                  <a:lnTo>
                    <a:pt x="440400" y="1660643"/>
                  </a:lnTo>
                  <a:lnTo>
                    <a:pt x="401541" y="1636463"/>
                  </a:lnTo>
                  <a:lnTo>
                    <a:pt x="364047" y="1610371"/>
                  </a:lnTo>
                  <a:lnTo>
                    <a:pt x="327987" y="1582434"/>
                  </a:lnTo>
                  <a:lnTo>
                    <a:pt x="293428" y="1552721"/>
                  </a:lnTo>
                  <a:lnTo>
                    <a:pt x="260439" y="1521299"/>
                  </a:lnTo>
                  <a:lnTo>
                    <a:pt x="229086" y="1488237"/>
                  </a:lnTo>
                  <a:lnTo>
                    <a:pt x="199438" y="1453602"/>
                  </a:lnTo>
                  <a:lnTo>
                    <a:pt x="171563" y="1417462"/>
                  </a:lnTo>
                  <a:lnTo>
                    <a:pt x="145528" y="1379886"/>
                  </a:lnTo>
                  <a:lnTo>
                    <a:pt x="121401" y="1340941"/>
                  </a:lnTo>
                  <a:lnTo>
                    <a:pt x="99250" y="1300695"/>
                  </a:lnTo>
                  <a:lnTo>
                    <a:pt x="79143" y="1259216"/>
                  </a:lnTo>
                  <a:lnTo>
                    <a:pt x="61147" y="1216572"/>
                  </a:lnTo>
                  <a:lnTo>
                    <a:pt x="45331" y="1172831"/>
                  </a:lnTo>
                  <a:lnTo>
                    <a:pt x="31762" y="1128061"/>
                  </a:lnTo>
                  <a:lnTo>
                    <a:pt x="20509" y="1082331"/>
                  </a:lnTo>
                  <a:lnTo>
                    <a:pt x="11638" y="1035706"/>
                  </a:lnTo>
                  <a:lnTo>
                    <a:pt x="5217" y="988257"/>
                  </a:lnTo>
                  <a:lnTo>
                    <a:pt x="1315" y="940051"/>
                  </a:lnTo>
                  <a:lnTo>
                    <a:pt x="0" y="891155"/>
                  </a:lnTo>
                  <a:lnTo>
                    <a:pt x="1315" y="842259"/>
                  </a:lnTo>
                  <a:lnTo>
                    <a:pt x="5217" y="794052"/>
                  </a:lnTo>
                  <a:lnTo>
                    <a:pt x="11638" y="746603"/>
                  </a:lnTo>
                  <a:lnTo>
                    <a:pt x="20509" y="699979"/>
                  </a:lnTo>
                  <a:lnTo>
                    <a:pt x="31762" y="654248"/>
                  </a:lnTo>
                  <a:lnTo>
                    <a:pt x="45331" y="609478"/>
                  </a:lnTo>
                  <a:lnTo>
                    <a:pt x="61147" y="565737"/>
                  </a:lnTo>
                  <a:lnTo>
                    <a:pt x="79143" y="523093"/>
                  </a:lnTo>
                  <a:lnTo>
                    <a:pt x="99250" y="481614"/>
                  </a:lnTo>
                  <a:lnTo>
                    <a:pt x="121401" y="441368"/>
                  </a:lnTo>
                  <a:lnTo>
                    <a:pt x="145528" y="402422"/>
                  </a:lnTo>
                  <a:lnTo>
                    <a:pt x="171563" y="364846"/>
                  </a:lnTo>
                  <a:lnTo>
                    <a:pt x="199438" y="328706"/>
                  </a:lnTo>
                  <a:lnTo>
                    <a:pt x="229086" y="294071"/>
                  </a:lnTo>
                  <a:lnTo>
                    <a:pt x="260439" y="261008"/>
                  </a:lnTo>
                  <a:lnTo>
                    <a:pt x="293428" y="229587"/>
                  </a:lnTo>
                  <a:lnTo>
                    <a:pt x="327987" y="199873"/>
                  </a:lnTo>
                  <a:lnTo>
                    <a:pt x="364047" y="171937"/>
                  </a:lnTo>
                  <a:lnTo>
                    <a:pt x="401541" y="145844"/>
                  </a:lnTo>
                  <a:lnTo>
                    <a:pt x="440400" y="121664"/>
                  </a:lnTo>
                  <a:lnTo>
                    <a:pt x="480558" y="99465"/>
                  </a:lnTo>
                  <a:lnTo>
                    <a:pt x="521945" y="79314"/>
                  </a:lnTo>
                  <a:lnTo>
                    <a:pt x="564495" y="61279"/>
                  </a:lnTo>
                  <a:lnTo>
                    <a:pt x="608139" y="45428"/>
                  </a:lnTo>
                  <a:lnTo>
                    <a:pt x="652810" y="31830"/>
                  </a:lnTo>
                  <a:lnTo>
                    <a:pt x="698440" y="20552"/>
                  </a:lnTo>
                  <a:lnTo>
                    <a:pt x="744961" y="11662"/>
                  </a:lnTo>
                  <a:lnTo>
                    <a:pt x="792305" y="5228"/>
                  </a:lnTo>
                  <a:lnTo>
                    <a:pt x="840405" y="1318"/>
                  </a:lnTo>
                  <a:lnTo>
                    <a:pt x="889192" y="0"/>
                  </a:lnTo>
                  <a:lnTo>
                    <a:pt x="940337" y="1450"/>
                  </a:lnTo>
                  <a:lnTo>
                    <a:pt x="990720" y="5748"/>
                  </a:lnTo>
                  <a:lnTo>
                    <a:pt x="1040265" y="12816"/>
                  </a:lnTo>
                  <a:lnTo>
                    <a:pt x="1088892" y="22575"/>
                  </a:lnTo>
                  <a:lnTo>
                    <a:pt x="1136525" y="34945"/>
                  </a:lnTo>
                  <a:lnTo>
                    <a:pt x="1183085" y="49848"/>
                  </a:lnTo>
                  <a:lnTo>
                    <a:pt x="1228495" y="67205"/>
                  </a:lnTo>
                  <a:lnTo>
                    <a:pt x="1272676" y="86938"/>
                  </a:lnTo>
                  <a:lnTo>
                    <a:pt x="1315551" y="108967"/>
                  </a:lnTo>
                  <a:lnTo>
                    <a:pt x="1274275" y="135121"/>
                  </a:lnTo>
                  <a:lnTo>
                    <a:pt x="1234531" y="163397"/>
                  </a:lnTo>
                  <a:lnTo>
                    <a:pt x="1196400" y="193713"/>
                  </a:lnTo>
                  <a:lnTo>
                    <a:pt x="1159961" y="225991"/>
                  </a:lnTo>
                  <a:lnTo>
                    <a:pt x="1125294" y="260149"/>
                  </a:lnTo>
                  <a:lnTo>
                    <a:pt x="1092478" y="296109"/>
                  </a:lnTo>
                  <a:lnTo>
                    <a:pt x="1061595" y="333790"/>
                  </a:lnTo>
                  <a:lnTo>
                    <a:pt x="1032723" y="373113"/>
                  </a:lnTo>
                  <a:lnTo>
                    <a:pt x="1005943" y="413998"/>
                  </a:lnTo>
                  <a:lnTo>
                    <a:pt x="981334" y="456364"/>
                  </a:lnTo>
                  <a:lnTo>
                    <a:pt x="958977" y="500132"/>
                  </a:lnTo>
                  <a:lnTo>
                    <a:pt x="938950" y="545222"/>
                  </a:lnTo>
                  <a:lnTo>
                    <a:pt x="921335" y="591554"/>
                  </a:lnTo>
                  <a:lnTo>
                    <a:pt x="906211" y="639048"/>
                  </a:lnTo>
                  <a:lnTo>
                    <a:pt x="893657" y="687624"/>
                  </a:lnTo>
                  <a:lnTo>
                    <a:pt x="883754" y="737203"/>
                  </a:lnTo>
                  <a:lnTo>
                    <a:pt x="876582" y="787704"/>
                  </a:lnTo>
                  <a:lnTo>
                    <a:pt x="872219" y="839048"/>
                  </a:lnTo>
                  <a:lnTo>
                    <a:pt x="870748" y="891155"/>
                  </a:lnTo>
                  <a:lnTo>
                    <a:pt x="872219" y="943261"/>
                  </a:lnTo>
                  <a:lnTo>
                    <a:pt x="876582" y="994605"/>
                  </a:lnTo>
                  <a:lnTo>
                    <a:pt x="883754" y="1045106"/>
                  </a:lnTo>
                  <a:lnTo>
                    <a:pt x="893657" y="1094685"/>
                  </a:lnTo>
                  <a:lnTo>
                    <a:pt x="906211" y="1143262"/>
                  </a:lnTo>
                  <a:lnTo>
                    <a:pt x="921335" y="1190756"/>
                  </a:lnTo>
                  <a:lnTo>
                    <a:pt x="938951" y="1237088"/>
                  </a:lnTo>
                  <a:lnTo>
                    <a:pt x="958977" y="1282178"/>
                  </a:lnTo>
                  <a:lnTo>
                    <a:pt x="981335" y="1325946"/>
                  </a:lnTo>
                  <a:lnTo>
                    <a:pt x="1005944" y="1368312"/>
                  </a:lnTo>
                  <a:lnTo>
                    <a:pt x="1032724" y="1409196"/>
                  </a:lnTo>
                  <a:lnTo>
                    <a:pt x="1061596" y="1448519"/>
                  </a:lnTo>
                  <a:lnTo>
                    <a:pt x="1092480" y="1486201"/>
                  </a:lnTo>
                  <a:lnTo>
                    <a:pt x="1125296" y="1522160"/>
                  </a:lnTo>
                  <a:lnTo>
                    <a:pt x="1159964" y="1556319"/>
                  </a:lnTo>
                  <a:lnTo>
                    <a:pt x="1196403" y="1588597"/>
                  </a:lnTo>
                  <a:lnTo>
                    <a:pt x="1234536" y="1618913"/>
                  </a:lnTo>
                  <a:lnTo>
                    <a:pt x="1274280" y="1647188"/>
                  </a:lnTo>
                  <a:lnTo>
                    <a:pt x="1315557" y="1673343"/>
                  </a:lnTo>
                  <a:lnTo>
                    <a:pt x="1272682" y="1695372"/>
                  </a:lnTo>
                  <a:lnTo>
                    <a:pt x="1228500" y="1715104"/>
                  </a:lnTo>
                  <a:lnTo>
                    <a:pt x="1183090" y="1732461"/>
                  </a:lnTo>
                  <a:lnTo>
                    <a:pt x="1136528" y="1747365"/>
                  </a:lnTo>
                  <a:lnTo>
                    <a:pt x="1088895" y="1759735"/>
                  </a:lnTo>
                  <a:lnTo>
                    <a:pt x="1040266" y="1769493"/>
                  </a:lnTo>
                  <a:lnTo>
                    <a:pt x="990721" y="1776561"/>
                  </a:lnTo>
                  <a:lnTo>
                    <a:pt x="940337" y="1780860"/>
                  </a:lnTo>
                  <a:lnTo>
                    <a:pt x="889192" y="1782310"/>
                  </a:lnTo>
                  <a:close/>
                </a:path>
              </a:pathLst>
            </a:custGeom>
            <a:solidFill>
              <a:schemeClr val="tx2">
                <a:lumMod val="50000"/>
                <a:lumOff val="50000"/>
              </a:schemeClr>
            </a:solidFill>
          </p:spPr>
          <p:txBody>
            <a:bodyPr wrap="square" lIns="0" tIns="0" rIns="0" bIns="0" rtlCol="0"/>
            <a:lstStyle/>
            <a:p>
              <a:endParaRPr sz="1350">
                <a:latin typeface="Century Gothic" panose="020B0502020202020204" pitchFamily="34" charset="0"/>
              </a:endParaRPr>
            </a:p>
          </p:txBody>
        </p:sp>
        <p:sp>
          <p:nvSpPr>
            <p:cNvPr id="55" name="object 26"/>
            <p:cNvSpPr/>
            <p:nvPr/>
          </p:nvSpPr>
          <p:spPr>
            <a:xfrm>
              <a:off x="1132306" y="1814194"/>
              <a:ext cx="1297535" cy="1296476"/>
            </a:xfrm>
            <a:custGeom>
              <a:avLst/>
              <a:gdLst/>
              <a:ahLst/>
              <a:cxnLst/>
              <a:rect l="l" t="t" r="r" b="b"/>
              <a:pathLst>
                <a:path w="1745614" h="1749425">
                  <a:moveTo>
                    <a:pt x="872777" y="1749418"/>
                  </a:moveTo>
                  <a:lnTo>
                    <a:pt x="829899" y="1748367"/>
                  </a:lnTo>
                  <a:lnTo>
                    <a:pt x="787228" y="1745216"/>
                  </a:lnTo>
                  <a:lnTo>
                    <a:pt x="744764" y="1739964"/>
                  </a:lnTo>
                  <a:lnTo>
                    <a:pt x="702506" y="1732610"/>
                  </a:lnTo>
                  <a:lnTo>
                    <a:pt x="660657" y="1723197"/>
                  </a:lnTo>
                  <a:lnTo>
                    <a:pt x="619420" y="1711763"/>
                  </a:lnTo>
                  <a:lnTo>
                    <a:pt x="578794" y="1698309"/>
                  </a:lnTo>
                  <a:lnTo>
                    <a:pt x="538779" y="1682834"/>
                  </a:lnTo>
                  <a:lnTo>
                    <a:pt x="499567" y="1665419"/>
                  </a:lnTo>
                  <a:lnTo>
                    <a:pt x="461347" y="1646142"/>
                  </a:lnTo>
                  <a:lnTo>
                    <a:pt x="424121" y="1625003"/>
                  </a:lnTo>
                  <a:lnTo>
                    <a:pt x="387887" y="1602003"/>
                  </a:lnTo>
                  <a:lnTo>
                    <a:pt x="352819" y="1577255"/>
                  </a:lnTo>
                  <a:lnTo>
                    <a:pt x="319086" y="1550876"/>
                  </a:lnTo>
                  <a:lnTo>
                    <a:pt x="286690" y="1522864"/>
                  </a:lnTo>
                  <a:lnTo>
                    <a:pt x="255630" y="1493221"/>
                  </a:lnTo>
                  <a:lnTo>
                    <a:pt x="226052" y="1462092"/>
                  </a:lnTo>
                  <a:lnTo>
                    <a:pt x="198103" y="1429624"/>
                  </a:lnTo>
                  <a:lnTo>
                    <a:pt x="171782" y="1395817"/>
                  </a:lnTo>
                  <a:lnTo>
                    <a:pt x="147089" y="1360671"/>
                  </a:lnTo>
                  <a:lnTo>
                    <a:pt x="124139" y="1324357"/>
                  </a:lnTo>
                  <a:lnTo>
                    <a:pt x="103047" y="1287048"/>
                  </a:lnTo>
                  <a:lnTo>
                    <a:pt x="83812" y="1248744"/>
                  </a:lnTo>
                  <a:lnTo>
                    <a:pt x="66435" y="1209445"/>
                  </a:lnTo>
                  <a:lnTo>
                    <a:pt x="50995" y="1169342"/>
                  </a:lnTo>
                  <a:lnTo>
                    <a:pt x="37571" y="1128626"/>
                  </a:lnTo>
                  <a:lnTo>
                    <a:pt x="26162" y="1087297"/>
                  </a:lnTo>
                  <a:lnTo>
                    <a:pt x="16770" y="1045356"/>
                  </a:lnTo>
                  <a:lnTo>
                    <a:pt x="9433" y="1003004"/>
                  </a:lnTo>
                  <a:lnTo>
                    <a:pt x="4192" y="960446"/>
                  </a:lnTo>
                  <a:lnTo>
                    <a:pt x="1048" y="917681"/>
                  </a:lnTo>
                  <a:lnTo>
                    <a:pt x="0" y="874709"/>
                  </a:lnTo>
                  <a:lnTo>
                    <a:pt x="1048" y="831736"/>
                  </a:lnTo>
                  <a:lnTo>
                    <a:pt x="4192" y="788971"/>
                  </a:lnTo>
                  <a:lnTo>
                    <a:pt x="9433" y="746413"/>
                  </a:lnTo>
                  <a:lnTo>
                    <a:pt x="16770" y="704061"/>
                  </a:lnTo>
                  <a:lnTo>
                    <a:pt x="26162" y="662120"/>
                  </a:lnTo>
                  <a:lnTo>
                    <a:pt x="37571" y="620791"/>
                  </a:lnTo>
                  <a:lnTo>
                    <a:pt x="50995" y="580075"/>
                  </a:lnTo>
                  <a:lnTo>
                    <a:pt x="66435" y="539972"/>
                  </a:lnTo>
                  <a:lnTo>
                    <a:pt x="83812" y="500673"/>
                  </a:lnTo>
                  <a:lnTo>
                    <a:pt x="103047" y="462369"/>
                  </a:lnTo>
                  <a:lnTo>
                    <a:pt x="124139" y="425060"/>
                  </a:lnTo>
                  <a:lnTo>
                    <a:pt x="147089" y="388746"/>
                  </a:lnTo>
                  <a:lnTo>
                    <a:pt x="171782" y="353600"/>
                  </a:lnTo>
                  <a:lnTo>
                    <a:pt x="198103" y="319793"/>
                  </a:lnTo>
                  <a:lnTo>
                    <a:pt x="226052" y="287325"/>
                  </a:lnTo>
                  <a:lnTo>
                    <a:pt x="255630" y="256196"/>
                  </a:lnTo>
                  <a:lnTo>
                    <a:pt x="286690" y="226553"/>
                  </a:lnTo>
                  <a:lnTo>
                    <a:pt x="319086" y="198541"/>
                  </a:lnTo>
                  <a:lnTo>
                    <a:pt x="352819" y="172162"/>
                  </a:lnTo>
                  <a:lnTo>
                    <a:pt x="387887" y="147415"/>
                  </a:lnTo>
                  <a:lnTo>
                    <a:pt x="424121" y="124414"/>
                  </a:lnTo>
                  <a:lnTo>
                    <a:pt x="461347" y="103275"/>
                  </a:lnTo>
                  <a:lnTo>
                    <a:pt x="499567" y="83998"/>
                  </a:lnTo>
                  <a:lnTo>
                    <a:pt x="538779" y="66583"/>
                  </a:lnTo>
                  <a:lnTo>
                    <a:pt x="578794" y="51108"/>
                  </a:lnTo>
                  <a:lnTo>
                    <a:pt x="619420" y="37654"/>
                  </a:lnTo>
                  <a:lnTo>
                    <a:pt x="660657" y="26221"/>
                  </a:lnTo>
                  <a:lnTo>
                    <a:pt x="702506" y="16807"/>
                  </a:lnTo>
                  <a:lnTo>
                    <a:pt x="744764" y="9454"/>
                  </a:lnTo>
                  <a:lnTo>
                    <a:pt x="787228" y="4201"/>
                  </a:lnTo>
                  <a:lnTo>
                    <a:pt x="829899" y="1050"/>
                  </a:lnTo>
                  <a:lnTo>
                    <a:pt x="872777" y="0"/>
                  </a:lnTo>
                  <a:lnTo>
                    <a:pt x="915654" y="1050"/>
                  </a:lnTo>
                  <a:lnTo>
                    <a:pt x="958325" y="4201"/>
                  </a:lnTo>
                  <a:lnTo>
                    <a:pt x="1000789" y="9454"/>
                  </a:lnTo>
                  <a:lnTo>
                    <a:pt x="1043047" y="16807"/>
                  </a:lnTo>
                  <a:lnTo>
                    <a:pt x="1084896" y="26221"/>
                  </a:lnTo>
                  <a:lnTo>
                    <a:pt x="1126133" y="37654"/>
                  </a:lnTo>
                  <a:lnTo>
                    <a:pt x="1166759" y="51108"/>
                  </a:lnTo>
                  <a:lnTo>
                    <a:pt x="1206774" y="66583"/>
                  </a:lnTo>
                  <a:lnTo>
                    <a:pt x="1245986" y="83998"/>
                  </a:lnTo>
                  <a:lnTo>
                    <a:pt x="1284205" y="103275"/>
                  </a:lnTo>
                  <a:lnTo>
                    <a:pt x="1321432" y="124414"/>
                  </a:lnTo>
                  <a:lnTo>
                    <a:pt x="1357665" y="147415"/>
                  </a:lnTo>
                  <a:lnTo>
                    <a:pt x="1392734" y="172162"/>
                  </a:lnTo>
                  <a:lnTo>
                    <a:pt x="1426467" y="198541"/>
                  </a:lnTo>
                  <a:lnTo>
                    <a:pt x="1458863" y="226553"/>
                  </a:lnTo>
                  <a:lnTo>
                    <a:pt x="1489923" y="256196"/>
                  </a:lnTo>
                  <a:lnTo>
                    <a:pt x="1519501" y="287325"/>
                  </a:lnTo>
                  <a:lnTo>
                    <a:pt x="1547450" y="319793"/>
                  </a:lnTo>
                  <a:lnTo>
                    <a:pt x="1573771" y="353600"/>
                  </a:lnTo>
                  <a:lnTo>
                    <a:pt x="1598464" y="388746"/>
                  </a:lnTo>
                  <a:lnTo>
                    <a:pt x="1621414" y="425060"/>
                  </a:lnTo>
                  <a:lnTo>
                    <a:pt x="1642506" y="462369"/>
                  </a:lnTo>
                  <a:lnTo>
                    <a:pt x="1661740" y="500673"/>
                  </a:lnTo>
                  <a:lnTo>
                    <a:pt x="1679117" y="539972"/>
                  </a:lnTo>
                  <a:lnTo>
                    <a:pt x="1694557" y="580075"/>
                  </a:lnTo>
                  <a:lnTo>
                    <a:pt x="1707982" y="620791"/>
                  </a:lnTo>
                  <a:lnTo>
                    <a:pt x="1719390" y="662120"/>
                  </a:lnTo>
                  <a:lnTo>
                    <a:pt x="1728783" y="704061"/>
                  </a:lnTo>
                  <a:lnTo>
                    <a:pt x="1736120" y="746413"/>
                  </a:lnTo>
                  <a:lnTo>
                    <a:pt x="1741361" y="788971"/>
                  </a:lnTo>
                  <a:lnTo>
                    <a:pt x="1744505" y="831736"/>
                  </a:lnTo>
                  <a:lnTo>
                    <a:pt x="1745554" y="874709"/>
                  </a:lnTo>
                  <a:lnTo>
                    <a:pt x="1744505" y="917681"/>
                  </a:lnTo>
                  <a:lnTo>
                    <a:pt x="1741361" y="960446"/>
                  </a:lnTo>
                  <a:lnTo>
                    <a:pt x="1736120" y="1003004"/>
                  </a:lnTo>
                  <a:lnTo>
                    <a:pt x="1728783" y="1045356"/>
                  </a:lnTo>
                  <a:lnTo>
                    <a:pt x="1719390" y="1087297"/>
                  </a:lnTo>
                  <a:lnTo>
                    <a:pt x="1707982" y="1128626"/>
                  </a:lnTo>
                  <a:lnTo>
                    <a:pt x="1694557" y="1169342"/>
                  </a:lnTo>
                  <a:lnTo>
                    <a:pt x="1679117" y="1209445"/>
                  </a:lnTo>
                  <a:lnTo>
                    <a:pt x="1661740" y="1248744"/>
                  </a:lnTo>
                  <a:lnTo>
                    <a:pt x="1642506" y="1287048"/>
                  </a:lnTo>
                  <a:lnTo>
                    <a:pt x="1621414" y="1324357"/>
                  </a:lnTo>
                  <a:lnTo>
                    <a:pt x="1598464" y="1360671"/>
                  </a:lnTo>
                  <a:lnTo>
                    <a:pt x="1573771" y="1395817"/>
                  </a:lnTo>
                  <a:lnTo>
                    <a:pt x="1547450" y="1429624"/>
                  </a:lnTo>
                  <a:lnTo>
                    <a:pt x="1519501" y="1462092"/>
                  </a:lnTo>
                  <a:lnTo>
                    <a:pt x="1489923" y="1493221"/>
                  </a:lnTo>
                  <a:lnTo>
                    <a:pt x="1458863" y="1522864"/>
                  </a:lnTo>
                  <a:lnTo>
                    <a:pt x="1426467" y="1550876"/>
                  </a:lnTo>
                  <a:lnTo>
                    <a:pt x="1392734" y="1577255"/>
                  </a:lnTo>
                  <a:lnTo>
                    <a:pt x="1357665" y="1602003"/>
                  </a:lnTo>
                  <a:lnTo>
                    <a:pt x="1321432" y="1625003"/>
                  </a:lnTo>
                  <a:lnTo>
                    <a:pt x="1284205" y="1646142"/>
                  </a:lnTo>
                  <a:lnTo>
                    <a:pt x="1245986" y="1665419"/>
                  </a:lnTo>
                  <a:lnTo>
                    <a:pt x="1206774" y="1682834"/>
                  </a:lnTo>
                  <a:lnTo>
                    <a:pt x="1166759" y="1698309"/>
                  </a:lnTo>
                  <a:lnTo>
                    <a:pt x="1126133" y="1711763"/>
                  </a:lnTo>
                  <a:lnTo>
                    <a:pt x="1084896" y="1723197"/>
                  </a:lnTo>
                  <a:lnTo>
                    <a:pt x="1043047" y="1732610"/>
                  </a:lnTo>
                  <a:lnTo>
                    <a:pt x="1000789" y="1739964"/>
                  </a:lnTo>
                  <a:lnTo>
                    <a:pt x="958325" y="1745216"/>
                  </a:lnTo>
                  <a:lnTo>
                    <a:pt x="915654" y="1748367"/>
                  </a:lnTo>
                  <a:lnTo>
                    <a:pt x="872777" y="1749418"/>
                  </a:lnTo>
                  <a:close/>
                </a:path>
              </a:pathLst>
            </a:custGeom>
            <a:solidFill>
              <a:srgbClr val="A220B0"/>
            </a:solidFill>
          </p:spPr>
          <p:txBody>
            <a:bodyPr wrap="square" lIns="0" tIns="0" rIns="0" bIns="0" rtlCol="0"/>
            <a:lstStyle/>
            <a:p>
              <a:endParaRPr sz="1350">
                <a:latin typeface="Century Gothic" panose="020B0502020202020204" pitchFamily="34" charset="0"/>
              </a:endParaRPr>
            </a:p>
          </p:txBody>
        </p:sp>
        <p:sp>
          <p:nvSpPr>
            <p:cNvPr id="56" name="object 27"/>
            <p:cNvSpPr txBox="1"/>
            <p:nvPr/>
          </p:nvSpPr>
          <p:spPr>
            <a:xfrm>
              <a:off x="1381287" y="2254471"/>
              <a:ext cx="776444" cy="34007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9525"/>
              <a:r>
                <a:rPr lang="ru-RU" sz="1350" b="1" spc="79" dirty="0">
                  <a:solidFill>
                    <a:srgbClr val="FFFFFF"/>
                  </a:solidFill>
                  <a:latin typeface="Century Gothic" panose="020B0502020202020204" pitchFamily="34" charset="0"/>
                  <a:cs typeface="Gill Sans MT"/>
                </a:rPr>
                <a:t>2008</a:t>
              </a:r>
              <a:endParaRPr sz="1350" b="1" dirty="0">
                <a:latin typeface="Century Gothic" panose="020B0502020202020204" pitchFamily="34" charset="0"/>
                <a:cs typeface="Gill Sans MT"/>
              </a:endParaRPr>
            </a:p>
          </p:txBody>
        </p:sp>
      </p:grpSp>
      <p:sp>
        <p:nvSpPr>
          <p:cNvPr id="21" name="object 5"/>
          <p:cNvSpPr/>
          <p:nvPr/>
        </p:nvSpPr>
        <p:spPr>
          <a:xfrm>
            <a:off x="215027" y="4040841"/>
            <a:ext cx="1688590" cy="1332711"/>
          </a:xfrm>
          <a:custGeom>
            <a:avLst/>
            <a:gdLst/>
            <a:ahLst/>
            <a:cxnLst/>
            <a:rect l="l" t="t" r="r" b="b"/>
            <a:pathLst>
              <a:path w="3028950" h="2397759">
                <a:moveTo>
                  <a:pt x="0" y="0"/>
                </a:moveTo>
                <a:lnTo>
                  <a:pt x="3028949" y="0"/>
                </a:lnTo>
                <a:lnTo>
                  <a:pt x="3028949" y="2397760"/>
                </a:lnTo>
                <a:lnTo>
                  <a:pt x="0" y="2397760"/>
                </a:lnTo>
                <a:lnTo>
                  <a:pt x="0" y="0"/>
                </a:lnTo>
                <a:close/>
              </a:path>
            </a:pathLst>
          </a:custGeom>
          <a:solidFill>
            <a:srgbClr val="A220B0"/>
          </a:solidFill>
        </p:spPr>
        <p:txBody>
          <a:bodyPr wrap="square" lIns="0" tIns="0" rIns="0" bIns="0" rtlCol="0"/>
          <a:lstStyle/>
          <a:p>
            <a:endParaRPr sz="1350">
              <a:latin typeface="Century Gothic" panose="020B0502020202020204" pitchFamily="34" charset="0"/>
            </a:endParaRPr>
          </a:p>
        </p:txBody>
      </p:sp>
      <p:sp>
        <p:nvSpPr>
          <p:cNvPr id="22" name="object 6"/>
          <p:cNvSpPr/>
          <p:nvPr/>
        </p:nvSpPr>
        <p:spPr>
          <a:xfrm>
            <a:off x="563824" y="5378892"/>
            <a:ext cx="1336712" cy="350825"/>
          </a:xfrm>
          <a:custGeom>
            <a:avLst/>
            <a:gdLst/>
            <a:ahLst/>
            <a:cxnLst/>
            <a:rect l="l" t="t" r="r" b="b"/>
            <a:pathLst>
              <a:path w="2397760" h="631190">
                <a:moveTo>
                  <a:pt x="0" y="0"/>
                </a:moveTo>
                <a:lnTo>
                  <a:pt x="2397195" y="0"/>
                </a:lnTo>
                <a:lnTo>
                  <a:pt x="2397195" y="631190"/>
                </a:lnTo>
                <a:lnTo>
                  <a:pt x="0" y="631190"/>
                </a:lnTo>
                <a:lnTo>
                  <a:pt x="0" y="0"/>
                </a:lnTo>
                <a:close/>
              </a:path>
            </a:pathLst>
          </a:custGeom>
          <a:solidFill>
            <a:srgbClr val="A220B0"/>
          </a:solidFill>
        </p:spPr>
        <p:txBody>
          <a:bodyPr wrap="square" lIns="0" tIns="0" rIns="0" bIns="0" rtlCol="0"/>
          <a:lstStyle/>
          <a:p>
            <a:endParaRPr sz="1350">
              <a:latin typeface="Century Gothic" panose="020B0502020202020204" pitchFamily="34" charset="0"/>
            </a:endParaRPr>
          </a:p>
        </p:txBody>
      </p:sp>
      <p:sp>
        <p:nvSpPr>
          <p:cNvPr id="23" name="object 7"/>
          <p:cNvSpPr/>
          <p:nvPr/>
        </p:nvSpPr>
        <p:spPr>
          <a:xfrm>
            <a:off x="211612" y="5378539"/>
            <a:ext cx="352232" cy="351178"/>
          </a:xfrm>
          <a:custGeom>
            <a:avLst/>
            <a:gdLst/>
            <a:ahLst/>
            <a:cxnLst/>
            <a:rect l="l" t="t" r="r" b="b"/>
            <a:pathLst>
              <a:path w="631825" h="631825">
                <a:moveTo>
                  <a:pt x="631754" y="631742"/>
                </a:moveTo>
                <a:lnTo>
                  <a:pt x="0" y="0"/>
                </a:lnTo>
                <a:lnTo>
                  <a:pt x="631754" y="0"/>
                </a:lnTo>
                <a:lnTo>
                  <a:pt x="631754" y="631742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endParaRPr sz="1350">
              <a:latin typeface="Century Gothic" panose="020B0502020202020204" pitchFamily="34" charset="0"/>
            </a:endParaRPr>
          </a:p>
        </p:txBody>
      </p:sp>
      <p:sp>
        <p:nvSpPr>
          <p:cNvPr id="44" name="object 17"/>
          <p:cNvSpPr/>
          <p:nvPr/>
        </p:nvSpPr>
        <p:spPr>
          <a:xfrm>
            <a:off x="678934" y="3638599"/>
            <a:ext cx="764645" cy="763768"/>
          </a:xfrm>
          <a:custGeom>
            <a:avLst/>
            <a:gdLst/>
            <a:ahLst/>
            <a:cxnLst/>
            <a:rect l="l" t="t" r="r" b="b"/>
            <a:pathLst>
              <a:path w="1371600" h="1374140">
                <a:moveTo>
                  <a:pt x="685735" y="1373780"/>
                </a:moveTo>
                <a:lnTo>
                  <a:pt x="631590" y="1371688"/>
                </a:lnTo>
                <a:lnTo>
                  <a:pt x="578275" y="1365414"/>
                </a:lnTo>
                <a:lnTo>
                  <a:pt x="525791" y="1354956"/>
                </a:lnTo>
                <a:lnTo>
                  <a:pt x="474138" y="1340316"/>
                </a:lnTo>
                <a:lnTo>
                  <a:pt x="423315" y="1321493"/>
                </a:lnTo>
                <a:lnTo>
                  <a:pt x="374091" y="1298805"/>
                </a:lnTo>
                <a:lnTo>
                  <a:pt x="327231" y="1272572"/>
                </a:lnTo>
                <a:lnTo>
                  <a:pt x="282738" y="1242792"/>
                </a:lnTo>
                <a:lnTo>
                  <a:pt x="240610" y="1209466"/>
                </a:lnTo>
                <a:lnTo>
                  <a:pt x="200847" y="1172594"/>
                </a:lnTo>
                <a:lnTo>
                  <a:pt x="164037" y="1132764"/>
                </a:lnTo>
                <a:lnTo>
                  <a:pt x="130767" y="1090565"/>
                </a:lnTo>
                <a:lnTo>
                  <a:pt x="101037" y="1045996"/>
                </a:lnTo>
                <a:lnTo>
                  <a:pt x="74847" y="999058"/>
                </a:lnTo>
                <a:lnTo>
                  <a:pt x="52198" y="949751"/>
                </a:lnTo>
                <a:lnTo>
                  <a:pt x="33407" y="898843"/>
                </a:lnTo>
                <a:lnTo>
                  <a:pt x="18791" y="847103"/>
                </a:lnTo>
                <a:lnTo>
                  <a:pt x="8351" y="794530"/>
                </a:lnTo>
                <a:lnTo>
                  <a:pt x="2087" y="741126"/>
                </a:lnTo>
                <a:lnTo>
                  <a:pt x="0" y="686890"/>
                </a:lnTo>
                <a:lnTo>
                  <a:pt x="2087" y="632653"/>
                </a:lnTo>
                <a:lnTo>
                  <a:pt x="8351" y="579249"/>
                </a:lnTo>
                <a:lnTo>
                  <a:pt x="18791" y="526677"/>
                </a:lnTo>
                <a:lnTo>
                  <a:pt x="33407" y="474936"/>
                </a:lnTo>
                <a:lnTo>
                  <a:pt x="52198" y="424028"/>
                </a:lnTo>
                <a:lnTo>
                  <a:pt x="74847" y="374721"/>
                </a:lnTo>
                <a:lnTo>
                  <a:pt x="101037" y="327783"/>
                </a:lnTo>
                <a:lnTo>
                  <a:pt x="130767" y="283214"/>
                </a:lnTo>
                <a:lnTo>
                  <a:pt x="164037" y="241015"/>
                </a:lnTo>
                <a:lnTo>
                  <a:pt x="200847" y="201185"/>
                </a:lnTo>
                <a:lnTo>
                  <a:pt x="240610" y="164313"/>
                </a:lnTo>
                <a:lnTo>
                  <a:pt x="282738" y="130987"/>
                </a:lnTo>
                <a:lnTo>
                  <a:pt x="327231" y="101207"/>
                </a:lnTo>
                <a:lnTo>
                  <a:pt x="374091" y="74973"/>
                </a:lnTo>
                <a:lnTo>
                  <a:pt x="423315" y="52286"/>
                </a:lnTo>
                <a:lnTo>
                  <a:pt x="474138" y="33463"/>
                </a:lnTo>
                <a:lnTo>
                  <a:pt x="525791" y="18823"/>
                </a:lnTo>
                <a:lnTo>
                  <a:pt x="578275" y="8365"/>
                </a:lnTo>
                <a:lnTo>
                  <a:pt x="631590" y="2091"/>
                </a:lnTo>
                <a:lnTo>
                  <a:pt x="685735" y="0"/>
                </a:lnTo>
                <a:lnTo>
                  <a:pt x="739880" y="2091"/>
                </a:lnTo>
                <a:lnTo>
                  <a:pt x="793194" y="8365"/>
                </a:lnTo>
                <a:lnTo>
                  <a:pt x="845678" y="18823"/>
                </a:lnTo>
                <a:lnTo>
                  <a:pt x="897332" y="33463"/>
                </a:lnTo>
                <a:lnTo>
                  <a:pt x="948154" y="52286"/>
                </a:lnTo>
                <a:lnTo>
                  <a:pt x="997379" y="74973"/>
                </a:lnTo>
                <a:lnTo>
                  <a:pt x="1044238" y="101207"/>
                </a:lnTo>
                <a:lnTo>
                  <a:pt x="1088732" y="130987"/>
                </a:lnTo>
                <a:lnTo>
                  <a:pt x="1130860" y="164313"/>
                </a:lnTo>
                <a:lnTo>
                  <a:pt x="1170623" y="201185"/>
                </a:lnTo>
                <a:lnTo>
                  <a:pt x="1207433" y="241015"/>
                </a:lnTo>
                <a:lnTo>
                  <a:pt x="1240703" y="283214"/>
                </a:lnTo>
                <a:lnTo>
                  <a:pt x="1270432" y="327783"/>
                </a:lnTo>
                <a:lnTo>
                  <a:pt x="1296622" y="374721"/>
                </a:lnTo>
                <a:lnTo>
                  <a:pt x="1319271" y="424028"/>
                </a:lnTo>
                <a:lnTo>
                  <a:pt x="1338063" y="474936"/>
                </a:lnTo>
                <a:lnTo>
                  <a:pt x="1352678" y="526677"/>
                </a:lnTo>
                <a:lnTo>
                  <a:pt x="1363118" y="579249"/>
                </a:lnTo>
                <a:lnTo>
                  <a:pt x="1369382" y="632653"/>
                </a:lnTo>
                <a:lnTo>
                  <a:pt x="1371470" y="686890"/>
                </a:lnTo>
                <a:lnTo>
                  <a:pt x="1369382" y="741126"/>
                </a:lnTo>
                <a:lnTo>
                  <a:pt x="1363118" y="794530"/>
                </a:lnTo>
                <a:lnTo>
                  <a:pt x="1352678" y="847103"/>
                </a:lnTo>
                <a:lnTo>
                  <a:pt x="1338063" y="898843"/>
                </a:lnTo>
                <a:lnTo>
                  <a:pt x="1319271" y="949751"/>
                </a:lnTo>
                <a:lnTo>
                  <a:pt x="1296622" y="999058"/>
                </a:lnTo>
                <a:lnTo>
                  <a:pt x="1270432" y="1045996"/>
                </a:lnTo>
                <a:lnTo>
                  <a:pt x="1240703" y="1090565"/>
                </a:lnTo>
                <a:lnTo>
                  <a:pt x="1207433" y="1132764"/>
                </a:lnTo>
                <a:lnTo>
                  <a:pt x="1170623" y="1172594"/>
                </a:lnTo>
                <a:lnTo>
                  <a:pt x="1130860" y="1209466"/>
                </a:lnTo>
                <a:lnTo>
                  <a:pt x="1088732" y="1242792"/>
                </a:lnTo>
                <a:lnTo>
                  <a:pt x="1044238" y="1272572"/>
                </a:lnTo>
                <a:lnTo>
                  <a:pt x="997379" y="1298805"/>
                </a:lnTo>
                <a:lnTo>
                  <a:pt x="948154" y="1321493"/>
                </a:lnTo>
                <a:lnTo>
                  <a:pt x="897332" y="1340316"/>
                </a:lnTo>
                <a:lnTo>
                  <a:pt x="845678" y="1354956"/>
                </a:lnTo>
                <a:lnTo>
                  <a:pt x="793194" y="1365414"/>
                </a:lnTo>
                <a:lnTo>
                  <a:pt x="739880" y="1371688"/>
                </a:lnTo>
                <a:lnTo>
                  <a:pt x="685735" y="137378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sz="1350">
              <a:latin typeface="Century Gothic" panose="020B0502020202020204" pitchFamily="34" charset="0"/>
            </a:endParaRPr>
          </a:p>
        </p:txBody>
      </p:sp>
      <p:sp>
        <p:nvSpPr>
          <p:cNvPr id="45" name="object 18"/>
          <p:cNvSpPr txBox="1"/>
          <p:nvPr/>
        </p:nvSpPr>
        <p:spPr>
          <a:xfrm>
            <a:off x="1003573" y="3909255"/>
            <a:ext cx="302672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350" b="1" spc="-611" dirty="0">
                <a:solidFill>
                  <a:srgbClr val="383838"/>
                </a:solidFill>
                <a:latin typeface="Century Gothic" panose="020B0502020202020204" pitchFamily="34" charset="0"/>
                <a:cs typeface="Cambria"/>
              </a:rPr>
              <a:t>1</a:t>
            </a:r>
            <a:endParaRPr sz="1350" dirty="0">
              <a:latin typeface="Century Gothic" panose="020B0502020202020204" pitchFamily="34" charset="0"/>
              <a:cs typeface="Cambria"/>
            </a:endParaRPr>
          </a:p>
        </p:txBody>
      </p:sp>
      <p:sp>
        <p:nvSpPr>
          <p:cNvPr id="60" name="object 31"/>
          <p:cNvSpPr/>
          <p:nvPr/>
        </p:nvSpPr>
        <p:spPr>
          <a:xfrm>
            <a:off x="4426037" y="2156804"/>
            <a:ext cx="1326800" cy="1320711"/>
          </a:xfrm>
          <a:custGeom>
            <a:avLst/>
            <a:gdLst/>
            <a:ahLst/>
            <a:cxnLst/>
            <a:rect l="l" t="t" r="r" b="b"/>
            <a:pathLst>
              <a:path w="2379979" h="2376170">
                <a:moveTo>
                  <a:pt x="1331653" y="2370963"/>
                </a:moveTo>
                <a:lnTo>
                  <a:pt x="1047886" y="2370963"/>
                </a:lnTo>
                <a:lnTo>
                  <a:pt x="1001632" y="2361285"/>
                </a:lnTo>
                <a:lnTo>
                  <a:pt x="955958" y="2356446"/>
                </a:lnTo>
                <a:lnTo>
                  <a:pt x="910900" y="2341930"/>
                </a:lnTo>
                <a:lnTo>
                  <a:pt x="866493" y="2332253"/>
                </a:lnTo>
                <a:lnTo>
                  <a:pt x="737538" y="2288705"/>
                </a:lnTo>
                <a:lnTo>
                  <a:pt x="655483" y="2249995"/>
                </a:lnTo>
                <a:lnTo>
                  <a:pt x="615737" y="2230640"/>
                </a:lnTo>
                <a:lnTo>
                  <a:pt x="576893" y="2206447"/>
                </a:lnTo>
                <a:lnTo>
                  <a:pt x="538987" y="2182253"/>
                </a:lnTo>
                <a:lnTo>
                  <a:pt x="502054" y="2158060"/>
                </a:lnTo>
                <a:lnTo>
                  <a:pt x="466132" y="2129028"/>
                </a:lnTo>
                <a:lnTo>
                  <a:pt x="431255" y="2104834"/>
                </a:lnTo>
                <a:lnTo>
                  <a:pt x="397459" y="2075802"/>
                </a:lnTo>
                <a:lnTo>
                  <a:pt x="364780" y="2041931"/>
                </a:lnTo>
                <a:lnTo>
                  <a:pt x="333254" y="2012899"/>
                </a:lnTo>
                <a:lnTo>
                  <a:pt x="302916" y="1979028"/>
                </a:lnTo>
                <a:lnTo>
                  <a:pt x="273804" y="1945157"/>
                </a:lnTo>
                <a:lnTo>
                  <a:pt x="245951" y="1911286"/>
                </a:lnTo>
                <a:lnTo>
                  <a:pt x="219395" y="1877415"/>
                </a:lnTo>
                <a:lnTo>
                  <a:pt x="194171" y="1838706"/>
                </a:lnTo>
                <a:lnTo>
                  <a:pt x="170314" y="1799996"/>
                </a:lnTo>
                <a:lnTo>
                  <a:pt x="147861" y="1761286"/>
                </a:lnTo>
                <a:lnTo>
                  <a:pt x="126848" y="1722577"/>
                </a:lnTo>
                <a:lnTo>
                  <a:pt x="107310" y="1679028"/>
                </a:lnTo>
                <a:lnTo>
                  <a:pt x="89283" y="1640319"/>
                </a:lnTo>
                <a:lnTo>
                  <a:pt x="72802" y="1596771"/>
                </a:lnTo>
                <a:lnTo>
                  <a:pt x="57905" y="1553222"/>
                </a:lnTo>
                <a:lnTo>
                  <a:pt x="44626" y="1509674"/>
                </a:lnTo>
                <a:lnTo>
                  <a:pt x="33001" y="1466126"/>
                </a:lnTo>
                <a:lnTo>
                  <a:pt x="23066" y="1422577"/>
                </a:lnTo>
                <a:lnTo>
                  <a:pt x="14858" y="1374190"/>
                </a:lnTo>
                <a:lnTo>
                  <a:pt x="8411" y="1330642"/>
                </a:lnTo>
                <a:lnTo>
                  <a:pt x="3762" y="1282255"/>
                </a:lnTo>
                <a:lnTo>
                  <a:pt x="946" y="1233868"/>
                </a:lnTo>
                <a:lnTo>
                  <a:pt x="0" y="1185481"/>
                </a:lnTo>
                <a:lnTo>
                  <a:pt x="946" y="1141933"/>
                </a:lnTo>
                <a:lnTo>
                  <a:pt x="3762" y="1093546"/>
                </a:lnTo>
                <a:lnTo>
                  <a:pt x="8411" y="1045159"/>
                </a:lnTo>
                <a:lnTo>
                  <a:pt x="14858" y="1001610"/>
                </a:lnTo>
                <a:lnTo>
                  <a:pt x="23066" y="953223"/>
                </a:lnTo>
                <a:lnTo>
                  <a:pt x="33001" y="909675"/>
                </a:lnTo>
                <a:lnTo>
                  <a:pt x="44626" y="866127"/>
                </a:lnTo>
                <a:lnTo>
                  <a:pt x="57905" y="822579"/>
                </a:lnTo>
                <a:lnTo>
                  <a:pt x="72802" y="779030"/>
                </a:lnTo>
                <a:lnTo>
                  <a:pt x="89283" y="735482"/>
                </a:lnTo>
                <a:lnTo>
                  <a:pt x="107310" y="691934"/>
                </a:lnTo>
                <a:lnTo>
                  <a:pt x="126848" y="653224"/>
                </a:lnTo>
                <a:lnTo>
                  <a:pt x="147861" y="614514"/>
                </a:lnTo>
                <a:lnTo>
                  <a:pt x="170314" y="575805"/>
                </a:lnTo>
                <a:lnTo>
                  <a:pt x="194171" y="537095"/>
                </a:lnTo>
                <a:lnTo>
                  <a:pt x="219395" y="498386"/>
                </a:lnTo>
                <a:lnTo>
                  <a:pt x="245951" y="464515"/>
                </a:lnTo>
                <a:lnTo>
                  <a:pt x="273804" y="430644"/>
                </a:lnTo>
                <a:lnTo>
                  <a:pt x="302916" y="396773"/>
                </a:lnTo>
                <a:lnTo>
                  <a:pt x="333254" y="362902"/>
                </a:lnTo>
                <a:lnTo>
                  <a:pt x="364780" y="329031"/>
                </a:lnTo>
                <a:lnTo>
                  <a:pt x="397459" y="299999"/>
                </a:lnTo>
                <a:lnTo>
                  <a:pt x="431255" y="270967"/>
                </a:lnTo>
                <a:lnTo>
                  <a:pt x="466132" y="241935"/>
                </a:lnTo>
                <a:lnTo>
                  <a:pt x="502054" y="217741"/>
                </a:lnTo>
                <a:lnTo>
                  <a:pt x="538987" y="193548"/>
                </a:lnTo>
                <a:lnTo>
                  <a:pt x="576893" y="169354"/>
                </a:lnTo>
                <a:lnTo>
                  <a:pt x="615737" y="145161"/>
                </a:lnTo>
                <a:lnTo>
                  <a:pt x="655483" y="125806"/>
                </a:lnTo>
                <a:lnTo>
                  <a:pt x="737538" y="87096"/>
                </a:lnTo>
                <a:lnTo>
                  <a:pt x="779776" y="72580"/>
                </a:lnTo>
                <a:lnTo>
                  <a:pt x="822773" y="53225"/>
                </a:lnTo>
                <a:lnTo>
                  <a:pt x="866493" y="43548"/>
                </a:lnTo>
                <a:lnTo>
                  <a:pt x="910900" y="29032"/>
                </a:lnTo>
                <a:lnTo>
                  <a:pt x="955958" y="19354"/>
                </a:lnTo>
                <a:lnTo>
                  <a:pt x="1001632" y="14516"/>
                </a:lnTo>
                <a:lnTo>
                  <a:pt x="1047886" y="4838"/>
                </a:lnTo>
                <a:lnTo>
                  <a:pt x="1094684" y="0"/>
                </a:lnTo>
                <a:lnTo>
                  <a:pt x="1284855" y="0"/>
                </a:lnTo>
                <a:lnTo>
                  <a:pt x="1331653" y="4838"/>
                </a:lnTo>
                <a:lnTo>
                  <a:pt x="1377908" y="14516"/>
                </a:lnTo>
                <a:lnTo>
                  <a:pt x="1423583" y="19354"/>
                </a:lnTo>
                <a:lnTo>
                  <a:pt x="1468642" y="29032"/>
                </a:lnTo>
                <a:lnTo>
                  <a:pt x="1513050" y="43548"/>
                </a:lnTo>
                <a:lnTo>
                  <a:pt x="1556770" y="53225"/>
                </a:lnTo>
                <a:lnTo>
                  <a:pt x="1599768" y="72580"/>
                </a:lnTo>
                <a:lnTo>
                  <a:pt x="1642006" y="87096"/>
                </a:lnTo>
                <a:lnTo>
                  <a:pt x="1724063" y="125806"/>
                </a:lnTo>
                <a:lnTo>
                  <a:pt x="1763810" y="145161"/>
                </a:lnTo>
                <a:lnTo>
                  <a:pt x="1802654" y="169354"/>
                </a:lnTo>
                <a:lnTo>
                  <a:pt x="1840561" y="193548"/>
                </a:lnTo>
                <a:lnTo>
                  <a:pt x="1877493" y="217741"/>
                </a:lnTo>
                <a:lnTo>
                  <a:pt x="1906232" y="237096"/>
                </a:lnTo>
                <a:lnTo>
                  <a:pt x="1141000" y="237096"/>
                </a:lnTo>
                <a:lnTo>
                  <a:pt x="1045418" y="246773"/>
                </a:lnTo>
                <a:lnTo>
                  <a:pt x="952844" y="266128"/>
                </a:lnTo>
                <a:lnTo>
                  <a:pt x="863760" y="295160"/>
                </a:lnTo>
                <a:lnTo>
                  <a:pt x="820676" y="314515"/>
                </a:lnTo>
                <a:lnTo>
                  <a:pt x="778645" y="333870"/>
                </a:lnTo>
                <a:lnTo>
                  <a:pt x="737726" y="353225"/>
                </a:lnTo>
                <a:lnTo>
                  <a:pt x="697980" y="377418"/>
                </a:lnTo>
                <a:lnTo>
                  <a:pt x="659466" y="401612"/>
                </a:lnTo>
                <a:lnTo>
                  <a:pt x="622246" y="425805"/>
                </a:lnTo>
                <a:lnTo>
                  <a:pt x="586378" y="454837"/>
                </a:lnTo>
                <a:lnTo>
                  <a:pt x="551924" y="483870"/>
                </a:lnTo>
                <a:lnTo>
                  <a:pt x="518943" y="517740"/>
                </a:lnTo>
                <a:lnTo>
                  <a:pt x="487495" y="551611"/>
                </a:lnTo>
                <a:lnTo>
                  <a:pt x="457640" y="585482"/>
                </a:lnTo>
                <a:lnTo>
                  <a:pt x="429439" y="619353"/>
                </a:lnTo>
                <a:lnTo>
                  <a:pt x="402952" y="658063"/>
                </a:lnTo>
                <a:lnTo>
                  <a:pt x="378238" y="696772"/>
                </a:lnTo>
                <a:lnTo>
                  <a:pt x="355357" y="735482"/>
                </a:lnTo>
                <a:lnTo>
                  <a:pt x="334371" y="774192"/>
                </a:lnTo>
                <a:lnTo>
                  <a:pt x="315339" y="817740"/>
                </a:lnTo>
                <a:lnTo>
                  <a:pt x="298320" y="861288"/>
                </a:lnTo>
                <a:lnTo>
                  <a:pt x="283376" y="904836"/>
                </a:lnTo>
                <a:lnTo>
                  <a:pt x="270566" y="948385"/>
                </a:lnTo>
                <a:lnTo>
                  <a:pt x="259950" y="996772"/>
                </a:lnTo>
                <a:lnTo>
                  <a:pt x="251589" y="1045159"/>
                </a:lnTo>
                <a:lnTo>
                  <a:pt x="245542" y="1088707"/>
                </a:lnTo>
                <a:lnTo>
                  <a:pt x="241870" y="1137094"/>
                </a:lnTo>
                <a:lnTo>
                  <a:pt x="240633" y="1185481"/>
                </a:lnTo>
                <a:lnTo>
                  <a:pt x="241870" y="1233868"/>
                </a:lnTo>
                <a:lnTo>
                  <a:pt x="245542" y="1282255"/>
                </a:lnTo>
                <a:lnTo>
                  <a:pt x="251589" y="1330642"/>
                </a:lnTo>
                <a:lnTo>
                  <a:pt x="259950" y="1379029"/>
                </a:lnTo>
                <a:lnTo>
                  <a:pt x="270566" y="1422577"/>
                </a:lnTo>
                <a:lnTo>
                  <a:pt x="283376" y="1470964"/>
                </a:lnTo>
                <a:lnTo>
                  <a:pt x="298320" y="1514513"/>
                </a:lnTo>
                <a:lnTo>
                  <a:pt x="315339" y="1558061"/>
                </a:lnTo>
                <a:lnTo>
                  <a:pt x="334371" y="1596771"/>
                </a:lnTo>
                <a:lnTo>
                  <a:pt x="355357" y="1640319"/>
                </a:lnTo>
                <a:lnTo>
                  <a:pt x="378238" y="1679028"/>
                </a:lnTo>
                <a:lnTo>
                  <a:pt x="402952" y="1717738"/>
                </a:lnTo>
                <a:lnTo>
                  <a:pt x="429439" y="1756448"/>
                </a:lnTo>
                <a:lnTo>
                  <a:pt x="457640" y="1790319"/>
                </a:lnTo>
                <a:lnTo>
                  <a:pt x="487495" y="1824189"/>
                </a:lnTo>
                <a:lnTo>
                  <a:pt x="518943" y="1858060"/>
                </a:lnTo>
                <a:lnTo>
                  <a:pt x="551924" y="1891931"/>
                </a:lnTo>
                <a:lnTo>
                  <a:pt x="586378" y="1920963"/>
                </a:lnTo>
                <a:lnTo>
                  <a:pt x="622246" y="1949996"/>
                </a:lnTo>
                <a:lnTo>
                  <a:pt x="659466" y="1974189"/>
                </a:lnTo>
                <a:lnTo>
                  <a:pt x="697980" y="1998383"/>
                </a:lnTo>
                <a:lnTo>
                  <a:pt x="737726" y="2022576"/>
                </a:lnTo>
                <a:lnTo>
                  <a:pt x="778645" y="2041931"/>
                </a:lnTo>
                <a:lnTo>
                  <a:pt x="820676" y="2061286"/>
                </a:lnTo>
                <a:lnTo>
                  <a:pt x="863760" y="2080641"/>
                </a:lnTo>
                <a:lnTo>
                  <a:pt x="907836" y="2095157"/>
                </a:lnTo>
                <a:lnTo>
                  <a:pt x="952844" y="2104834"/>
                </a:lnTo>
                <a:lnTo>
                  <a:pt x="998725" y="2119350"/>
                </a:lnTo>
                <a:lnTo>
                  <a:pt x="1045418" y="2124189"/>
                </a:lnTo>
                <a:lnTo>
                  <a:pt x="1092863" y="2133866"/>
                </a:lnTo>
                <a:lnTo>
                  <a:pt x="1141000" y="2133866"/>
                </a:lnTo>
                <a:lnTo>
                  <a:pt x="1189768" y="2138705"/>
                </a:lnTo>
                <a:lnTo>
                  <a:pt x="1901442" y="2138705"/>
                </a:lnTo>
                <a:lnTo>
                  <a:pt x="1877493" y="2158060"/>
                </a:lnTo>
                <a:lnTo>
                  <a:pt x="1840561" y="2182253"/>
                </a:lnTo>
                <a:lnTo>
                  <a:pt x="1802654" y="2206447"/>
                </a:lnTo>
                <a:lnTo>
                  <a:pt x="1763810" y="2230640"/>
                </a:lnTo>
                <a:lnTo>
                  <a:pt x="1724063" y="2249995"/>
                </a:lnTo>
                <a:lnTo>
                  <a:pt x="1642006" y="2288705"/>
                </a:lnTo>
                <a:lnTo>
                  <a:pt x="1513050" y="2332253"/>
                </a:lnTo>
                <a:lnTo>
                  <a:pt x="1468642" y="2341930"/>
                </a:lnTo>
                <a:lnTo>
                  <a:pt x="1423583" y="2356446"/>
                </a:lnTo>
                <a:lnTo>
                  <a:pt x="1377908" y="2361285"/>
                </a:lnTo>
                <a:lnTo>
                  <a:pt x="1331653" y="2370963"/>
                </a:lnTo>
                <a:close/>
              </a:path>
              <a:path w="2379979" h="2376170">
                <a:moveTo>
                  <a:pt x="1901442" y="2138705"/>
                </a:moveTo>
                <a:lnTo>
                  <a:pt x="1189768" y="2138705"/>
                </a:lnTo>
                <a:lnTo>
                  <a:pt x="1238537" y="2133866"/>
                </a:lnTo>
                <a:lnTo>
                  <a:pt x="1286673" y="2133866"/>
                </a:lnTo>
                <a:lnTo>
                  <a:pt x="1334118" y="2124189"/>
                </a:lnTo>
                <a:lnTo>
                  <a:pt x="1380811" y="2119350"/>
                </a:lnTo>
                <a:lnTo>
                  <a:pt x="1426692" y="2104834"/>
                </a:lnTo>
                <a:lnTo>
                  <a:pt x="1471700" y="2095157"/>
                </a:lnTo>
                <a:lnTo>
                  <a:pt x="1515776" y="2080641"/>
                </a:lnTo>
                <a:lnTo>
                  <a:pt x="1558860" y="2061286"/>
                </a:lnTo>
                <a:lnTo>
                  <a:pt x="1600891" y="2041931"/>
                </a:lnTo>
                <a:lnTo>
                  <a:pt x="1641809" y="2022576"/>
                </a:lnTo>
                <a:lnTo>
                  <a:pt x="1681555" y="1998383"/>
                </a:lnTo>
                <a:lnTo>
                  <a:pt x="1720068" y="1974189"/>
                </a:lnTo>
                <a:lnTo>
                  <a:pt x="1757289" y="1949996"/>
                </a:lnTo>
                <a:lnTo>
                  <a:pt x="1793156" y="1920963"/>
                </a:lnTo>
                <a:lnTo>
                  <a:pt x="1827610" y="1891931"/>
                </a:lnTo>
                <a:lnTo>
                  <a:pt x="1860591" y="1858060"/>
                </a:lnTo>
                <a:lnTo>
                  <a:pt x="1892039" y="1824189"/>
                </a:lnTo>
                <a:lnTo>
                  <a:pt x="1921893" y="1790319"/>
                </a:lnTo>
                <a:lnTo>
                  <a:pt x="1950094" y="1756448"/>
                </a:lnTo>
                <a:lnTo>
                  <a:pt x="1976582" y="1717738"/>
                </a:lnTo>
                <a:lnTo>
                  <a:pt x="2001295" y="1679028"/>
                </a:lnTo>
                <a:lnTo>
                  <a:pt x="2024175" y="1640319"/>
                </a:lnTo>
                <a:lnTo>
                  <a:pt x="2045161" y="1596771"/>
                </a:lnTo>
                <a:lnTo>
                  <a:pt x="2064194" y="1558061"/>
                </a:lnTo>
                <a:lnTo>
                  <a:pt x="2081212" y="1514513"/>
                </a:lnTo>
                <a:lnTo>
                  <a:pt x="2096156" y="1470964"/>
                </a:lnTo>
                <a:lnTo>
                  <a:pt x="2108966" y="1422577"/>
                </a:lnTo>
                <a:lnTo>
                  <a:pt x="2119581" y="1379029"/>
                </a:lnTo>
                <a:lnTo>
                  <a:pt x="2127943" y="1330642"/>
                </a:lnTo>
                <a:lnTo>
                  <a:pt x="2133989" y="1282255"/>
                </a:lnTo>
                <a:lnTo>
                  <a:pt x="2137661" y="1233868"/>
                </a:lnTo>
                <a:lnTo>
                  <a:pt x="2138899" y="1185481"/>
                </a:lnTo>
                <a:lnTo>
                  <a:pt x="2137662" y="1137094"/>
                </a:lnTo>
                <a:lnTo>
                  <a:pt x="2133990" y="1088707"/>
                </a:lnTo>
                <a:lnTo>
                  <a:pt x="2127944" y="1045159"/>
                </a:lnTo>
                <a:lnTo>
                  <a:pt x="2119583" y="996772"/>
                </a:lnTo>
                <a:lnTo>
                  <a:pt x="2108967" y="948385"/>
                </a:lnTo>
                <a:lnTo>
                  <a:pt x="2096158" y="904836"/>
                </a:lnTo>
                <a:lnTo>
                  <a:pt x="2081214" y="861288"/>
                </a:lnTo>
                <a:lnTo>
                  <a:pt x="2064196" y="817740"/>
                </a:lnTo>
                <a:lnTo>
                  <a:pt x="2045163" y="774192"/>
                </a:lnTo>
                <a:lnTo>
                  <a:pt x="2024177" y="735482"/>
                </a:lnTo>
                <a:lnTo>
                  <a:pt x="2001297" y="696772"/>
                </a:lnTo>
                <a:lnTo>
                  <a:pt x="1976584" y="658063"/>
                </a:lnTo>
                <a:lnTo>
                  <a:pt x="1950096" y="619353"/>
                </a:lnTo>
                <a:lnTo>
                  <a:pt x="1921895" y="585482"/>
                </a:lnTo>
                <a:lnTo>
                  <a:pt x="1892041" y="551611"/>
                </a:lnTo>
                <a:lnTo>
                  <a:pt x="1860593" y="517740"/>
                </a:lnTo>
                <a:lnTo>
                  <a:pt x="1827612" y="483870"/>
                </a:lnTo>
                <a:lnTo>
                  <a:pt x="1793157" y="454837"/>
                </a:lnTo>
                <a:lnTo>
                  <a:pt x="1757290" y="425805"/>
                </a:lnTo>
                <a:lnTo>
                  <a:pt x="1720070" y="401612"/>
                </a:lnTo>
                <a:lnTo>
                  <a:pt x="1681556" y="377418"/>
                </a:lnTo>
                <a:lnTo>
                  <a:pt x="1641810" y="353225"/>
                </a:lnTo>
                <a:lnTo>
                  <a:pt x="1600892" y="333870"/>
                </a:lnTo>
                <a:lnTo>
                  <a:pt x="1558860" y="314515"/>
                </a:lnTo>
                <a:lnTo>
                  <a:pt x="1515777" y="295160"/>
                </a:lnTo>
                <a:lnTo>
                  <a:pt x="1426692" y="266128"/>
                </a:lnTo>
                <a:lnTo>
                  <a:pt x="1334118" y="246773"/>
                </a:lnTo>
                <a:lnTo>
                  <a:pt x="1238537" y="237096"/>
                </a:lnTo>
                <a:lnTo>
                  <a:pt x="1906232" y="237096"/>
                </a:lnTo>
                <a:lnTo>
                  <a:pt x="1948294" y="270967"/>
                </a:lnTo>
                <a:lnTo>
                  <a:pt x="1982090" y="299999"/>
                </a:lnTo>
                <a:lnTo>
                  <a:pt x="2014769" y="329031"/>
                </a:lnTo>
                <a:lnTo>
                  <a:pt x="2046295" y="362902"/>
                </a:lnTo>
                <a:lnTo>
                  <a:pt x="2076633" y="396773"/>
                </a:lnTo>
                <a:lnTo>
                  <a:pt x="2105746" y="430644"/>
                </a:lnTo>
                <a:lnTo>
                  <a:pt x="2133598" y="464515"/>
                </a:lnTo>
                <a:lnTo>
                  <a:pt x="2160155" y="498386"/>
                </a:lnTo>
                <a:lnTo>
                  <a:pt x="2185379" y="537095"/>
                </a:lnTo>
                <a:lnTo>
                  <a:pt x="2209236" y="575805"/>
                </a:lnTo>
                <a:lnTo>
                  <a:pt x="2231689" y="614514"/>
                </a:lnTo>
                <a:lnTo>
                  <a:pt x="2252702" y="653224"/>
                </a:lnTo>
                <a:lnTo>
                  <a:pt x="2272241" y="691934"/>
                </a:lnTo>
                <a:lnTo>
                  <a:pt x="2290268" y="735482"/>
                </a:lnTo>
                <a:lnTo>
                  <a:pt x="2306748" y="779030"/>
                </a:lnTo>
                <a:lnTo>
                  <a:pt x="2321646" y="822579"/>
                </a:lnTo>
                <a:lnTo>
                  <a:pt x="2334925" y="866127"/>
                </a:lnTo>
                <a:lnTo>
                  <a:pt x="2346550" y="909675"/>
                </a:lnTo>
                <a:lnTo>
                  <a:pt x="2356484" y="953223"/>
                </a:lnTo>
                <a:lnTo>
                  <a:pt x="2364693" y="1001610"/>
                </a:lnTo>
                <a:lnTo>
                  <a:pt x="2371140" y="1045159"/>
                </a:lnTo>
                <a:lnTo>
                  <a:pt x="2375789" y="1093546"/>
                </a:lnTo>
                <a:lnTo>
                  <a:pt x="2378605" y="1141933"/>
                </a:lnTo>
                <a:lnTo>
                  <a:pt x="2379551" y="1185481"/>
                </a:lnTo>
                <a:lnTo>
                  <a:pt x="2378605" y="1233868"/>
                </a:lnTo>
                <a:lnTo>
                  <a:pt x="2375789" y="1282255"/>
                </a:lnTo>
                <a:lnTo>
                  <a:pt x="2371140" y="1330642"/>
                </a:lnTo>
                <a:lnTo>
                  <a:pt x="2364693" y="1374190"/>
                </a:lnTo>
                <a:lnTo>
                  <a:pt x="2356484" y="1422577"/>
                </a:lnTo>
                <a:lnTo>
                  <a:pt x="2346550" y="1466126"/>
                </a:lnTo>
                <a:lnTo>
                  <a:pt x="2334925" y="1509674"/>
                </a:lnTo>
                <a:lnTo>
                  <a:pt x="2321646" y="1553222"/>
                </a:lnTo>
                <a:lnTo>
                  <a:pt x="2306748" y="1596771"/>
                </a:lnTo>
                <a:lnTo>
                  <a:pt x="2290268" y="1640319"/>
                </a:lnTo>
                <a:lnTo>
                  <a:pt x="2272241" y="1679028"/>
                </a:lnTo>
                <a:lnTo>
                  <a:pt x="2252702" y="1722577"/>
                </a:lnTo>
                <a:lnTo>
                  <a:pt x="2231689" y="1761286"/>
                </a:lnTo>
                <a:lnTo>
                  <a:pt x="2209236" y="1799996"/>
                </a:lnTo>
                <a:lnTo>
                  <a:pt x="2185379" y="1838706"/>
                </a:lnTo>
                <a:lnTo>
                  <a:pt x="2160155" y="1877415"/>
                </a:lnTo>
                <a:lnTo>
                  <a:pt x="2133598" y="1911286"/>
                </a:lnTo>
                <a:lnTo>
                  <a:pt x="2105746" y="1945157"/>
                </a:lnTo>
                <a:lnTo>
                  <a:pt x="2076633" y="1979028"/>
                </a:lnTo>
                <a:lnTo>
                  <a:pt x="2046295" y="2012899"/>
                </a:lnTo>
                <a:lnTo>
                  <a:pt x="2014769" y="2041931"/>
                </a:lnTo>
                <a:lnTo>
                  <a:pt x="1982090" y="2075802"/>
                </a:lnTo>
                <a:lnTo>
                  <a:pt x="1948294" y="2104834"/>
                </a:lnTo>
                <a:lnTo>
                  <a:pt x="1913416" y="2129028"/>
                </a:lnTo>
                <a:lnTo>
                  <a:pt x="1901442" y="2138705"/>
                </a:lnTo>
                <a:close/>
              </a:path>
              <a:path w="2379979" h="2376170">
                <a:moveTo>
                  <a:pt x="1237548" y="2375801"/>
                </a:moveTo>
                <a:lnTo>
                  <a:pt x="1141990" y="2375801"/>
                </a:lnTo>
                <a:lnTo>
                  <a:pt x="1094684" y="2370963"/>
                </a:lnTo>
                <a:lnTo>
                  <a:pt x="1284855" y="2370963"/>
                </a:lnTo>
                <a:lnTo>
                  <a:pt x="1237548" y="237580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sz="1350">
              <a:latin typeface="Century Gothic" panose="020B0502020202020204" pitchFamily="34" charset="0"/>
            </a:endParaRPr>
          </a:p>
        </p:txBody>
      </p:sp>
      <p:sp>
        <p:nvSpPr>
          <p:cNvPr id="61" name="object 32"/>
          <p:cNvSpPr/>
          <p:nvPr/>
        </p:nvSpPr>
        <p:spPr>
          <a:xfrm>
            <a:off x="4423560" y="2148562"/>
            <a:ext cx="665878" cy="663885"/>
          </a:xfrm>
          <a:custGeom>
            <a:avLst/>
            <a:gdLst/>
            <a:ahLst/>
            <a:cxnLst/>
            <a:rect l="l" t="t" r="r" b="b"/>
            <a:pathLst>
              <a:path w="1194434" h="1194435">
                <a:moveTo>
                  <a:pt x="241518" y="1194152"/>
                </a:moveTo>
                <a:lnTo>
                  <a:pt x="0" y="1194152"/>
                </a:lnTo>
                <a:lnTo>
                  <a:pt x="950" y="1146198"/>
                </a:lnTo>
                <a:lnTo>
                  <a:pt x="3776" y="1098718"/>
                </a:lnTo>
                <a:lnTo>
                  <a:pt x="8442" y="1051748"/>
                </a:lnTo>
                <a:lnTo>
                  <a:pt x="14913" y="1005324"/>
                </a:lnTo>
                <a:lnTo>
                  <a:pt x="23152" y="959482"/>
                </a:lnTo>
                <a:lnTo>
                  <a:pt x="33123" y="914258"/>
                </a:lnTo>
                <a:lnTo>
                  <a:pt x="44791" y="869688"/>
                </a:lnTo>
                <a:lnTo>
                  <a:pt x="58119" y="825807"/>
                </a:lnTo>
                <a:lnTo>
                  <a:pt x="73072" y="782652"/>
                </a:lnTo>
                <a:lnTo>
                  <a:pt x="89613" y="740259"/>
                </a:lnTo>
                <a:lnTo>
                  <a:pt x="107707" y="698663"/>
                </a:lnTo>
                <a:lnTo>
                  <a:pt x="127317" y="657901"/>
                </a:lnTo>
                <a:lnTo>
                  <a:pt x="148408" y="618009"/>
                </a:lnTo>
                <a:lnTo>
                  <a:pt x="170944" y="579022"/>
                </a:lnTo>
                <a:lnTo>
                  <a:pt x="194889" y="540976"/>
                </a:lnTo>
                <a:lnTo>
                  <a:pt x="220206" y="503907"/>
                </a:lnTo>
                <a:lnTo>
                  <a:pt x="246861" y="467852"/>
                </a:lnTo>
                <a:lnTo>
                  <a:pt x="274816" y="432847"/>
                </a:lnTo>
                <a:lnTo>
                  <a:pt x="304037" y="398926"/>
                </a:lnTo>
                <a:lnTo>
                  <a:pt x="334486" y="366127"/>
                </a:lnTo>
                <a:lnTo>
                  <a:pt x="366129" y="334484"/>
                </a:lnTo>
                <a:lnTo>
                  <a:pt x="398928" y="304035"/>
                </a:lnTo>
                <a:lnTo>
                  <a:pt x="432849" y="274815"/>
                </a:lnTo>
                <a:lnTo>
                  <a:pt x="467855" y="246860"/>
                </a:lnTo>
                <a:lnTo>
                  <a:pt x="503911" y="220206"/>
                </a:lnTo>
                <a:lnTo>
                  <a:pt x="540980" y="194888"/>
                </a:lnTo>
                <a:lnTo>
                  <a:pt x="579026" y="170944"/>
                </a:lnTo>
                <a:lnTo>
                  <a:pt x="618013" y="148408"/>
                </a:lnTo>
                <a:lnTo>
                  <a:pt x="657906" y="127317"/>
                </a:lnTo>
                <a:lnTo>
                  <a:pt x="698669" y="107706"/>
                </a:lnTo>
                <a:lnTo>
                  <a:pt x="740265" y="89613"/>
                </a:lnTo>
                <a:lnTo>
                  <a:pt x="782659" y="73071"/>
                </a:lnTo>
                <a:lnTo>
                  <a:pt x="825815" y="58119"/>
                </a:lnTo>
                <a:lnTo>
                  <a:pt x="869696" y="44791"/>
                </a:lnTo>
                <a:lnTo>
                  <a:pt x="914267" y="33123"/>
                </a:lnTo>
                <a:lnTo>
                  <a:pt x="959492" y="23152"/>
                </a:lnTo>
                <a:lnTo>
                  <a:pt x="1005335" y="14913"/>
                </a:lnTo>
                <a:lnTo>
                  <a:pt x="1051760" y="8442"/>
                </a:lnTo>
                <a:lnTo>
                  <a:pt x="1098731" y="3776"/>
                </a:lnTo>
                <a:lnTo>
                  <a:pt x="1146212" y="950"/>
                </a:lnTo>
                <a:lnTo>
                  <a:pt x="1194167" y="0"/>
                </a:lnTo>
                <a:lnTo>
                  <a:pt x="1194167" y="241533"/>
                </a:lnTo>
                <a:lnTo>
                  <a:pt x="1146692" y="242701"/>
                </a:lnTo>
                <a:lnTo>
                  <a:pt x="1099812" y="246168"/>
                </a:lnTo>
                <a:lnTo>
                  <a:pt x="1053581" y="251880"/>
                </a:lnTo>
                <a:lnTo>
                  <a:pt x="1008055" y="259782"/>
                </a:lnTo>
                <a:lnTo>
                  <a:pt x="963289" y="269818"/>
                </a:lnTo>
                <a:lnTo>
                  <a:pt x="919337" y="281933"/>
                </a:lnTo>
                <a:lnTo>
                  <a:pt x="876255" y="296073"/>
                </a:lnTo>
                <a:lnTo>
                  <a:pt x="834097" y="312183"/>
                </a:lnTo>
                <a:lnTo>
                  <a:pt x="792919" y="330207"/>
                </a:lnTo>
                <a:lnTo>
                  <a:pt x="752776" y="350090"/>
                </a:lnTo>
                <a:lnTo>
                  <a:pt x="713722" y="371778"/>
                </a:lnTo>
                <a:lnTo>
                  <a:pt x="675812" y="395216"/>
                </a:lnTo>
                <a:lnTo>
                  <a:pt x="639103" y="420348"/>
                </a:lnTo>
                <a:lnTo>
                  <a:pt x="603647" y="447120"/>
                </a:lnTo>
                <a:lnTo>
                  <a:pt x="569502" y="475476"/>
                </a:lnTo>
                <a:lnTo>
                  <a:pt x="536721" y="505361"/>
                </a:lnTo>
                <a:lnTo>
                  <a:pt x="505359" y="536722"/>
                </a:lnTo>
                <a:lnTo>
                  <a:pt x="475472" y="569502"/>
                </a:lnTo>
                <a:lnTo>
                  <a:pt x="447115" y="603646"/>
                </a:lnTo>
                <a:lnTo>
                  <a:pt x="420342" y="639100"/>
                </a:lnTo>
                <a:lnTo>
                  <a:pt x="395209" y="675809"/>
                </a:lnTo>
                <a:lnTo>
                  <a:pt x="371770" y="713717"/>
                </a:lnTo>
                <a:lnTo>
                  <a:pt x="350081" y="752770"/>
                </a:lnTo>
                <a:lnTo>
                  <a:pt x="330197" y="792912"/>
                </a:lnTo>
                <a:lnTo>
                  <a:pt x="312172" y="834089"/>
                </a:lnTo>
                <a:lnTo>
                  <a:pt x="296062" y="876246"/>
                </a:lnTo>
                <a:lnTo>
                  <a:pt x="281921" y="919327"/>
                </a:lnTo>
                <a:lnTo>
                  <a:pt x="269805" y="963278"/>
                </a:lnTo>
                <a:lnTo>
                  <a:pt x="259768" y="1008043"/>
                </a:lnTo>
                <a:lnTo>
                  <a:pt x="251867" y="1053569"/>
                </a:lnTo>
                <a:lnTo>
                  <a:pt x="246154" y="1099798"/>
                </a:lnTo>
                <a:lnTo>
                  <a:pt x="242687" y="1146678"/>
                </a:lnTo>
                <a:lnTo>
                  <a:pt x="241518" y="1194152"/>
                </a:lnTo>
                <a:close/>
              </a:path>
            </a:pathLst>
          </a:custGeom>
          <a:solidFill>
            <a:srgbClr val="A220B0">
              <a:alpha val="70000"/>
            </a:srgbClr>
          </a:solidFill>
        </p:spPr>
        <p:txBody>
          <a:bodyPr wrap="square" lIns="0" tIns="0" rIns="0" bIns="0" rtlCol="0"/>
          <a:lstStyle/>
          <a:p>
            <a:endParaRPr sz="1350">
              <a:latin typeface="Century Gothic" panose="020B0502020202020204" pitchFamily="34" charset="0"/>
            </a:endParaRPr>
          </a:p>
        </p:txBody>
      </p:sp>
      <p:sp>
        <p:nvSpPr>
          <p:cNvPr id="62" name="object 33"/>
          <p:cNvSpPr txBox="1"/>
          <p:nvPr/>
        </p:nvSpPr>
        <p:spPr>
          <a:xfrm>
            <a:off x="4868857" y="2668446"/>
            <a:ext cx="438962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lang="ru-RU" sz="1350" b="1" spc="71" dirty="0">
                <a:solidFill>
                  <a:srgbClr val="383838"/>
                </a:solidFill>
                <a:latin typeface="Century Gothic" panose="020B0502020202020204" pitchFamily="34" charset="0"/>
                <a:cs typeface="Gill Sans MT"/>
              </a:rPr>
              <a:t>2015</a:t>
            </a:r>
            <a:endParaRPr sz="1350" b="1" dirty="0">
              <a:latin typeface="Century Gothic" panose="020B0502020202020204" pitchFamily="34" charset="0"/>
              <a:cs typeface="Gill Sans MT"/>
            </a:endParaRPr>
          </a:p>
        </p:txBody>
      </p:sp>
      <p:sp>
        <p:nvSpPr>
          <p:cNvPr id="64" name="object 35"/>
          <p:cNvSpPr txBox="1"/>
          <p:nvPr/>
        </p:nvSpPr>
        <p:spPr>
          <a:xfrm>
            <a:off x="380112" y="4592054"/>
            <a:ext cx="1348507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810" algn="ctr"/>
            <a:r>
              <a:rPr sz="1500" b="1" spc="26" dirty="0" err="1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Бизне</a:t>
            </a:r>
            <a:r>
              <a:rPr lang="ru-RU" sz="1500" b="1" spc="26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с</a:t>
            </a:r>
            <a:r>
              <a:rPr sz="1500" b="1" spc="26" dirty="0">
                <a:solidFill>
                  <a:schemeClr val="bg1"/>
                </a:solidFill>
                <a:latin typeface="Century Gothic" panose="020B0502020202020204" pitchFamily="34" charset="0"/>
                <a:cs typeface="Cambria"/>
              </a:rPr>
              <a:t>-  </a:t>
            </a:r>
            <a:r>
              <a:rPr sz="1500" b="1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инкубато</a:t>
            </a:r>
            <a:r>
              <a:rPr sz="1500" b="1" spc="4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р</a:t>
            </a:r>
            <a:endParaRPr sz="1500" b="1" dirty="0">
              <a:solidFill>
                <a:schemeClr val="bg1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68" name="object 39"/>
          <p:cNvSpPr/>
          <p:nvPr/>
        </p:nvSpPr>
        <p:spPr>
          <a:xfrm>
            <a:off x="6541059" y="2263953"/>
            <a:ext cx="770309" cy="872121"/>
          </a:xfrm>
          <a:custGeom>
            <a:avLst/>
            <a:gdLst/>
            <a:ahLst/>
            <a:cxnLst/>
            <a:rect l="l" t="t" r="r" b="b"/>
            <a:pathLst>
              <a:path w="1381759" h="1569085">
                <a:moveTo>
                  <a:pt x="0" y="1384190"/>
                </a:moveTo>
                <a:lnTo>
                  <a:pt x="0" y="694004"/>
                </a:lnTo>
                <a:lnTo>
                  <a:pt x="84367" y="677344"/>
                </a:lnTo>
                <a:lnTo>
                  <a:pt x="162333" y="657241"/>
                </a:lnTo>
                <a:lnTo>
                  <a:pt x="234150" y="634064"/>
                </a:lnTo>
                <a:lnTo>
                  <a:pt x="300066" y="608182"/>
                </a:lnTo>
                <a:lnTo>
                  <a:pt x="360330" y="579963"/>
                </a:lnTo>
                <a:lnTo>
                  <a:pt x="415194" y="549778"/>
                </a:lnTo>
                <a:lnTo>
                  <a:pt x="464907" y="517995"/>
                </a:lnTo>
                <a:lnTo>
                  <a:pt x="509718" y="484984"/>
                </a:lnTo>
                <a:lnTo>
                  <a:pt x="549878" y="451113"/>
                </a:lnTo>
                <a:lnTo>
                  <a:pt x="585636" y="416753"/>
                </a:lnTo>
                <a:lnTo>
                  <a:pt x="617243" y="382271"/>
                </a:lnTo>
                <a:lnTo>
                  <a:pt x="644947" y="348037"/>
                </a:lnTo>
                <a:lnTo>
                  <a:pt x="668999" y="314421"/>
                </a:lnTo>
                <a:lnTo>
                  <a:pt x="689648" y="281791"/>
                </a:lnTo>
                <a:lnTo>
                  <a:pt x="721739" y="220967"/>
                </a:lnTo>
                <a:lnTo>
                  <a:pt x="743217" y="168518"/>
                </a:lnTo>
                <a:lnTo>
                  <a:pt x="756083" y="127399"/>
                </a:lnTo>
                <a:lnTo>
                  <a:pt x="763967" y="90959"/>
                </a:lnTo>
                <a:lnTo>
                  <a:pt x="773820" y="41448"/>
                </a:lnTo>
                <a:lnTo>
                  <a:pt x="783163" y="14094"/>
                </a:lnTo>
                <a:lnTo>
                  <a:pt x="801184" y="2432"/>
                </a:lnTo>
                <a:lnTo>
                  <a:pt x="837072" y="0"/>
                </a:lnTo>
                <a:lnTo>
                  <a:pt x="900018" y="331"/>
                </a:lnTo>
                <a:lnTo>
                  <a:pt x="961778" y="18588"/>
                </a:lnTo>
                <a:lnTo>
                  <a:pt x="988931" y="59358"/>
                </a:lnTo>
                <a:lnTo>
                  <a:pt x="995177" y="100244"/>
                </a:lnTo>
                <a:lnTo>
                  <a:pt x="994215" y="118850"/>
                </a:lnTo>
                <a:lnTo>
                  <a:pt x="973045" y="345695"/>
                </a:lnTo>
                <a:lnTo>
                  <a:pt x="940124" y="487904"/>
                </a:lnTo>
                <a:lnTo>
                  <a:pt x="909830" y="561488"/>
                </a:lnTo>
                <a:lnTo>
                  <a:pt x="896537" y="582458"/>
                </a:lnTo>
                <a:lnTo>
                  <a:pt x="1329120" y="582458"/>
                </a:lnTo>
                <a:lnTo>
                  <a:pt x="1339237" y="586216"/>
                </a:lnTo>
                <a:lnTo>
                  <a:pt x="1360443" y="606422"/>
                </a:lnTo>
                <a:lnTo>
                  <a:pt x="1379024" y="656474"/>
                </a:lnTo>
                <a:lnTo>
                  <a:pt x="1381263" y="749769"/>
                </a:lnTo>
                <a:lnTo>
                  <a:pt x="1361997" y="834933"/>
                </a:lnTo>
                <a:lnTo>
                  <a:pt x="1332714" y="873304"/>
                </a:lnTo>
                <a:lnTo>
                  <a:pt x="1308131" y="882233"/>
                </a:lnTo>
                <a:lnTo>
                  <a:pt x="1294245" y="882233"/>
                </a:lnTo>
                <a:lnTo>
                  <a:pt x="1288530" y="997045"/>
                </a:lnTo>
                <a:lnTo>
                  <a:pt x="1258947" y="1066108"/>
                </a:lnTo>
                <a:lnTo>
                  <a:pt x="1226092" y="1099878"/>
                </a:lnTo>
                <a:lnTo>
                  <a:pt x="1210564" y="1108812"/>
                </a:lnTo>
                <a:lnTo>
                  <a:pt x="1217867" y="1236470"/>
                </a:lnTo>
                <a:lnTo>
                  <a:pt x="1193119" y="1306618"/>
                </a:lnTo>
                <a:lnTo>
                  <a:pt x="1160522" y="1336246"/>
                </a:lnTo>
                <a:lnTo>
                  <a:pt x="1144279" y="1342347"/>
                </a:lnTo>
                <a:lnTo>
                  <a:pt x="1130482" y="1381382"/>
                </a:lnTo>
                <a:lnTo>
                  <a:pt x="65580" y="1381382"/>
                </a:lnTo>
                <a:lnTo>
                  <a:pt x="31245" y="1381694"/>
                </a:lnTo>
                <a:lnTo>
                  <a:pt x="8335" y="1383254"/>
                </a:lnTo>
                <a:lnTo>
                  <a:pt x="0" y="1384190"/>
                </a:lnTo>
                <a:close/>
              </a:path>
              <a:path w="1381759" h="1569085">
                <a:moveTo>
                  <a:pt x="1305952" y="883024"/>
                </a:moveTo>
                <a:lnTo>
                  <a:pt x="1294245" y="882233"/>
                </a:lnTo>
                <a:lnTo>
                  <a:pt x="1308131" y="882233"/>
                </a:lnTo>
                <a:lnTo>
                  <a:pt x="1305952" y="883024"/>
                </a:lnTo>
                <a:close/>
              </a:path>
              <a:path w="1381759" h="1569085">
                <a:moveTo>
                  <a:pt x="948921" y="1568739"/>
                </a:moveTo>
                <a:lnTo>
                  <a:pt x="589593" y="1568739"/>
                </a:lnTo>
                <a:lnTo>
                  <a:pt x="523575" y="1540909"/>
                </a:lnTo>
                <a:lnTo>
                  <a:pt x="373429" y="1479146"/>
                </a:lnTo>
                <a:lnTo>
                  <a:pt x="211015" y="1416043"/>
                </a:lnTo>
                <a:lnTo>
                  <a:pt x="108194" y="1384190"/>
                </a:lnTo>
                <a:lnTo>
                  <a:pt x="65580" y="1381382"/>
                </a:lnTo>
                <a:lnTo>
                  <a:pt x="1130482" y="1381382"/>
                </a:lnTo>
                <a:lnTo>
                  <a:pt x="1107866" y="1445367"/>
                </a:lnTo>
                <a:lnTo>
                  <a:pt x="1041366" y="1515673"/>
                </a:lnTo>
                <a:lnTo>
                  <a:pt x="977483" y="1555914"/>
                </a:lnTo>
                <a:lnTo>
                  <a:pt x="948921" y="1568739"/>
                </a:ln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</p:spPr>
        <p:txBody>
          <a:bodyPr wrap="square" lIns="0" tIns="0" rIns="0" bIns="0" rtlCol="0"/>
          <a:lstStyle/>
          <a:p>
            <a:endParaRPr sz="1350">
              <a:latin typeface="Century Gothic" panose="020B0502020202020204" pitchFamily="34" charset="0"/>
            </a:endParaRPr>
          </a:p>
        </p:txBody>
      </p:sp>
      <p:sp>
        <p:nvSpPr>
          <p:cNvPr id="69" name="object 40"/>
          <p:cNvSpPr/>
          <p:nvPr/>
        </p:nvSpPr>
        <p:spPr>
          <a:xfrm>
            <a:off x="6336687" y="2590142"/>
            <a:ext cx="275060" cy="507178"/>
          </a:xfrm>
          <a:custGeom>
            <a:avLst/>
            <a:gdLst/>
            <a:ahLst/>
            <a:cxnLst/>
            <a:rect l="l" t="t" r="r" b="b"/>
            <a:pathLst>
              <a:path w="493394" h="912495">
                <a:moveTo>
                  <a:pt x="451192" y="912164"/>
                </a:moveTo>
                <a:lnTo>
                  <a:pt x="41861" y="912164"/>
                </a:lnTo>
                <a:lnTo>
                  <a:pt x="25602" y="908864"/>
                </a:lnTo>
                <a:lnTo>
                  <a:pt x="12292" y="899878"/>
                </a:lnTo>
                <a:lnTo>
                  <a:pt x="3301" y="886575"/>
                </a:lnTo>
                <a:lnTo>
                  <a:pt x="0" y="870329"/>
                </a:lnTo>
                <a:lnTo>
                  <a:pt x="0" y="41827"/>
                </a:lnTo>
                <a:lnTo>
                  <a:pt x="3302" y="25585"/>
                </a:lnTo>
                <a:lnTo>
                  <a:pt x="12295" y="12285"/>
                </a:lnTo>
                <a:lnTo>
                  <a:pt x="25606" y="3300"/>
                </a:lnTo>
                <a:lnTo>
                  <a:pt x="41861" y="0"/>
                </a:lnTo>
                <a:lnTo>
                  <a:pt x="451240" y="0"/>
                </a:lnTo>
                <a:lnTo>
                  <a:pt x="467500" y="3301"/>
                </a:lnTo>
                <a:lnTo>
                  <a:pt x="480813" y="12288"/>
                </a:lnTo>
                <a:lnTo>
                  <a:pt x="489807" y="25589"/>
                </a:lnTo>
                <a:lnTo>
                  <a:pt x="493109" y="41827"/>
                </a:lnTo>
                <a:lnTo>
                  <a:pt x="493061" y="870329"/>
                </a:lnTo>
                <a:lnTo>
                  <a:pt x="489758" y="886575"/>
                </a:lnTo>
                <a:lnTo>
                  <a:pt x="480764" y="899878"/>
                </a:lnTo>
                <a:lnTo>
                  <a:pt x="467451" y="908864"/>
                </a:lnTo>
                <a:lnTo>
                  <a:pt x="451192" y="912164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endParaRPr sz="1350">
              <a:latin typeface="Century Gothic" panose="020B0502020202020204" pitchFamily="34" charset="0"/>
            </a:endParaRPr>
          </a:p>
        </p:txBody>
      </p:sp>
      <p:sp>
        <p:nvSpPr>
          <p:cNvPr id="70" name="object 41"/>
          <p:cNvSpPr/>
          <p:nvPr/>
        </p:nvSpPr>
        <p:spPr>
          <a:xfrm>
            <a:off x="7399969" y="2128538"/>
            <a:ext cx="1323344" cy="1096986"/>
          </a:xfrm>
          <a:custGeom>
            <a:avLst/>
            <a:gdLst/>
            <a:ahLst/>
            <a:cxnLst/>
            <a:rect l="l" t="t" r="r" b="b"/>
            <a:pathLst>
              <a:path w="2028825" h="1807210">
                <a:moveTo>
                  <a:pt x="1958491" y="1807075"/>
                </a:moveTo>
                <a:lnTo>
                  <a:pt x="289498" y="1807075"/>
                </a:lnTo>
                <a:lnTo>
                  <a:pt x="262403" y="1801575"/>
                </a:lnTo>
                <a:lnTo>
                  <a:pt x="240200" y="1786597"/>
                </a:lnTo>
                <a:lnTo>
                  <a:pt x="225190" y="1764429"/>
                </a:lnTo>
                <a:lnTo>
                  <a:pt x="219676" y="1737357"/>
                </a:lnTo>
                <a:lnTo>
                  <a:pt x="219676" y="1108181"/>
                </a:lnTo>
                <a:lnTo>
                  <a:pt x="0" y="888648"/>
                </a:lnTo>
                <a:lnTo>
                  <a:pt x="219676" y="669090"/>
                </a:lnTo>
                <a:lnTo>
                  <a:pt x="219676" y="69718"/>
                </a:lnTo>
                <a:lnTo>
                  <a:pt x="225190" y="42649"/>
                </a:lnTo>
                <a:lnTo>
                  <a:pt x="240200" y="20481"/>
                </a:lnTo>
                <a:lnTo>
                  <a:pt x="262403" y="5501"/>
                </a:lnTo>
                <a:lnTo>
                  <a:pt x="289498" y="0"/>
                </a:lnTo>
                <a:lnTo>
                  <a:pt x="1958466" y="0"/>
                </a:lnTo>
                <a:lnTo>
                  <a:pt x="1985553" y="5501"/>
                </a:lnTo>
                <a:lnTo>
                  <a:pt x="2007734" y="20481"/>
                </a:lnTo>
                <a:lnTo>
                  <a:pt x="2022731" y="42649"/>
                </a:lnTo>
                <a:lnTo>
                  <a:pt x="2028264" y="69718"/>
                </a:lnTo>
                <a:lnTo>
                  <a:pt x="2028264" y="1737357"/>
                </a:lnTo>
                <a:lnTo>
                  <a:pt x="2022758" y="1764429"/>
                </a:lnTo>
                <a:lnTo>
                  <a:pt x="2007767" y="1786597"/>
                </a:lnTo>
                <a:lnTo>
                  <a:pt x="1985581" y="1801575"/>
                </a:lnTo>
                <a:lnTo>
                  <a:pt x="1958491" y="1807075"/>
                </a:lnTo>
                <a:close/>
              </a:path>
            </a:pathLst>
          </a:custGeom>
          <a:solidFill>
            <a:srgbClr val="A220B0"/>
          </a:solidFill>
        </p:spPr>
        <p:txBody>
          <a:bodyPr wrap="square" lIns="0" tIns="0" rIns="0" bIns="0" rtlCol="0"/>
          <a:lstStyle/>
          <a:p>
            <a:endParaRPr sz="1350">
              <a:latin typeface="Century Gothic" panose="020B0502020202020204" pitchFamily="34" charset="0"/>
            </a:endParaRPr>
          </a:p>
        </p:txBody>
      </p:sp>
      <p:sp>
        <p:nvSpPr>
          <p:cNvPr id="71" name="object 42"/>
          <p:cNvSpPr txBox="1"/>
          <p:nvPr/>
        </p:nvSpPr>
        <p:spPr>
          <a:xfrm>
            <a:off x="7697465" y="2590142"/>
            <a:ext cx="921219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350" b="1" spc="4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2016-2018</a:t>
            </a:r>
            <a:endParaRPr sz="1350" dirty="0">
              <a:latin typeface="Century Gothic" panose="020B0502020202020204" pitchFamily="34" charset="0"/>
              <a:cs typeface="Calibri"/>
            </a:endParaRPr>
          </a:p>
        </p:txBody>
      </p:sp>
      <p:grpSp>
        <p:nvGrpSpPr>
          <p:cNvPr id="73" name="Группа 72"/>
          <p:cNvGrpSpPr/>
          <p:nvPr/>
        </p:nvGrpSpPr>
        <p:grpSpPr>
          <a:xfrm>
            <a:off x="2451711" y="2426067"/>
            <a:ext cx="1211801" cy="806961"/>
            <a:chOff x="459161" y="1802006"/>
            <a:chExt cx="1970680" cy="1320946"/>
          </a:xfrm>
        </p:grpSpPr>
        <p:sp>
          <p:nvSpPr>
            <p:cNvPr id="74" name="object 25"/>
            <p:cNvSpPr/>
            <p:nvPr/>
          </p:nvSpPr>
          <p:spPr>
            <a:xfrm>
              <a:off x="459161" y="1802006"/>
              <a:ext cx="977990" cy="1320946"/>
            </a:xfrm>
            <a:custGeom>
              <a:avLst/>
              <a:gdLst/>
              <a:ahLst/>
              <a:cxnLst/>
              <a:rect l="l" t="t" r="r" b="b"/>
              <a:pathLst>
                <a:path w="1315720" h="1782445">
                  <a:moveTo>
                    <a:pt x="889192" y="1782310"/>
                  </a:moveTo>
                  <a:lnTo>
                    <a:pt x="840405" y="1780991"/>
                  </a:lnTo>
                  <a:lnTo>
                    <a:pt x="792305" y="1777081"/>
                  </a:lnTo>
                  <a:lnTo>
                    <a:pt x="744961" y="1770647"/>
                  </a:lnTo>
                  <a:lnTo>
                    <a:pt x="698440" y="1761756"/>
                  </a:lnTo>
                  <a:lnTo>
                    <a:pt x="652810" y="1750478"/>
                  </a:lnTo>
                  <a:lnTo>
                    <a:pt x="608139" y="1736879"/>
                  </a:lnTo>
                  <a:lnTo>
                    <a:pt x="564495" y="1721028"/>
                  </a:lnTo>
                  <a:lnTo>
                    <a:pt x="521945" y="1702993"/>
                  </a:lnTo>
                  <a:lnTo>
                    <a:pt x="480558" y="1682842"/>
                  </a:lnTo>
                  <a:lnTo>
                    <a:pt x="440400" y="1660643"/>
                  </a:lnTo>
                  <a:lnTo>
                    <a:pt x="401541" y="1636463"/>
                  </a:lnTo>
                  <a:lnTo>
                    <a:pt x="364047" y="1610371"/>
                  </a:lnTo>
                  <a:lnTo>
                    <a:pt x="327987" y="1582434"/>
                  </a:lnTo>
                  <a:lnTo>
                    <a:pt x="293428" y="1552721"/>
                  </a:lnTo>
                  <a:lnTo>
                    <a:pt x="260439" y="1521299"/>
                  </a:lnTo>
                  <a:lnTo>
                    <a:pt x="229086" y="1488237"/>
                  </a:lnTo>
                  <a:lnTo>
                    <a:pt x="199438" y="1453602"/>
                  </a:lnTo>
                  <a:lnTo>
                    <a:pt x="171563" y="1417462"/>
                  </a:lnTo>
                  <a:lnTo>
                    <a:pt x="145528" y="1379886"/>
                  </a:lnTo>
                  <a:lnTo>
                    <a:pt x="121401" y="1340941"/>
                  </a:lnTo>
                  <a:lnTo>
                    <a:pt x="99250" y="1300695"/>
                  </a:lnTo>
                  <a:lnTo>
                    <a:pt x="79143" y="1259216"/>
                  </a:lnTo>
                  <a:lnTo>
                    <a:pt x="61147" y="1216572"/>
                  </a:lnTo>
                  <a:lnTo>
                    <a:pt x="45331" y="1172831"/>
                  </a:lnTo>
                  <a:lnTo>
                    <a:pt x="31762" y="1128061"/>
                  </a:lnTo>
                  <a:lnTo>
                    <a:pt x="20509" y="1082331"/>
                  </a:lnTo>
                  <a:lnTo>
                    <a:pt x="11638" y="1035706"/>
                  </a:lnTo>
                  <a:lnTo>
                    <a:pt x="5217" y="988257"/>
                  </a:lnTo>
                  <a:lnTo>
                    <a:pt x="1315" y="940051"/>
                  </a:lnTo>
                  <a:lnTo>
                    <a:pt x="0" y="891155"/>
                  </a:lnTo>
                  <a:lnTo>
                    <a:pt x="1315" y="842259"/>
                  </a:lnTo>
                  <a:lnTo>
                    <a:pt x="5217" y="794052"/>
                  </a:lnTo>
                  <a:lnTo>
                    <a:pt x="11638" y="746603"/>
                  </a:lnTo>
                  <a:lnTo>
                    <a:pt x="20509" y="699979"/>
                  </a:lnTo>
                  <a:lnTo>
                    <a:pt x="31762" y="654248"/>
                  </a:lnTo>
                  <a:lnTo>
                    <a:pt x="45331" y="609478"/>
                  </a:lnTo>
                  <a:lnTo>
                    <a:pt x="61147" y="565737"/>
                  </a:lnTo>
                  <a:lnTo>
                    <a:pt x="79143" y="523093"/>
                  </a:lnTo>
                  <a:lnTo>
                    <a:pt x="99250" y="481614"/>
                  </a:lnTo>
                  <a:lnTo>
                    <a:pt x="121401" y="441368"/>
                  </a:lnTo>
                  <a:lnTo>
                    <a:pt x="145528" y="402422"/>
                  </a:lnTo>
                  <a:lnTo>
                    <a:pt x="171563" y="364846"/>
                  </a:lnTo>
                  <a:lnTo>
                    <a:pt x="199438" y="328706"/>
                  </a:lnTo>
                  <a:lnTo>
                    <a:pt x="229086" y="294071"/>
                  </a:lnTo>
                  <a:lnTo>
                    <a:pt x="260439" y="261008"/>
                  </a:lnTo>
                  <a:lnTo>
                    <a:pt x="293428" y="229587"/>
                  </a:lnTo>
                  <a:lnTo>
                    <a:pt x="327987" y="199873"/>
                  </a:lnTo>
                  <a:lnTo>
                    <a:pt x="364047" y="171937"/>
                  </a:lnTo>
                  <a:lnTo>
                    <a:pt x="401541" y="145844"/>
                  </a:lnTo>
                  <a:lnTo>
                    <a:pt x="440400" y="121664"/>
                  </a:lnTo>
                  <a:lnTo>
                    <a:pt x="480558" y="99465"/>
                  </a:lnTo>
                  <a:lnTo>
                    <a:pt x="521945" y="79314"/>
                  </a:lnTo>
                  <a:lnTo>
                    <a:pt x="564495" y="61279"/>
                  </a:lnTo>
                  <a:lnTo>
                    <a:pt x="608139" y="45428"/>
                  </a:lnTo>
                  <a:lnTo>
                    <a:pt x="652810" y="31830"/>
                  </a:lnTo>
                  <a:lnTo>
                    <a:pt x="698440" y="20552"/>
                  </a:lnTo>
                  <a:lnTo>
                    <a:pt x="744961" y="11662"/>
                  </a:lnTo>
                  <a:lnTo>
                    <a:pt x="792305" y="5228"/>
                  </a:lnTo>
                  <a:lnTo>
                    <a:pt x="840405" y="1318"/>
                  </a:lnTo>
                  <a:lnTo>
                    <a:pt x="889192" y="0"/>
                  </a:lnTo>
                  <a:lnTo>
                    <a:pt x="940337" y="1450"/>
                  </a:lnTo>
                  <a:lnTo>
                    <a:pt x="990720" y="5748"/>
                  </a:lnTo>
                  <a:lnTo>
                    <a:pt x="1040265" y="12816"/>
                  </a:lnTo>
                  <a:lnTo>
                    <a:pt x="1088892" y="22575"/>
                  </a:lnTo>
                  <a:lnTo>
                    <a:pt x="1136525" y="34945"/>
                  </a:lnTo>
                  <a:lnTo>
                    <a:pt x="1183085" y="49848"/>
                  </a:lnTo>
                  <a:lnTo>
                    <a:pt x="1228495" y="67205"/>
                  </a:lnTo>
                  <a:lnTo>
                    <a:pt x="1272676" y="86938"/>
                  </a:lnTo>
                  <a:lnTo>
                    <a:pt x="1315551" y="108967"/>
                  </a:lnTo>
                  <a:lnTo>
                    <a:pt x="1274275" y="135121"/>
                  </a:lnTo>
                  <a:lnTo>
                    <a:pt x="1234531" y="163397"/>
                  </a:lnTo>
                  <a:lnTo>
                    <a:pt x="1196400" y="193713"/>
                  </a:lnTo>
                  <a:lnTo>
                    <a:pt x="1159961" y="225991"/>
                  </a:lnTo>
                  <a:lnTo>
                    <a:pt x="1125294" y="260149"/>
                  </a:lnTo>
                  <a:lnTo>
                    <a:pt x="1092478" y="296109"/>
                  </a:lnTo>
                  <a:lnTo>
                    <a:pt x="1061595" y="333790"/>
                  </a:lnTo>
                  <a:lnTo>
                    <a:pt x="1032723" y="373113"/>
                  </a:lnTo>
                  <a:lnTo>
                    <a:pt x="1005943" y="413998"/>
                  </a:lnTo>
                  <a:lnTo>
                    <a:pt x="981334" y="456364"/>
                  </a:lnTo>
                  <a:lnTo>
                    <a:pt x="958977" y="500132"/>
                  </a:lnTo>
                  <a:lnTo>
                    <a:pt x="938950" y="545222"/>
                  </a:lnTo>
                  <a:lnTo>
                    <a:pt x="921335" y="591554"/>
                  </a:lnTo>
                  <a:lnTo>
                    <a:pt x="906211" y="639048"/>
                  </a:lnTo>
                  <a:lnTo>
                    <a:pt x="893657" y="687624"/>
                  </a:lnTo>
                  <a:lnTo>
                    <a:pt x="883754" y="737203"/>
                  </a:lnTo>
                  <a:lnTo>
                    <a:pt x="876582" y="787704"/>
                  </a:lnTo>
                  <a:lnTo>
                    <a:pt x="872219" y="839048"/>
                  </a:lnTo>
                  <a:lnTo>
                    <a:pt x="870748" y="891155"/>
                  </a:lnTo>
                  <a:lnTo>
                    <a:pt x="872219" y="943261"/>
                  </a:lnTo>
                  <a:lnTo>
                    <a:pt x="876582" y="994605"/>
                  </a:lnTo>
                  <a:lnTo>
                    <a:pt x="883754" y="1045106"/>
                  </a:lnTo>
                  <a:lnTo>
                    <a:pt x="893657" y="1094685"/>
                  </a:lnTo>
                  <a:lnTo>
                    <a:pt x="906211" y="1143262"/>
                  </a:lnTo>
                  <a:lnTo>
                    <a:pt x="921335" y="1190756"/>
                  </a:lnTo>
                  <a:lnTo>
                    <a:pt x="938951" y="1237088"/>
                  </a:lnTo>
                  <a:lnTo>
                    <a:pt x="958977" y="1282178"/>
                  </a:lnTo>
                  <a:lnTo>
                    <a:pt x="981335" y="1325946"/>
                  </a:lnTo>
                  <a:lnTo>
                    <a:pt x="1005944" y="1368312"/>
                  </a:lnTo>
                  <a:lnTo>
                    <a:pt x="1032724" y="1409196"/>
                  </a:lnTo>
                  <a:lnTo>
                    <a:pt x="1061596" y="1448519"/>
                  </a:lnTo>
                  <a:lnTo>
                    <a:pt x="1092480" y="1486201"/>
                  </a:lnTo>
                  <a:lnTo>
                    <a:pt x="1125296" y="1522160"/>
                  </a:lnTo>
                  <a:lnTo>
                    <a:pt x="1159964" y="1556319"/>
                  </a:lnTo>
                  <a:lnTo>
                    <a:pt x="1196403" y="1588597"/>
                  </a:lnTo>
                  <a:lnTo>
                    <a:pt x="1234536" y="1618913"/>
                  </a:lnTo>
                  <a:lnTo>
                    <a:pt x="1274280" y="1647188"/>
                  </a:lnTo>
                  <a:lnTo>
                    <a:pt x="1315557" y="1673343"/>
                  </a:lnTo>
                  <a:lnTo>
                    <a:pt x="1272682" y="1695372"/>
                  </a:lnTo>
                  <a:lnTo>
                    <a:pt x="1228500" y="1715104"/>
                  </a:lnTo>
                  <a:lnTo>
                    <a:pt x="1183090" y="1732461"/>
                  </a:lnTo>
                  <a:lnTo>
                    <a:pt x="1136528" y="1747365"/>
                  </a:lnTo>
                  <a:lnTo>
                    <a:pt x="1088895" y="1759735"/>
                  </a:lnTo>
                  <a:lnTo>
                    <a:pt x="1040266" y="1769493"/>
                  </a:lnTo>
                  <a:lnTo>
                    <a:pt x="990721" y="1776561"/>
                  </a:lnTo>
                  <a:lnTo>
                    <a:pt x="940337" y="1780860"/>
                  </a:lnTo>
                  <a:lnTo>
                    <a:pt x="889192" y="1782310"/>
                  </a:lnTo>
                  <a:close/>
                </a:path>
              </a:pathLst>
            </a:custGeom>
            <a:solidFill>
              <a:schemeClr val="tx2">
                <a:lumMod val="50000"/>
                <a:lumOff val="50000"/>
              </a:schemeClr>
            </a:solidFill>
          </p:spPr>
          <p:txBody>
            <a:bodyPr wrap="square" lIns="0" tIns="0" rIns="0" bIns="0" rtlCol="0"/>
            <a:lstStyle/>
            <a:p>
              <a:endParaRPr sz="1350">
                <a:latin typeface="Century Gothic" panose="020B0502020202020204" pitchFamily="34" charset="0"/>
              </a:endParaRPr>
            </a:p>
          </p:txBody>
        </p:sp>
        <p:sp>
          <p:nvSpPr>
            <p:cNvPr id="75" name="object 26"/>
            <p:cNvSpPr/>
            <p:nvPr/>
          </p:nvSpPr>
          <p:spPr>
            <a:xfrm>
              <a:off x="1132306" y="1814194"/>
              <a:ext cx="1297535" cy="1296476"/>
            </a:xfrm>
            <a:custGeom>
              <a:avLst/>
              <a:gdLst/>
              <a:ahLst/>
              <a:cxnLst/>
              <a:rect l="l" t="t" r="r" b="b"/>
              <a:pathLst>
                <a:path w="1745614" h="1749425">
                  <a:moveTo>
                    <a:pt x="872777" y="1749418"/>
                  </a:moveTo>
                  <a:lnTo>
                    <a:pt x="829899" y="1748367"/>
                  </a:lnTo>
                  <a:lnTo>
                    <a:pt x="787228" y="1745216"/>
                  </a:lnTo>
                  <a:lnTo>
                    <a:pt x="744764" y="1739964"/>
                  </a:lnTo>
                  <a:lnTo>
                    <a:pt x="702506" y="1732610"/>
                  </a:lnTo>
                  <a:lnTo>
                    <a:pt x="660657" y="1723197"/>
                  </a:lnTo>
                  <a:lnTo>
                    <a:pt x="619420" y="1711763"/>
                  </a:lnTo>
                  <a:lnTo>
                    <a:pt x="578794" y="1698309"/>
                  </a:lnTo>
                  <a:lnTo>
                    <a:pt x="538779" y="1682834"/>
                  </a:lnTo>
                  <a:lnTo>
                    <a:pt x="499567" y="1665419"/>
                  </a:lnTo>
                  <a:lnTo>
                    <a:pt x="461347" y="1646142"/>
                  </a:lnTo>
                  <a:lnTo>
                    <a:pt x="424121" y="1625003"/>
                  </a:lnTo>
                  <a:lnTo>
                    <a:pt x="387887" y="1602003"/>
                  </a:lnTo>
                  <a:lnTo>
                    <a:pt x="352819" y="1577255"/>
                  </a:lnTo>
                  <a:lnTo>
                    <a:pt x="319086" y="1550876"/>
                  </a:lnTo>
                  <a:lnTo>
                    <a:pt x="286690" y="1522864"/>
                  </a:lnTo>
                  <a:lnTo>
                    <a:pt x="255630" y="1493221"/>
                  </a:lnTo>
                  <a:lnTo>
                    <a:pt x="226052" y="1462092"/>
                  </a:lnTo>
                  <a:lnTo>
                    <a:pt x="198103" y="1429624"/>
                  </a:lnTo>
                  <a:lnTo>
                    <a:pt x="171782" y="1395817"/>
                  </a:lnTo>
                  <a:lnTo>
                    <a:pt x="147089" y="1360671"/>
                  </a:lnTo>
                  <a:lnTo>
                    <a:pt x="124139" y="1324357"/>
                  </a:lnTo>
                  <a:lnTo>
                    <a:pt x="103047" y="1287048"/>
                  </a:lnTo>
                  <a:lnTo>
                    <a:pt x="83812" y="1248744"/>
                  </a:lnTo>
                  <a:lnTo>
                    <a:pt x="66435" y="1209445"/>
                  </a:lnTo>
                  <a:lnTo>
                    <a:pt x="50995" y="1169342"/>
                  </a:lnTo>
                  <a:lnTo>
                    <a:pt x="37571" y="1128626"/>
                  </a:lnTo>
                  <a:lnTo>
                    <a:pt x="26162" y="1087297"/>
                  </a:lnTo>
                  <a:lnTo>
                    <a:pt x="16770" y="1045356"/>
                  </a:lnTo>
                  <a:lnTo>
                    <a:pt x="9433" y="1003004"/>
                  </a:lnTo>
                  <a:lnTo>
                    <a:pt x="4192" y="960446"/>
                  </a:lnTo>
                  <a:lnTo>
                    <a:pt x="1048" y="917681"/>
                  </a:lnTo>
                  <a:lnTo>
                    <a:pt x="0" y="874709"/>
                  </a:lnTo>
                  <a:lnTo>
                    <a:pt x="1048" y="831736"/>
                  </a:lnTo>
                  <a:lnTo>
                    <a:pt x="4192" y="788971"/>
                  </a:lnTo>
                  <a:lnTo>
                    <a:pt x="9433" y="746413"/>
                  </a:lnTo>
                  <a:lnTo>
                    <a:pt x="16770" y="704061"/>
                  </a:lnTo>
                  <a:lnTo>
                    <a:pt x="26162" y="662120"/>
                  </a:lnTo>
                  <a:lnTo>
                    <a:pt x="37571" y="620791"/>
                  </a:lnTo>
                  <a:lnTo>
                    <a:pt x="50995" y="580075"/>
                  </a:lnTo>
                  <a:lnTo>
                    <a:pt x="66435" y="539972"/>
                  </a:lnTo>
                  <a:lnTo>
                    <a:pt x="83812" y="500673"/>
                  </a:lnTo>
                  <a:lnTo>
                    <a:pt x="103047" y="462369"/>
                  </a:lnTo>
                  <a:lnTo>
                    <a:pt x="124139" y="425060"/>
                  </a:lnTo>
                  <a:lnTo>
                    <a:pt x="147089" y="388746"/>
                  </a:lnTo>
                  <a:lnTo>
                    <a:pt x="171782" y="353600"/>
                  </a:lnTo>
                  <a:lnTo>
                    <a:pt x="198103" y="319793"/>
                  </a:lnTo>
                  <a:lnTo>
                    <a:pt x="226052" y="287325"/>
                  </a:lnTo>
                  <a:lnTo>
                    <a:pt x="255630" y="256196"/>
                  </a:lnTo>
                  <a:lnTo>
                    <a:pt x="286690" y="226553"/>
                  </a:lnTo>
                  <a:lnTo>
                    <a:pt x="319086" y="198541"/>
                  </a:lnTo>
                  <a:lnTo>
                    <a:pt x="352819" y="172162"/>
                  </a:lnTo>
                  <a:lnTo>
                    <a:pt x="387887" y="147415"/>
                  </a:lnTo>
                  <a:lnTo>
                    <a:pt x="424121" y="124414"/>
                  </a:lnTo>
                  <a:lnTo>
                    <a:pt x="461347" y="103275"/>
                  </a:lnTo>
                  <a:lnTo>
                    <a:pt x="499567" y="83998"/>
                  </a:lnTo>
                  <a:lnTo>
                    <a:pt x="538779" y="66583"/>
                  </a:lnTo>
                  <a:lnTo>
                    <a:pt x="578794" y="51108"/>
                  </a:lnTo>
                  <a:lnTo>
                    <a:pt x="619420" y="37654"/>
                  </a:lnTo>
                  <a:lnTo>
                    <a:pt x="660657" y="26221"/>
                  </a:lnTo>
                  <a:lnTo>
                    <a:pt x="702506" y="16807"/>
                  </a:lnTo>
                  <a:lnTo>
                    <a:pt x="744764" y="9454"/>
                  </a:lnTo>
                  <a:lnTo>
                    <a:pt x="787228" y="4201"/>
                  </a:lnTo>
                  <a:lnTo>
                    <a:pt x="829899" y="1050"/>
                  </a:lnTo>
                  <a:lnTo>
                    <a:pt x="872777" y="0"/>
                  </a:lnTo>
                  <a:lnTo>
                    <a:pt x="915654" y="1050"/>
                  </a:lnTo>
                  <a:lnTo>
                    <a:pt x="958325" y="4201"/>
                  </a:lnTo>
                  <a:lnTo>
                    <a:pt x="1000789" y="9454"/>
                  </a:lnTo>
                  <a:lnTo>
                    <a:pt x="1043047" y="16807"/>
                  </a:lnTo>
                  <a:lnTo>
                    <a:pt x="1084896" y="26221"/>
                  </a:lnTo>
                  <a:lnTo>
                    <a:pt x="1126133" y="37654"/>
                  </a:lnTo>
                  <a:lnTo>
                    <a:pt x="1166759" y="51108"/>
                  </a:lnTo>
                  <a:lnTo>
                    <a:pt x="1206774" y="66583"/>
                  </a:lnTo>
                  <a:lnTo>
                    <a:pt x="1245986" y="83998"/>
                  </a:lnTo>
                  <a:lnTo>
                    <a:pt x="1284205" y="103275"/>
                  </a:lnTo>
                  <a:lnTo>
                    <a:pt x="1321432" y="124414"/>
                  </a:lnTo>
                  <a:lnTo>
                    <a:pt x="1357665" y="147415"/>
                  </a:lnTo>
                  <a:lnTo>
                    <a:pt x="1392734" y="172162"/>
                  </a:lnTo>
                  <a:lnTo>
                    <a:pt x="1426467" y="198541"/>
                  </a:lnTo>
                  <a:lnTo>
                    <a:pt x="1458863" y="226553"/>
                  </a:lnTo>
                  <a:lnTo>
                    <a:pt x="1489923" y="256196"/>
                  </a:lnTo>
                  <a:lnTo>
                    <a:pt x="1519501" y="287325"/>
                  </a:lnTo>
                  <a:lnTo>
                    <a:pt x="1547450" y="319793"/>
                  </a:lnTo>
                  <a:lnTo>
                    <a:pt x="1573771" y="353600"/>
                  </a:lnTo>
                  <a:lnTo>
                    <a:pt x="1598464" y="388746"/>
                  </a:lnTo>
                  <a:lnTo>
                    <a:pt x="1621414" y="425060"/>
                  </a:lnTo>
                  <a:lnTo>
                    <a:pt x="1642506" y="462369"/>
                  </a:lnTo>
                  <a:lnTo>
                    <a:pt x="1661740" y="500673"/>
                  </a:lnTo>
                  <a:lnTo>
                    <a:pt x="1679117" y="539972"/>
                  </a:lnTo>
                  <a:lnTo>
                    <a:pt x="1694557" y="580075"/>
                  </a:lnTo>
                  <a:lnTo>
                    <a:pt x="1707982" y="620791"/>
                  </a:lnTo>
                  <a:lnTo>
                    <a:pt x="1719390" y="662120"/>
                  </a:lnTo>
                  <a:lnTo>
                    <a:pt x="1728783" y="704061"/>
                  </a:lnTo>
                  <a:lnTo>
                    <a:pt x="1736120" y="746413"/>
                  </a:lnTo>
                  <a:lnTo>
                    <a:pt x="1741361" y="788971"/>
                  </a:lnTo>
                  <a:lnTo>
                    <a:pt x="1744505" y="831736"/>
                  </a:lnTo>
                  <a:lnTo>
                    <a:pt x="1745554" y="874709"/>
                  </a:lnTo>
                  <a:lnTo>
                    <a:pt x="1744505" y="917681"/>
                  </a:lnTo>
                  <a:lnTo>
                    <a:pt x="1741361" y="960446"/>
                  </a:lnTo>
                  <a:lnTo>
                    <a:pt x="1736120" y="1003004"/>
                  </a:lnTo>
                  <a:lnTo>
                    <a:pt x="1728783" y="1045356"/>
                  </a:lnTo>
                  <a:lnTo>
                    <a:pt x="1719390" y="1087297"/>
                  </a:lnTo>
                  <a:lnTo>
                    <a:pt x="1707982" y="1128626"/>
                  </a:lnTo>
                  <a:lnTo>
                    <a:pt x="1694557" y="1169342"/>
                  </a:lnTo>
                  <a:lnTo>
                    <a:pt x="1679117" y="1209445"/>
                  </a:lnTo>
                  <a:lnTo>
                    <a:pt x="1661740" y="1248744"/>
                  </a:lnTo>
                  <a:lnTo>
                    <a:pt x="1642506" y="1287048"/>
                  </a:lnTo>
                  <a:lnTo>
                    <a:pt x="1621414" y="1324357"/>
                  </a:lnTo>
                  <a:lnTo>
                    <a:pt x="1598464" y="1360671"/>
                  </a:lnTo>
                  <a:lnTo>
                    <a:pt x="1573771" y="1395817"/>
                  </a:lnTo>
                  <a:lnTo>
                    <a:pt x="1547450" y="1429624"/>
                  </a:lnTo>
                  <a:lnTo>
                    <a:pt x="1519501" y="1462092"/>
                  </a:lnTo>
                  <a:lnTo>
                    <a:pt x="1489923" y="1493221"/>
                  </a:lnTo>
                  <a:lnTo>
                    <a:pt x="1458863" y="1522864"/>
                  </a:lnTo>
                  <a:lnTo>
                    <a:pt x="1426467" y="1550876"/>
                  </a:lnTo>
                  <a:lnTo>
                    <a:pt x="1392734" y="1577255"/>
                  </a:lnTo>
                  <a:lnTo>
                    <a:pt x="1357665" y="1602003"/>
                  </a:lnTo>
                  <a:lnTo>
                    <a:pt x="1321432" y="1625003"/>
                  </a:lnTo>
                  <a:lnTo>
                    <a:pt x="1284205" y="1646142"/>
                  </a:lnTo>
                  <a:lnTo>
                    <a:pt x="1245986" y="1665419"/>
                  </a:lnTo>
                  <a:lnTo>
                    <a:pt x="1206774" y="1682834"/>
                  </a:lnTo>
                  <a:lnTo>
                    <a:pt x="1166759" y="1698309"/>
                  </a:lnTo>
                  <a:lnTo>
                    <a:pt x="1126133" y="1711763"/>
                  </a:lnTo>
                  <a:lnTo>
                    <a:pt x="1084896" y="1723197"/>
                  </a:lnTo>
                  <a:lnTo>
                    <a:pt x="1043047" y="1732610"/>
                  </a:lnTo>
                  <a:lnTo>
                    <a:pt x="1000789" y="1739964"/>
                  </a:lnTo>
                  <a:lnTo>
                    <a:pt x="958325" y="1745216"/>
                  </a:lnTo>
                  <a:lnTo>
                    <a:pt x="915654" y="1748367"/>
                  </a:lnTo>
                  <a:lnTo>
                    <a:pt x="872777" y="1749418"/>
                  </a:lnTo>
                  <a:close/>
                </a:path>
              </a:pathLst>
            </a:custGeom>
            <a:solidFill>
              <a:srgbClr val="A220B0"/>
            </a:solidFill>
          </p:spPr>
          <p:txBody>
            <a:bodyPr wrap="square" lIns="0" tIns="0" rIns="0" bIns="0" rtlCol="0"/>
            <a:lstStyle/>
            <a:p>
              <a:endParaRPr sz="1350">
                <a:latin typeface="Century Gothic" panose="020B0502020202020204" pitchFamily="34" charset="0"/>
              </a:endParaRPr>
            </a:p>
          </p:txBody>
        </p:sp>
        <p:sp>
          <p:nvSpPr>
            <p:cNvPr id="76" name="object 27"/>
            <p:cNvSpPr txBox="1"/>
            <p:nvPr/>
          </p:nvSpPr>
          <p:spPr>
            <a:xfrm>
              <a:off x="1418236" y="2244780"/>
              <a:ext cx="776444" cy="34007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9525"/>
              <a:r>
                <a:rPr lang="ru-RU" sz="1350" b="1" spc="79" dirty="0">
                  <a:solidFill>
                    <a:srgbClr val="FFFFFF"/>
                  </a:solidFill>
                  <a:latin typeface="Century Gothic" panose="020B0502020202020204" pitchFamily="34" charset="0"/>
                  <a:cs typeface="Gill Sans MT"/>
                </a:rPr>
                <a:t>2014</a:t>
              </a:r>
              <a:endParaRPr sz="1350" b="1" dirty="0">
                <a:latin typeface="Century Gothic" panose="020B0502020202020204" pitchFamily="34" charset="0"/>
                <a:cs typeface="Gill Sans MT"/>
              </a:endParaRPr>
            </a:p>
          </p:txBody>
        </p:sp>
      </p:grpSp>
      <p:sp>
        <p:nvSpPr>
          <p:cNvPr id="77" name="object 5"/>
          <p:cNvSpPr/>
          <p:nvPr/>
        </p:nvSpPr>
        <p:spPr>
          <a:xfrm>
            <a:off x="2174196" y="4067312"/>
            <a:ext cx="1688590" cy="1332711"/>
          </a:xfrm>
          <a:custGeom>
            <a:avLst/>
            <a:gdLst/>
            <a:ahLst/>
            <a:cxnLst/>
            <a:rect l="l" t="t" r="r" b="b"/>
            <a:pathLst>
              <a:path w="3028950" h="2397759">
                <a:moveTo>
                  <a:pt x="0" y="0"/>
                </a:moveTo>
                <a:lnTo>
                  <a:pt x="3028949" y="0"/>
                </a:lnTo>
                <a:lnTo>
                  <a:pt x="3028949" y="2397760"/>
                </a:lnTo>
                <a:lnTo>
                  <a:pt x="0" y="2397760"/>
                </a:lnTo>
                <a:lnTo>
                  <a:pt x="0" y="0"/>
                </a:lnTo>
                <a:close/>
              </a:path>
            </a:pathLst>
          </a:custGeom>
          <a:solidFill>
            <a:srgbClr val="A220B0"/>
          </a:solidFill>
        </p:spPr>
        <p:txBody>
          <a:bodyPr wrap="square" lIns="0" tIns="0" rIns="0" bIns="0" rtlCol="0"/>
          <a:lstStyle/>
          <a:p>
            <a:endParaRPr sz="1350">
              <a:latin typeface="Century Gothic" panose="020B0502020202020204" pitchFamily="34" charset="0"/>
            </a:endParaRPr>
          </a:p>
        </p:txBody>
      </p:sp>
      <p:sp>
        <p:nvSpPr>
          <p:cNvPr id="78" name="object 6"/>
          <p:cNvSpPr/>
          <p:nvPr/>
        </p:nvSpPr>
        <p:spPr>
          <a:xfrm>
            <a:off x="2522972" y="5405317"/>
            <a:ext cx="1336712" cy="350825"/>
          </a:xfrm>
          <a:custGeom>
            <a:avLst/>
            <a:gdLst/>
            <a:ahLst/>
            <a:cxnLst/>
            <a:rect l="l" t="t" r="r" b="b"/>
            <a:pathLst>
              <a:path w="2397760" h="631190">
                <a:moveTo>
                  <a:pt x="0" y="0"/>
                </a:moveTo>
                <a:lnTo>
                  <a:pt x="2397195" y="0"/>
                </a:lnTo>
                <a:lnTo>
                  <a:pt x="2397195" y="631190"/>
                </a:lnTo>
                <a:lnTo>
                  <a:pt x="0" y="631190"/>
                </a:lnTo>
                <a:lnTo>
                  <a:pt x="0" y="0"/>
                </a:lnTo>
                <a:close/>
              </a:path>
            </a:pathLst>
          </a:custGeom>
          <a:solidFill>
            <a:srgbClr val="A220B0"/>
          </a:solidFill>
        </p:spPr>
        <p:txBody>
          <a:bodyPr wrap="square" lIns="0" tIns="0" rIns="0" bIns="0" rtlCol="0"/>
          <a:lstStyle/>
          <a:p>
            <a:endParaRPr sz="1350">
              <a:latin typeface="Century Gothic" panose="020B0502020202020204" pitchFamily="34" charset="0"/>
            </a:endParaRPr>
          </a:p>
        </p:txBody>
      </p:sp>
      <p:sp>
        <p:nvSpPr>
          <p:cNvPr id="79" name="object 7"/>
          <p:cNvSpPr/>
          <p:nvPr/>
        </p:nvSpPr>
        <p:spPr>
          <a:xfrm>
            <a:off x="2170780" y="5405010"/>
            <a:ext cx="352232" cy="351178"/>
          </a:xfrm>
          <a:custGeom>
            <a:avLst/>
            <a:gdLst/>
            <a:ahLst/>
            <a:cxnLst/>
            <a:rect l="l" t="t" r="r" b="b"/>
            <a:pathLst>
              <a:path w="631825" h="631825">
                <a:moveTo>
                  <a:pt x="631754" y="631742"/>
                </a:moveTo>
                <a:lnTo>
                  <a:pt x="0" y="0"/>
                </a:lnTo>
                <a:lnTo>
                  <a:pt x="631754" y="0"/>
                </a:lnTo>
                <a:lnTo>
                  <a:pt x="631754" y="631742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endParaRPr sz="1350">
              <a:latin typeface="Century Gothic" panose="020B0502020202020204" pitchFamily="34" charset="0"/>
            </a:endParaRPr>
          </a:p>
        </p:txBody>
      </p:sp>
      <p:sp>
        <p:nvSpPr>
          <p:cNvPr id="80" name="object 17"/>
          <p:cNvSpPr/>
          <p:nvPr/>
        </p:nvSpPr>
        <p:spPr>
          <a:xfrm>
            <a:off x="2631211" y="3619635"/>
            <a:ext cx="764645" cy="763768"/>
          </a:xfrm>
          <a:custGeom>
            <a:avLst/>
            <a:gdLst/>
            <a:ahLst/>
            <a:cxnLst/>
            <a:rect l="l" t="t" r="r" b="b"/>
            <a:pathLst>
              <a:path w="1371600" h="1374140">
                <a:moveTo>
                  <a:pt x="685735" y="1373780"/>
                </a:moveTo>
                <a:lnTo>
                  <a:pt x="631590" y="1371688"/>
                </a:lnTo>
                <a:lnTo>
                  <a:pt x="578275" y="1365414"/>
                </a:lnTo>
                <a:lnTo>
                  <a:pt x="525791" y="1354956"/>
                </a:lnTo>
                <a:lnTo>
                  <a:pt x="474138" y="1340316"/>
                </a:lnTo>
                <a:lnTo>
                  <a:pt x="423315" y="1321493"/>
                </a:lnTo>
                <a:lnTo>
                  <a:pt x="374091" y="1298805"/>
                </a:lnTo>
                <a:lnTo>
                  <a:pt x="327231" y="1272572"/>
                </a:lnTo>
                <a:lnTo>
                  <a:pt x="282738" y="1242792"/>
                </a:lnTo>
                <a:lnTo>
                  <a:pt x="240610" y="1209466"/>
                </a:lnTo>
                <a:lnTo>
                  <a:pt x="200847" y="1172594"/>
                </a:lnTo>
                <a:lnTo>
                  <a:pt x="164037" y="1132764"/>
                </a:lnTo>
                <a:lnTo>
                  <a:pt x="130767" y="1090565"/>
                </a:lnTo>
                <a:lnTo>
                  <a:pt x="101037" y="1045996"/>
                </a:lnTo>
                <a:lnTo>
                  <a:pt x="74847" y="999058"/>
                </a:lnTo>
                <a:lnTo>
                  <a:pt x="52198" y="949751"/>
                </a:lnTo>
                <a:lnTo>
                  <a:pt x="33407" y="898843"/>
                </a:lnTo>
                <a:lnTo>
                  <a:pt x="18791" y="847103"/>
                </a:lnTo>
                <a:lnTo>
                  <a:pt x="8351" y="794530"/>
                </a:lnTo>
                <a:lnTo>
                  <a:pt x="2087" y="741126"/>
                </a:lnTo>
                <a:lnTo>
                  <a:pt x="0" y="686890"/>
                </a:lnTo>
                <a:lnTo>
                  <a:pt x="2087" y="632653"/>
                </a:lnTo>
                <a:lnTo>
                  <a:pt x="8351" y="579249"/>
                </a:lnTo>
                <a:lnTo>
                  <a:pt x="18791" y="526677"/>
                </a:lnTo>
                <a:lnTo>
                  <a:pt x="33407" y="474936"/>
                </a:lnTo>
                <a:lnTo>
                  <a:pt x="52198" y="424028"/>
                </a:lnTo>
                <a:lnTo>
                  <a:pt x="74847" y="374721"/>
                </a:lnTo>
                <a:lnTo>
                  <a:pt x="101037" y="327783"/>
                </a:lnTo>
                <a:lnTo>
                  <a:pt x="130767" y="283214"/>
                </a:lnTo>
                <a:lnTo>
                  <a:pt x="164037" y="241015"/>
                </a:lnTo>
                <a:lnTo>
                  <a:pt x="200847" y="201185"/>
                </a:lnTo>
                <a:lnTo>
                  <a:pt x="240610" y="164313"/>
                </a:lnTo>
                <a:lnTo>
                  <a:pt x="282738" y="130987"/>
                </a:lnTo>
                <a:lnTo>
                  <a:pt x="327231" y="101207"/>
                </a:lnTo>
                <a:lnTo>
                  <a:pt x="374091" y="74973"/>
                </a:lnTo>
                <a:lnTo>
                  <a:pt x="423315" y="52286"/>
                </a:lnTo>
                <a:lnTo>
                  <a:pt x="474138" y="33463"/>
                </a:lnTo>
                <a:lnTo>
                  <a:pt x="525791" y="18823"/>
                </a:lnTo>
                <a:lnTo>
                  <a:pt x="578275" y="8365"/>
                </a:lnTo>
                <a:lnTo>
                  <a:pt x="631590" y="2091"/>
                </a:lnTo>
                <a:lnTo>
                  <a:pt x="685735" y="0"/>
                </a:lnTo>
                <a:lnTo>
                  <a:pt x="739880" y="2091"/>
                </a:lnTo>
                <a:lnTo>
                  <a:pt x="793194" y="8365"/>
                </a:lnTo>
                <a:lnTo>
                  <a:pt x="845678" y="18823"/>
                </a:lnTo>
                <a:lnTo>
                  <a:pt x="897332" y="33463"/>
                </a:lnTo>
                <a:lnTo>
                  <a:pt x="948154" y="52286"/>
                </a:lnTo>
                <a:lnTo>
                  <a:pt x="997379" y="74973"/>
                </a:lnTo>
                <a:lnTo>
                  <a:pt x="1044238" y="101207"/>
                </a:lnTo>
                <a:lnTo>
                  <a:pt x="1088732" y="130987"/>
                </a:lnTo>
                <a:lnTo>
                  <a:pt x="1130860" y="164313"/>
                </a:lnTo>
                <a:lnTo>
                  <a:pt x="1170623" y="201185"/>
                </a:lnTo>
                <a:lnTo>
                  <a:pt x="1207433" y="241015"/>
                </a:lnTo>
                <a:lnTo>
                  <a:pt x="1240703" y="283214"/>
                </a:lnTo>
                <a:lnTo>
                  <a:pt x="1270432" y="327783"/>
                </a:lnTo>
                <a:lnTo>
                  <a:pt x="1296622" y="374721"/>
                </a:lnTo>
                <a:lnTo>
                  <a:pt x="1319271" y="424028"/>
                </a:lnTo>
                <a:lnTo>
                  <a:pt x="1338063" y="474936"/>
                </a:lnTo>
                <a:lnTo>
                  <a:pt x="1352678" y="526677"/>
                </a:lnTo>
                <a:lnTo>
                  <a:pt x="1363118" y="579249"/>
                </a:lnTo>
                <a:lnTo>
                  <a:pt x="1369382" y="632653"/>
                </a:lnTo>
                <a:lnTo>
                  <a:pt x="1371470" y="686890"/>
                </a:lnTo>
                <a:lnTo>
                  <a:pt x="1369382" y="741126"/>
                </a:lnTo>
                <a:lnTo>
                  <a:pt x="1363118" y="794530"/>
                </a:lnTo>
                <a:lnTo>
                  <a:pt x="1352678" y="847103"/>
                </a:lnTo>
                <a:lnTo>
                  <a:pt x="1338063" y="898843"/>
                </a:lnTo>
                <a:lnTo>
                  <a:pt x="1319271" y="949751"/>
                </a:lnTo>
                <a:lnTo>
                  <a:pt x="1296622" y="999058"/>
                </a:lnTo>
                <a:lnTo>
                  <a:pt x="1270432" y="1045996"/>
                </a:lnTo>
                <a:lnTo>
                  <a:pt x="1240703" y="1090565"/>
                </a:lnTo>
                <a:lnTo>
                  <a:pt x="1207433" y="1132764"/>
                </a:lnTo>
                <a:lnTo>
                  <a:pt x="1170623" y="1172594"/>
                </a:lnTo>
                <a:lnTo>
                  <a:pt x="1130860" y="1209466"/>
                </a:lnTo>
                <a:lnTo>
                  <a:pt x="1088732" y="1242792"/>
                </a:lnTo>
                <a:lnTo>
                  <a:pt x="1044238" y="1272572"/>
                </a:lnTo>
                <a:lnTo>
                  <a:pt x="997379" y="1298805"/>
                </a:lnTo>
                <a:lnTo>
                  <a:pt x="948154" y="1321493"/>
                </a:lnTo>
                <a:lnTo>
                  <a:pt x="897332" y="1340316"/>
                </a:lnTo>
                <a:lnTo>
                  <a:pt x="845678" y="1354956"/>
                </a:lnTo>
                <a:lnTo>
                  <a:pt x="793194" y="1365414"/>
                </a:lnTo>
                <a:lnTo>
                  <a:pt x="739880" y="1371688"/>
                </a:lnTo>
                <a:lnTo>
                  <a:pt x="685735" y="137378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sz="1350">
              <a:latin typeface="Century Gothic" panose="020B0502020202020204" pitchFamily="34" charset="0"/>
            </a:endParaRPr>
          </a:p>
        </p:txBody>
      </p:sp>
      <p:sp>
        <p:nvSpPr>
          <p:cNvPr id="81" name="object 18"/>
          <p:cNvSpPr txBox="1"/>
          <p:nvPr/>
        </p:nvSpPr>
        <p:spPr>
          <a:xfrm>
            <a:off x="2962741" y="3935725"/>
            <a:ext cx="302672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lang="ru-RU" sz="1350" b="1" spc="-611" dirty="0">
                <a:solidFill>
                  <a:srgbClr val="383838"/>
                </a:solidFill>
                <a:latin typeface="Century Gothic" panose="020B0502020202020204" pitchFamily="34" charset="0"/>
                <a:cs typeface="Cambria"/>
              </a:rPr>
              <a:t>2</a:t>
            </a:r>
            <a:endParaRPr sz="1350" dirty="0">
              <a:latin typeface="Century Gothic" panose="020B0502020202020204" pitchFamily="34" charset="0"/>
              <a:cs typeface="Cambria"/>
            </a:endParaRPr>
          </a:p>
        </p:txBody>
      </p:sp>
      <p:sp>
        <p:nvSpPr>
          <p:cNvPr id="82" name="object 35"/>
          <p:cNvSpPr txBox="1"/>
          <p:nvPr/>
        </p:nvSpPr>
        <p:spPr>
          <a:xfrm>
            <a:off x="2339280" y="4618524"/>
            <a:ext cx="1348507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810" algn="ctr"/>
            <a:r>
              <a:rPr lang="ru-RU" sz="1500" b="1" spc="26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Центр кластерного развития</a:t>
            </a:r>
            <a:endParaRPr sz="1500" b="1" dirty="0">
              <a:solidFill>
                <a:schemeClr val="bg1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83" name="object 5"/>
          <p:cNvSpPr/>
          <p:nvPr/>
        </p:nvSpPr>
        <p:spPr>
          <a:xfrm>
            <a:off x="4230316" y="4067312"/>
            <a:ext cx="1688590" cy="1332711"/>
          </a:xfrm>
          <a:custGeom>
            <a:avLst/>
            <a:gdLst/>
            <a:ahLst/>
            <a:cxnLst/>
            <a:rect l="l" t="t" r="r" b="b"/>
            <a:pathLst>
              <a:path w="3028950" h="2397759">
                <a:moveTo>
                  <a:pt x="0" y="0"/>
                </a:moveTo>
                <a:lnTo>
                  <a:pt x="3028949" y="0"/>
                </a:lnTo>
                <a:lnTo>
                  <a:pt x="3028949" y="2397760"/>
                </a:lnTo>
                <a:lnTo>
                  <a:pt x="0" y="2397760"/>
                </a:lnTo>
                <a:lnTo>
                  <a:pt x="0" y="0"/>
                </a:lnTo>
                <a:close/>
              </a:path>
            </a:pathLst>
          </a:custGeom>
          <a:solidFill>
            <a:srgbClr val="A220B0"/>
          </a:solidFill>
        </p:spPr>
        <p:txBody>
          <a:bodyPr wrap="square" lIns="0" tIns="0" rIns="0" bIns="0" rtlCol="0"/>
          <a:lstStyle/>
          <a:p>
            <a:endParaRPr sz="1350">
              <a:latin typeface="Century Gothic" panose="020B0502020202020204" pitchFamily="34" charset="0"/>
            </a:endParaRPr>
          </a:p>
        </p:txBody>
      </p:sp>
      <p:sp>
        <p:nvSpPr>
          <p:cNvPr id="84" name="object 6"/>
          <p:cNvSpPr/>
          <p:nvPr/>
        </p:nvSpPr>
        <p:spPr>
          <a:xfrm>
            <a:off x="4579093" y="5405317"/>
            <a:ext cx="1336712" cy="350825"/>
          </a:xfrm>
          <a:custGeom>
            <a:avLst/>
            <a:gdLst/>
            <a:ahLst/>
            <a:cxnLst/>
            <a:rect l="l" t="t" r="r" b="b"/>
            <a:pathLst>
              <a:path w="2397760" h="631190">
                <a:moveTo>
                  <a:pt x="0" y="0"/>
                </a:moveTo>
                <a:lnTo>
                  <a:pt x="2397195" y="0"/>
                </a:lnTo>
                <a:lnTo>
                  <a:pt x="2397195" y="631190"/>
                </a:lnTo>
                <a:lnTo>
                  <a:pt x="0" y="631190"/>
                </a:lnTo>
                <a:lnTo>
                  <a:pt x="0" y="0"/>
                </a:lnTo>
                <a:close/>
              </a:path>
            </a:pathLst>
          </a:custGeom>
          <a:solidFill>
            <a:srgbClr val="A220B0"/>
          </a:solidFill>
        </p:spPr>
        <p:txBody>
          <a:bodyPr wrap="square" lIns="0" tIns="0" rIns="0" bIns="0" rtlCol="0"/>
          <a:lstStyle/>
          <a:p>
            <a:endParaRPr sz="1350">
              <a:latin typeface="Century Gothic" panose="020B0502020202020204" pitchFamily="34" charset="0"/>
            </a:endParaRPr>
          </a:p>
        </p:txBody>
      </p:sp>
      <p:sp>
        <p:nvSpPr>
          <p:cNvPr id="85" name="object 7"/>
          <p:cNvSpPr/>
          <p:nvPr/>
        </p:nvSpPr>
        <p:spPr>
          <a:xfrm>
            <a:off x="4226901" y="5405010"/>
            <a:ext cx="352232" cy="351178"/>
          </a:xfrm>
          <a:custGeom>
            <a:avLst/>
            <a:gdLst/>
            <a:ahLst/>
            <a:cxnLst/>
            <a:rect l="l" t="t" r="r" b="b"/>
            <a:pathLst>
              <a:path w="631825" h="631825">
                <a:moveTo>
                  <a:pt x="631754" y="631742"/>
                </a:moveTo>
                <a:lnTo>
                  <a:pt x="0" y="0"/>
                </a:lnTo>
                <a:lnTo>
                  <a:pt x="631754" y="0"/>
                </a:lnTo>
                <a:lnTo>
                  <a:pt x="631754" y="631742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endParaRPr sz="1350">
              <a:latin typeface="Century Gothic" panose="020B0502020202020204" pitchFamily="34" charset="0"/>
            </a:endParaRPr>
          </a:p>
        </p:txBody>
      </p:sp>
      <p:sp>
        <p:nvSpPr>
          <p:cNvPr id="86" name="object 17"/>
          <p:cNvSpPr/>
          <p:nvPr/>
        </p:nvSpPr>
        <p:spPr>
          <a:xfrm>
            <a:off x="4693843" y="3619635"/>
            <a:ext cx="764645" cy="763768"/>
          </a:xfrm>
          <a:custGeom>
            <a:avLst/>
            <a:gdLst/>
            <a:ahLst/>
            <a:cxnLst/>
            <a:rect l="l" t="t" r="r" b="b"/>
            <a:pathLst>
              <a:path w="1371600" h="1374140">
                <a:moveTo>
                  <a:pt x="685735" y="1373780"/>
                </a:moveTo>
                <a:lnTo>
                  <a:pt x="631590" y="1371688"/>
                </a:lnTo>
                <a:lnTo>
                  <a:pt x="578275" y="1365414"/>
                </a:lnTo>
                <a:lnTo>
                  <a:pt x="525791" y="1354956"/>
                </a:lnTo>
                <a:lnTo>
                  <a:pt x="474138" y="1340316"/>
                </a:lnTo>
                <a:lnTo>
                  <a:pt x="423315" y="1321493"/>
                </a:lnTo>
                <a:lnTo>
                  <a:pt x="374091" y="1298805"/>
                </a:lnTo>
                <a:lnTo>
                  <a:pt x="327231" y="1272572"/>
                </a:lnTo>
                <a:lnTo>
                  <a:pt x="282738" y="1242792"/>
                </a:lnTo>
                <a:lnTo>
                  <a:pt x="240610" y="1209466"/>
                </a:lnTo>
                <a:lnTo>
                  <a:pt x="200847" y="1172594"/>
                </a:lnTo>
                <a:lnTo>
                  <a:pt x="164037" y="1132764"/>
                </a:lnTo>
                <a:lnTo>
                  <a:pt x="130767" y="1090565"/>
                </a:lnTo>
                <a:lnTo>
                  <a:pt x="101037" y="1045996"/>
                </a:lnTo>
                <a:lnTo>
                  <a:pt x="74847" y="999058"/>
                </a:lnTo>
                <a:lnTo>
                  <a:pt x="52198" y="949751"/>
                </a:lnTo>
                <a:lnTo>
                  <a:pt x="33407" y="898843"/>
                </a:lnTo>
                <a:lnTo>
                  <a:pt x="18791" y="847103"/>
                </a:lnTo>
                <a:lnTo>
                  <a:pt x="8351" y="794530"/>
                </a:lnTo>
                <a:lnTo>
                  <a:pt x="2087" y="741126"/>
                </a:lnTo>
                <a:lnTo>
                  <a:pt x="0" y="686890"/>
                </a:lnTo>
                <a:lnTo>
                  <a:pt x="2087" y="632653"/>
                </a:lnTo>
                <a:lnTo>
                  <a:pt x="8351" y="579249"/>
                </a:lnTo>
                <a:lnTo>
                  <a:pt x="18791" y="526677"/>
                </a:lnTo>
                <a:lnTo>
                  <a:pt x="33407" y="474936"/>
                </a:lnTo>
                <a:lnTo>
                  <a:pt x="52198" y="424028"/>
                </a:lnTo>
                <a:lnTo>
                  <a:pt x="74847" y="374721"/>
                </a:lnTo>
                <a:lnTo>
                  <a:pt x="101037" y="327783"/>
                </a:lnTo>
                <a:lnTo>
                  <a:pt x="130767" y="283214"/>
                </a:lnTo>
                <a:lnTo>
                  <a:pt x="164037" y="241015"/>
                </a:lnTo>
                <a:lnTo>
                  <a:pt x="200847" y="201185"/>
                </a:lnTo>
                <a:lnTo>
                  <a:pt x="240610" y="164313"/>
                </a:lnTo>
                <a:lnTo>
                  <a:pt x="282738" y="130987"/>
                </a:lnTo>
                <a:lnTo>
                  <a:pt x="327231" y="101207"/>
                </a:lnTo>
                <a:lnTo>
                  <a:pt x="374091" y="74973"/>
                </a:lnTo>
                <a:lnTo>
                  <a:pt x="423315" y="52286"/>
                </a:lnTo>
                <a:lnTo>
                  <a:pt x="474138" y="33463"/>
                </a:lnTo>
                <a:lnTo>
                  <a:pt x="525791" y="18823"/>
                </a:lnTo>
                <a:lnTo>
                  <a:pt x="578275" y="8365"/>
                </a:lnTo>
                <a:lnTo>
                  <a:pt x="631590" y="2091"/>
                </a:lnTo>
                <a:lnTo>
                  <a:pt x="685735" y="0"/>
                </a:lnTo>
                <a:lnTo>
                  <a:pt x="739880" y="2091"/>
                </a:lnTo>
                <a:lnTo>
                  <a:pt x="793194" y="8365"/>
                </a:lnTo>
                <a:lnTo>
                  <a:pt x="845678" y="18823"/>
                </a:lnTo>
                <a:lnTo>
                  <a:pt x="897332" y="33463"/>
                </a:lnTo>
                <a:lnTo>
                  <a:pt x="948154" y="52286"/>
                </a:lnTo>
                <a:lnTo>
                  <a:pt x="997379" y="74973"/>
                </a:lnTo>
                <a:lnTo>
                  <a:pt x="1044238" y="101207"/>
                </a:lnTo>
                <a:lnTo>
                  <a:pt x="1088732" y="130987"/>
                </a:lnTo>
                <a:lnTo>
                  <a:pt x="1130860" y="164313"/>
                </a:lnTo>
                <a:lnTo>
                  <a:pt x="1170623" y="201185"/>
                </a:lnTo>
                <a:lnTo>
                  <a:pt x="1207433" y="241015"/>
                </a:lnTo>
                <a:lnTo>
                  <a:pt x="1240703" y="283214"/>
                </a:lnTo>
                <a:lnTo>
                  <a:pt x="1270432" y="327783"/>
                </a:lnTo>
                <a:lnTo>
                  <a:pt x="1296622" y="374721"/>
                </a:lnTo>
                <a:lnTo>
                  <a:pt x="1319271" y="424028"/>
                </a:lnTo>
                <a:lnTo>
                  <a:pt x="1338063" y="474936"/>
                </a:lnTo>
                <a:lnTo>
                  <a:pt x="1352678" y="526677"/>
                </a:lnTo>
                <a:lnTo>
                  <a:pt x="1363118" y="579249"/>
                </a:lnTo>
                <a:lnTo>
                  <a:pt x="1369382" y="632653"/>
                </a:lnTo>
                <a:lnTo>
                  <a:pt x="1371470" y="686890"/>
                </a:lnTo>
                <a:lnTo>
                  <a:pt x="1369382" y="741126"/>
                </a:lnTo>
                <a:lnTo>
                  <a:pt x="1363118" y="794530"/>
                </a:lnTo>
                <a:lnTo>
                  <a:pt x="1352678" y="847103"/>
                </a:lnTo>
                <a:lnTo>
                  <a:pt x="1338063" y="898843"/>
                </a:lnTo>
                <a:lnTo>
                  <a:pt x="1319271" y="949751"/>
                </a:lnTo>
                <a:lnTo>
                  <a:pt x="1296622" y="999058"/>
                </a:lnTo>
                <a:lnTo>
                  <a:pt x="1270432" y="1045996"/>
                </a:lnTo>
                <a:lnTo>
                  <a:pt x="1240703" y="1090565"/>
                </a:lnTo>
                <a:lnTo>
                  <a:pt x="1207433" y="1132764"/>
                </a:lnTo>
                <a:lnTo>
                  <a:pt x="1170623" y="1172594"/>
                </a:lnTo>
                <a:lnTo>
                  <a:pt x="1130860" y="1209466"/>
                </a:lnTo>
                <a:lnTo>
                  <a:pt x="1088732" y="1242792"/>
                </a:lnTo>
                <a:lnTo>
                  <a:pt x="1044238" y="1272572"/>
                </a:lnTo>
                <a:lnTo>
                  <a:pt x="997379" y="1298805"/>
                </a:lnTo>
                <a:lnTo>
                  <a:pt x="948154" y="1321493"/>
                </a:lnTo>
                <a:lnTo>
                  <a:pt x="897332" y="1340316"/>
                </a:lnTo>
                <a:lnTo>
                  <a:pt x="845678" y="1354956"/>
                </a:lnTo>
                <a:lnTo>
                  <a:pt x="793194" y="1365414"/>
                </a:lnTo>
                <a:lnTo>
                  <a:pt x="739880" y="1371688"/>
                </a:lnTo>
                <a:lnTo>
                  <a:pt x="685735" y="137378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sz="1350">
              <a:latin typeface="Century Gothic" panose="020B0502020202020204" pitchFamily="34" charset="0"/>
            </a:endParaRPr>
          </a:p>
        </p:txBody>
      </p:sp>
      <p:sp>
        <p:nvSpPr>
          <p:cNvPr id="87" name="object 18"/>
          <p:cNvSpPr txBox="1"/>
          <p:nvPr/>
        </p:nvSpPr>
        <p:spPr>
          <a:xfrm>
            <a:off x="5013589" y="3909254"/>
            <a:ext cx="406391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lang="ru-RU" sz="1350" b="1" spc="-611" dirty="0">
                <a:solidFill>
                  <a:srgbClr val="383838"/>
                </a:solidFill>
                <a:latin typeface="Century Gothic" panose="020B0502020202020204" pitchFamily="34" charset="0"/>
                <a:cs typeface="Cambria"/>
              </a:rPr>
              <a:t>3</a:t>
            </a:r>
            <a:endParaRPr sz="1350" dirty="0">
              <a:latin typeface="Century Gothic" panose="020B0502020202020204" pitchFamily="34" charset="0"/>
              <a:cs typeface="Cambria"/>
            </a:endParaRPr>
          </a:p>
        </p:txBody>
      </p:sp>
      <p:sp>
        <p:nvSpPr>
          <p:cNvPr id="88" name="object 35"/>
          <p:cNvSpPr txBox="1"/>
          <p:nvPr/>
        </p:nvSpPr>
        <p:spPr>
          <a:xfrm>
            <a:off x="4395401" y="4618524"/>
            <a:ext cx="1348507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810" algn="ctr"/>
            <a:r>
              <a:rPr lang="ru-RU" sz="1500" b="1" spc="26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Центр прототипирования</a:t>
            </a:r>
            <a:endParaRPr sz="1500" b="1" dirty="0">
              <a:solidFill>
                <a:schemeClr val="bg1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89" name="object 5"/>
          <p:cNvSpPr/>
          <p:nvPr/>
        </p:nvSpPr>
        <p:spPr>
          <a:xfrm>
            <a:off x="6336687" y="4023971"/>
            <a:ext cx="1688590" cy="1332711"/>
          </a:xfrm>
          <a:custGeom>
            <a:avLst/>
            <a:gdLst/>
            <a:ahLst/>
            <a:cxnLst/>
            <a:rect l="l" t="t" r="r" b="b"/>
            <a:pathLst>
              <a:path w="3028950" h="2397759">
                <a:moveTo>
                  <a:pt x="0" y="0"/>
                </a:moveTo>
                <a:lnTo>
                  <a:pt x="3028949" y="0"/>
                </a:lnTo>
                <a:lnTo>
                  <a:pt x="3028949" y="2397760"/>
                </a:lnTo>
                <a:lnTo>
                  <a:pt x="0" y="2397760"/>
                </a:lnTo>
                <a:lnTo>
                  <a:pt x="0" y="0"/>
                </a:lnTo>
                <a:close/>
              </a:path>
            </a:pathLst>
          </a:custGeom>
          <a:solidFill>
            <a:srgbClr val="A220B0"/>
          </a:solidFill>
        </p:spPr>
        <p:txBody>
          <a:bodyPr wrap="square" lIns="0" tIns="0" rIns="0" bIns="0" rtlCol="0"/>
          <a:lstStyle/>
          <a:p>
            <a:endParaRPr sz="1350">
              <a:latin typeface="Century Gothic" panose="020B0502020202020204" pitchFamily="34" charset="0"/>
            </a:endParaRPr>
          </a:p>
        </p:txBody>
      </p:sp>
      <p:sp>
        <p:nvSpPr>
          <p:cNvPr id="90" name="object 6"/>
          <p:cNvSpPr/>
          <p:nvPr/>
        </p:nvSpPr>
        <p:spPr>
          <a:xfrm>
            <a:off x="6683910" y="5345958"/>
            <a:ext cx="1336712" cy="350825"/>
          </a:xfrm>
          <a:custGeom>
            <a:avLst/>
            <a:gdLst/>
            <a:ahLst/>
            <a:cxnLst/>
            <a:rect l="l" t="t" r="r" b="b"/>
            <a:pathLst>
              <a:path w="2397760" h="631190">
                <a:moveTo>
                  <a:pt x="0" y="0"/>
                </a:moveTo>
                <a:lnTo>
                  <a:pt x="2397195" y="0"/>
                </a:lnTo>
                <a:lnTo>
                  <a:pt x="2397195" y="631190"/>
                </a:lnTo>
                <a:lnTo>
                  <a:pt x="0" y="631190"/>
                </a:lnTo>
                <a:lnTo>
                  <a:pt x="0" y="0"/>
                </a:lnTo>
                <a:close/>
              </a:path>
            </a:pathLst>
          </a:custGeom>
          <a:solidFill>
            <a:srgbClr val="A220B0"/>
          </a:solidFill>
        </p:spPr>
        <p:txBody>
          <a:bodyPr wrap="square" lIns="0" tIns="0" rIns="0" bIns="0" rtlCol="0"/>
          <a:lstStyle/>
          <a:p>
            <a:endParaRPr sz="1350">
              <a:latin typeface="Century Gothic" panose="020B0502020202020204" pitchFamily="34" charset="0"/>
            </a:endParaRPr>
          </a:p>
        </p:txBody>
      </p:sp>
      <p:sp>
        <p:nvSpPr>
          <p:cNvPr id="91" name="object 7"/>
          <p:cNvSpPr/>
          <p:nvPr/>
        </p:nvSpPr>
        <p:spPr>
          <a:xfrm>
            <a:off x="6331718" y="5345651"/>
            <a:ext cx="352232" cy="351178"/>
          </a:xfrm>
          <a:custGeom>
            <a:avLst/>
            <a:gdLst/>
            <a:ahLst/>
            <a:cxnLst/>
            <a:rect l="l" t="t" r="r" b="b"/>
            <a:pathLst>
              <a:path w="631825" h="631825">
                <a:moveTo>
                  <a:pt x="631754" y="631742"/>
                </a:moveTo>
                <a:lnTo>
                  <a:pt x="0" y="0"/>
                </a:lnTo>
                <a:lnTo>
                  <a:pt x="631754" y="0"/>
                </a:lnTo>
                <a:lnTo>
                  <a:pt x="631754" y="631742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endParaRPr sz="1350">
              <a:latin typeface="Century Gothic" panose="020B0502020202020204" pitchFamily="34" charset="0"/>
            </a:endParaRPr>
          </a:p>
        </p:txBody>
      </p:sp>
      <p:sp>
        <p:nvSpPr>
          <p:cNvPr id="95" name="object 5"/>
          <p:cNvSpPr/>
          <p:nvPr/>
        </p:nvSpPr>
        <p:spPr>
          <a:xfrm>
            <a:off x="6801791" y="4150334"/>
            <a:ext cx="1688590" cy="1332711"/>
          </a:xfrm>
          <a:custGeom>
            <a:avLst/>
            <a:gdLst/>
            <a:ahLst/>
            <a:cxnLst/>
            <a:rect l="l" t="t" r="r" b="b"/>
            <a:pathLst>
              <a:path w="3028950" h="2397759">
                <a:moveTo>
                  <a:pt x="0" y="0"/>
                </a:moveTo>
                <a:lnTo>
                  <a:pt x="3028949" y="0"/>
                </a:lnTo>
                <a:lnTo>
                  <a:pt x="3028949" y="2397760"/>
                </a:lnTo>
                <a:lnTo>
                  <a:pt x="0" y="2397760"/>
                </a:lnTo>
                <a:lnTo>
                  <a:pt x="0" y="0"/>
                </a:lnTo>
                <a:close/>
              </a:path>
            </a:pathLst>
          </a:custGeom>
          <a:solidFill>
            <a:srgbClr val="A220B0"/>
          </a:solidFill>
        </p:spPr>
        <p:txBody>
          <a:bodyPr wrap="square" lIns="0" tIns="0" rIns="0" bIns="0" rtlCol="0"/>
          <a:lstStyle/>
          <a:p>
            <a:endParaRPr sz="1350">
              <a:latin typeface="Century Gothic" panose="020B0502020202020204" pitchFamily="34" charset="0"/>
            </a:endParaRPr>
          </a:p>
        </p:txBody>
      </p:sp>
      <p:sp>
        <p:nvSpPr>
          <p:cNvPr id="96" name="object 6"/>
          <p:cNvSpPr/>
          <p:nvPr/>
        </p:nvSpPr>
        <p:spPr>
          <a:xfrm>
            <a:off x="7149013" y="5482019"/>
            <a:ext cx="1336712" cy="350825"/>
          </a:xfrm>
          <a:custGeom>
            <a:avLst/>
            <a:gdLst/>
            <a:ahLst/>
            <a:cxnLst/>
            <a:rect l="l" t="t" r="r" b="b"/>
            <a:pathLst>
              <a:path w="2397760" h="631190">
                <a:moveTo>
                  <a:pt x="0" y="0"/>
                </a:moveTo>
                <a:lnTo>
                  <a:pt x="2397195" y="0"/>
                </a:lnTo>
                <a:lnTo>
                  <a:pt x="2397195" y="631190"/>
                </a:lnTo>
                <a:lnTo>
                  <a:pt x="0" y="631190"/>
                </a:lnTo>
                <a:lnTo>
                  <a:pt x="0" y="0"/>
                </a:lnTo>
                <a:close/>
              </a:path>
            </a:pathLst>
          </a:custGeom>
          <a:solidFill>
            <a:srgbClr val="A220B0"/>
          </a:solidFill>
        </p:spPr>
        <p:txBody>
          <a:bodyPr wrap="square" lIns="0" tIns="0" rIns="0" bIns="0" rtlCol="0"/>
          <a:lstStyle/>
          <a:p>
            <a:endParaRPr sz="1350">
              <a:latin typeface="Century Gothic" panose="020B0502020202020204" pitchFamily="34" charset="0"/>
            </a:endParaRPr>
          </a:p>
        </p:txBody>
      </p:sp>
      <p:sp>
        <p:nvSpPr>
          <p:cNvPr id="97" name="object 7"/>
          <p:cNvSpPr/>
          <p:nvPr/>
        </p:nvSpPr>
        <p:spPr>
          <a:xfrm>
            <a:off x="6796822" y="5481712"/>
            <a:ext cx="352232" cy="351178"/>
          </a:xfrm>
          <a:custGeom>
            <a:avLst/>
            <a:gdLst/>
            <a:ahLst/>
            <a:cxnLst/>
            <a:rect l="l" t="t" r="r" b="b"/>
            <a:pathLst>
              <a:path w="631825" h="631825">
                <a:moveTo>
                  <a:pt x="631754" y="631742"/>
                </a:moveTo>
                <a:lnTo>
                  <a:pt x="0" y="0"/>
                </a:lnTo>
                <a:lnTo>
                  <a:pt x="631754" y="0"/>
                </a:lnTo>
                <a:lnTo>
                  <a:pt x="631754" y="631742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endParaRPr sz="1350">
              <a:latin typeface="Century Gothic" panose="020B0502020202020204" pitchFamily="34" charset="0"/>
            </a:endParaRPr>
          </a:p>
        </p:txBody>
      </p:sp>
      <p:sp>
        <p:nvSpPr>
          <p:cNvPr id="98" name="object 5"/>
          <p:cNvSpPr/>
          <p:nvPr/>
        </p:nvSpPr>
        <p:spPr>
          <a:xfrm>
            <a:off x="7261925" y="4276697"/>
            <a:ext cx="1688590" cy="1332711"/>
          </a:xfrm>
          <a:custGeom>
            <a:avLst/>
            <a:gdLst/>
            <a:ahLst/>
            <a:cxnLst/>
            <a:rect l="l" t="t" r="r" b="b"/>
            <a:pathLst>
              <a:path w="3028950" h="2397759">
                <a:moveTo>
                  <a:pt x="0" y="0"/>
                </a:moveTo>
                <a:lnTo>
                  <a:pt x="3028949" y="0"/>
                </a:lnTo>
                <a:lnTo>
                  <a:pt x="3028949" y="2397760"/>
                </a:lnTo>
                <a:lnTo>
                  <a:pt x="0" y="2397760"/>
                </a:lnTo>
                <a:lnTo>
                  <a:pt x="0" y="0"/>
                </a:lnTo>
                <a:close/>
              </a:path>
            </a:pathLst>
          </a:custGeom>
          <a:solidFill>
            <a:srgbClr val="A220B0"/>
          </a:solidFill>
        </p:spPr>
        <p:txBody>
          <a:bodyPr wrap="square" lIns="0" tIns="0" rIns="0" bIns="0" rtlCol="0"/>
          <a:lstStyle/>
          <a:p>
            <a:endParaRPr sz="1350">
              <a:latin typeface="Century Gothic" panose="020B0502020202020204" pitchFamily="34" charset="0"/>
            </a:endParaRPr>
          </a:p>
        </p:txBody>
      </p:sp>
      <p:sp>
        <p:nvSpPr>
          <p:cNvPr id="99" name="object 6"/>
          <p:cNvSpPr/>
          <p:nvPr/>
        </p:nvSpPr>
        <p:spPr>
          <a:xfrm>
            <a:off x="7609147" y="5608382"/>
            <a:ext cx="1336712" cy="350825"/>
          </a:xfrm>
          <a:custGeom>
            <a:avLst/>
            <a:gdLst/>
            <a:ahLst/>
            <a:cxnLst/>
            <a:rect l="l" t="t" r="r" b="b"/>
            <a:pathLst>
              <a:path w="2397760" h="631190">
                <a:moveTo>
                  <a:pt x="0" y="0"/>
                </a:moveTo>
                <a:lnTo>
                  <a:pt x="2397195" y="0"/>
                </a:lnTo>
                <a:lnTo>
                  <a:pt x="2397195" y="631190"/>
                </a:lnTo>
                <a:lnTo>
                  <a:pt x="0" y="631190"/>
                </a:lnTo>
                <a:lnTo>
                  <a:pt x="0" y="0"/>
                </a:lnTo>
                <a:close/>
              </a:path>
            </a:pathLst>
          </a:custGeom>
          <a:solidFill>
            <a:srgbClr val="A220B0"/>
          </a:solidFill>
        </p:spPr>
        <p:txBody>
          <a:bodyPr wrap="square" lIns="0" tIns="0" rIns="0" bIns="0" rtlCol="0"/>
          <a:lstStyle/>
          <a:p>
            <a:endParaRPr sz="1350">
              <a:latin typeface="Century Gothic" panose="020B0502020202020204" pitchFamily="34" charset="0"/>
            </a:endParaRPr>
          </a:p>
        </p:txBody>
      </p:sp>
      <p:sp>
        <p:nvSpPr>
          <p:cNvPr id="100" name="object 7"/>
          <p:cNvSpPr/>
          <p:nvPr/>
        </p:nvSpPr>
        <p:spPr>
          <a:xfrm>
            <a:off x="7256956" y="5608075"/>
            <a:ext cx="352232" cy="351178"/>
          </a:xfrm>
          <a:custGeom>
            <a:avLst/>
            <a:gdLst/>
            <a:ahLst/>
            <a:cxnLst/>
            <a:rect l="l" t="t" r="r" b="b"/>
            <a:pathLst>
              <a:path w="631825" h="631825">
                <a:moveTo>
                  <a:pt x="631754" y="631742"/>
                </a:moveTo>
                <a:lnTo>
                  <a:pt x="0" y="0"/>
                </a:lnTo>
                <a:lnTo>
                  <a:pt x="631754" y="0"/>
                </a:lnTo>
                <a:lnTo>
                  <a:pt x="631754" y="631742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endParaRPr sz="1350">
              <a:latin typeface="Century Gothic" panose="020B0502020202020204" pitchFamily="34" charset="0"/>
            </a:endParaRPr>
          </a:p>
        </p:txBody>
      </p:sp>
      <p:sp>
        <p:nvSpPr>
          <p:cNvPr id="94" name="object 35"/>
          <p:cNvSpPr txBox="1"/>
          <p:nvPr/>
        </p:nvSpPr>
        <p:spPr>
          <a:xfrm>
            <a:off x="6793848" y="4570197"/>
            <a:ext cx="1876234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810" algn="ctr"/>
            <a:r>
              <a:rPr lang="ru-RU" sz="1500" b="1" spc="26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Региональные инжиниринговые центры</a:t>
            </a:r>
            <a:endParaRPr sz="1500" b="1" dirty="0">
              <a:solidFill>
                <a:schemeClr val="bg1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92" name="object 17"/>
          <p:cNvSpPr/>
          <p:nvPr/>
        </p:nvSpPr>
        <p:spPr>
          <a:xfrm>
            <a:off x="7265602" y="3558923"/>
            <a:ext cx="764645" cy="763768"/>
          </a:xfrm>
          <a:custGeom>
            <a:avLst/>
            <a:gdLst/>
            <a:ahLst/>
            <a:cxnLst/>
            <a:rect l="l" t="t" r="r" b="b"/>
            <a:pathLst>
              <a:path w="1371600" h="1374140">
                <a:moveTo>
                  <a:pt x="685735" y="1373780"/>
                </a:moveTo>
                <a:lnTo>
                  <a:pt x="631590" y="1371688"/>
                </a:lnTo>
                <a:lnTo>
                  <a:pt x="578275" y="1365414"/>
                </a:lnTo>
                <a:lnTo>
                  <a:pt x="525791" y="1354956"/>
                </a:lnTo>
                <a:lnTo>
                  <a:pt x="474138" y="1340316"/>
                </a:lnTo>
                <a:lnTo>
                  <a:pt x="423315" y="1321493"/>
                </a:lnTo>
                <a:lnTo>
                  <a:pt x="374091" y="1298805"/>
                </a:lnTo>
                <a:lnTo>
                  <a:pt x="327231" y="1272572"/>
                </a:lnTo>
                <a:lnTo>
                  <a:pt x="282738" y="1242792"/>
                </a:lnTo>
                <a:lnTo>
                  <a:pt x="240610" y="1209466"/>
                </a:lnTo>
                <a:lnTo>
                  <a:pt x="200847" y="1172594"/>
                </a:lnTo>
                <a:lnTo>
                  <a:pt x="164037" y="1132764"/>
                </a:lnTo>
                <a:lnTo>
                  <a:pt x="130767" y="1090565"/>
                </a:lnTo>
                <a:lnTo>
                  <a:pt x="101037" y="1045996"/>
                </a:lnTo>
                <a:lnTo>
                  <a:pt x="74847" y="999058"/>
                </a:lnTo>
                <a:lnTo>
                  <a:pt x="52198" y="949751"/>
                </a:lnTo>
                <a:lnTo>
                  <a:pt x="33407" y="898843"/>
                </a:lnTo>
                <a:lnTo>
                  <a:pt x="18791" y="847103"/>
                </a:lnTo>
                <a:lnTo>
                  <a:pt x="8351" y="794530"/>
                </a:lnTo>
                <a:lnTo>
                  <a:pt x="2087" y="741126"/>
                </a:lnTo>
                <a:lnTo>
                  <a:pt x="0" y="686890"/>
                </a:lnTo>
                <a:lnTo>
                  <a:pt x="2087" y="632653"/>
                </a:lnTo>
                <a:lnTo>
                  <a:pt x="8351" y="579249"/>
                </a:lnTo>
                <a:lnTo>
                  <a:pt x="18791" y="526677"/>
                </a:lnTo>
                <a:lnTo>
                  <a:pt x="33407" y="474936"/>
                </a:lnTo>
                <a:lnTo>
                  <a:pt x="52198" y="424028"/>
                </a:lnTo>
                <a:lnTo>
                  <a:pt x="74847" y="374721"/>
                </a:lnTo>
                <a:lnTo>
                  <a:pt x="101037" y="327783"/>
                </a:lnTo>
                <a:lnTo>
                  <a:pt x="130767" y="283214"/>
                </a:lnTo>
                <a:lnTo>
                  <a:pt x="164037" y="241015"/>
                </a:lnTo>
                <a:lnTo>
                  <a:pt x="200847" y="201185"/>
                </a:lnTo>
                <a:lnTo>
                  <a:pt x="240610" y="164313"/>
                </a:lnTo>
                <a:lnTo>
                  <a:pt x="282738" y="130987"/>
                </a:lnTo>
                <a:lnTo>
                  <a:pt x="327231" y="101207"/>
                </a:lnTo>
                <a:lnTo>
                  <a:pt x="374091" y="74973"/>
                </a:lnTo>
                <a:lnTo>
                  <a:pt x="423315" y="52286"/>
                </a:lnTo>
                <a:lnTo>
                  <a:pt x="474138" y="33463"/>
                </a:lnTo>
                <a:lnTo>
                  <a:pt x="525791" y="18823"/>
                </a:lnTo>
                <a:lnTo>
                  <a:pt x="578275" y="8365"/>
                </a:lnTo>
                <a:lnTo>
                  <a:pt x="631590" y="2091"/>
                </a:lnTo>
                <a:lnTo>
                  <a:pt x="685735" y="0"/>
                </a:lnTo>
                <a:lnTo>
                  <a:pt x="739880" y="2091"/>
                </a:lnTo>
                <a:lnTo>
                  <a:pt x="793194" y="8365"/>
                </a:lnTo>
                <a:lnTo>
                  <a:pt x="845678" y="18823"/>
                </a:lnTo>
                <a:lnTo>
                  <a:pt x="897332" y="33463"/>
                </a:lnTo>
                <a:lnTo>
                  <a:pt x="948154" y="52286"/>
                </a:lnTo>
                <a:lnTo>
                  <a:pt x="997379" y="74973"/>
                </a:lnTo>
                <a:lnTo>
                  <a:pt x="1044238" y="101207"/>
                </a:lnTo>
                <a:lnTo>
                  <a:pt x="1088732" y="130987"/>
                </a:lnTo>
                <a:lnTo>
                  <a:pt x="1130860" y="164313"/>
                </a:lnTo>
                <a:lnTo>
                  <a:pt x="1170623" y="201185"/>
                </a:lnTo>
                <a:lnTo>
                  <a:pt x="1207433" y="241015"/>
                </a:lnTo>
                <a:lnTo>
                  <a:pt x="1240703" y="283214"/>
                </a:lnTo>
                <a:lnTo>
                  <a:pt x="1270432" y="327783"/>
                </a:lnTo>
                <a:lnTo>
                  <a:pt x="1296622" y="374721"/>
                </a:lnTo>
                <a:lnTo>
                  <a:pt x="1319271" y="424028"/>
                </a:lnTo>
                <a:lnTo>
                  <a:pt x="1338063" y="474936"/>
                </a:lnTo>
                <a:lnTo>
                  <a:pt x="1352678" y="526677"/>
                </a:lnTo>
                <a:lnTo>
                  <a:pt x="1363118" y="579249"/>
                </a:lnTo>
                <a:lnTo>
                  <a:pt x="1369382" y="632653"/>
                </a:lnTo>
                <a:lnTo>
                  <a:pt x="1371470" y="686890"/>
                </a:lnTo>
                <a:lnTo>
                  <a:pt x="1369382" y="741126"/>
                </a:lnTo>
                <a:lnTo>
                  <a:pt x="1363118" y="794530"/>
                </a:lnTo>
                <a:lnTo>
                  <a:pt x="1352678" y="847103"/>
                </a:lnTo>
                <a:lnTo>
                  <a:pt x="1338063" y="898843"/>
                </a:lnTo>
                <a:lnTo>
                  <a:pt x="1319271" y="949751"/>
                </a:lnTo>
                <a:lnTo>
                  <a:pt x="1296622" y="999058"/>
                </a:lnTo>
                <a:lnTo>
                  <a:pt x="1270432" y="1045996"/>
                </a:lnTo>
                <a:lnTo>
                  <a:pt x="1240703" y="1090565"/>
                </a:lnTo>
                <a:lnTo>
                  <a:pt x="1207433" y="1132764"/>
                </a:lnTo>
                <a:lnTo>
                  <a:pt x="1170623" y="1172594"/>
                </a:lnTo>
                <a:lnTo>
                  <a:pt x="1130860" y="1209466"/>
                </a:lnTo>
                <a:lnTo>
                  <a:pt x="1088732" y="1242792"/>
                </a:lnTo>
                <a:lnTo>
                  <a:pt x="1044238" y="1272572"/>
                </a:lnTo>
                <a:lnTo>
                  <a:pt x="997379" y="1298805"/>
                </a:lnTo>
                <a:lnTo>
                  <a:pt x="948154" y="1321493"/>
                </a:lnTo>
                <a:lnTo>
                  <a:pt x="897332" y="1340316"/>
                </a:lnTo>
                <a:lnTo>
                  <a:pt x="845678" y="1354956"/>
                </a:lnTo>
                <a:lnTo>
                  <a:pt x="793194" y="1365414"/>
                </a:lnTo>
                <a:lnTo>
                  <a:pt x="739880" y="1371688"/>
                </a:lnTo>
                <a:lnTo>
                  <a:pt x="685735" y="137378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sz="1350">
              <a:latin typeface="Century Gothic" panose="020B0502020202020204" pitchFamily="34" charset="0"/>
            </a:endParaRPr>
          </a:p>
        </p:txBody>
      </p:sp>
      <p:sp>
        <p:nvSpPr>
          <p:cNvPr id="93" name="object 18"/>
          <p:cNvSpPr txBox="1"/>
          <p:nvPr/>
        </p:nvSpPr>
        <p:spPr>
          <a:xfrm>
            <a:off x="7589871" y="3832677"/>
            <a:ext cx="970834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lang="ru-RU" sz="1350" b="1" spc="-611" dirty="0">
                <a:solidFill>
                  <a:srgbClr val="383838"/>
                </a:solidFill>
                <a:latin typeface="Century Gothic" panose="020B0502020202020204" pitchFamily="34" charset="0"/>
                <a:cs typeface="Cambria"/>
              </a:rPr>
              <a:t>4</a:t>
            </a:r>
            <a:endParaRPr sz="1350" dirty="0">
              <a:latin typeface="Century Gothic" panose="020B0502020202020204" pitchFamily="34" charset="0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73358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"/>
          <p:cNvSpPr txBox="1">
            <a:spLocks noGrp="1"/>
          </p:cNvSpPr>
          <p:nvPr>
            <p:ph type="title"/>
          </p:nvPr>
        </p:nvSpPr>
        <p:spPr>
          <a:xfrm>
            <a:off x="179512" y="382289"/>
            <a:ext cx="576064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180" dirty="0" smtClean="0"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lang="ru-RU" sz="2000" b="1" spc="180" dirty="0" smtClean="0">
                <a:latin typeface="Arial" panose="020B0604020202020204" pitchFamily="34" charset="0"/>
                <a:cs typeface="Arial" panose="020B0604020202020204" pitchFamily="34" charset="0"/>
              </a:rPr>
              <a:t>елевые займы по линии Фонда развития промышленности Российской Федерации</a:t>
            </a:r>
            <a:endParaRPr sz="2000" b="1" spc="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8"/>
          <p:cNvSpPr txBox="1"/>
          <p:nvPr/>
        </p:nvSpPr>
        <p:spPr>
          <a:xfrm>
            <a:off x="467544" y="1988840"/>
            <a:ext cx="4262755" cy="2842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10" dirty="0">
                <a:solidFill>
                  <a:srgbClr val="231F20"/>
                </a:solidFill>
                <a:latin typeface="Calibri"/>
                <a:cs typeface="Calibri"/>
              </a:rPr>
              <a:t>Задачи </a:t>
            </a:r>
            <a:r>
              <a:rPr sz="1600" b="1" spc="15" dirty="0">
                <a:solidFill>
                  <a:srgbClr val="231F20"/>
                </a:solidFill>
                <a:latin typeface="Calibri"/>
                <a:cs typeface="Calibri"/>
              </a:rPr>
              <a:t>Фонда </a:t>
            </a:r>
            <a:r>
              <a:rPr sz="1600" b="1" spc="5" dirty="0">
                <a:solidFill>
                  <a:srgbClr val="231F20"/>
                </a:solidFill>
                <a:latin typeface="Calibri"/>
                <a:cs typeface="Calibri"/>
              </a:rPr>
              <a:t>Развития </a:t>
            </a:r>
            <a:r>
              <a:rPr sz="1600" b="1" spc="-10" dirty="0">
                <a:solidFill>
                  <a:srgbClr val="231F20"/>
                </a:solidFill>
                <a:latin typeface="Calibri"/>
                <a:cs typeface="Calibri"/>
              </a:rPr>
              <a:t>Промышленности</a:t>
            </a:r>
            <a:r>
              <a:rPr sz="1600" b="1" spc="1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600" b="1" spc="50" dirty="0">
                <a:solidFill>
                  <a:srgbClr val="231F20"/>
                </a:solidFill>
                <a:latin typeface="Calibri"/>
                <a:cs typeface="Calibri"/>
              </a:rPr>
              <a:t>РФ:</a:t>
            </a:r>
            <a:endParaRPr sz="1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65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spc="110" dirty="0">
                <a:solidFill>
                  <a:srgbClr val="231F20"/>
                </a:solidFill>
                <a:latin typeface="Arial Narrow"/>
                <a:cs typeface="Arial Narrow"/>
              </a:rPr>
              <a:t>модернизация российской</a:t>
            </a:r>
            <a:r>
              <a:rPr sz="1600" spc="-2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600" spc="105" dirty="0">
                <a:solidFill>
                  <a:srgbClr val="231F20"/>
                </a:solidFill>
                <a:latin typeface="Arial Narrow"/>
                <a:cs typeface="Arial Narrow"/>
              </a:rPr>
              <a:t>промышленности</a:t>
            </a:r>
            <a:endParaRPr sz="1600" dirty="0">
              <a:latin typeface="Arial Narrow"/>
              <a:cs typeface="Arial Narrow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600" spc="105" dirty="0">
                <a:solidFill>
                  <a:srgbClr val="231F20"/>
                </a:solidFill>
                <a:latin typeface="Arial Narrow"/>
                <a:cs typeface="Arial Narrow"/>
              </a:rPr>
              <a:t>организация </a:t>
            </a:r>
            <a:r>
              <a:rPr sz="1600" spc="120" dirty="0">
                <a:solidFill>
                  <a:srgbClr val="231F20"/>
                </a:solidFill>
                <a:latin typeface="Arial Narrow"/>
                <a:cs typeface="Arial Narrow"/>
              </a:rPr>
              <a:t>новых</a:t>
            </a:r>
            <a:r>
              <a:rPr sz="1600" spc="-2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600" spc="100" dirty="0">
                <a:solidFill>
                  <a:srgbClr val="231F20"/>
                </a:solidFill>
                <a:latin typeface="Arial Narrow"/>
                <a:cs typeface="Arial Narrow"/>
              </a:rPr>
              <a:t>производств</a:t>
            </a:r>
            <a:endParaRPr sz="1600" dirty="0">
              <a:latin typeface="Arial Narrow"/>
              <a:cs typeface="Arial Narrow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600" spc="100" dirty="0">
                <a:solidFill>
                  <a:srgbClr val="231F20"/>
                </a:solidFill>
                <a:latin typeface="Arial Narrow"/>
                <a:cs typeface="Arial Narrow"/>
              </a:rPr>
              <a:t>обеспечение</a:t>
            </a:r>
            <a:r>
              <a:rPr sz="1600" spc="6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600" spc="95" dirty="0">
                <a:solidFill>
                  <a:srgbClr val="231F20"/>
                </a:solidFill>
                <a:latin typeface="Arial Narrow"/>
                <a:cs typeface="Arial Narrow"/>
              </a:rPr>
              <a:t>импортозамещения.</a:t>
            </a:r>
            <a:endParaRPr sz="1600" dirty="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231F20"/>
                </a:solidFill>
                <a:latin typeface="Calibri"/>
                <a:cs typeface="Calibri"/>
              </a:rPr>
              <a:t>Деятельность</a:t>
            </a:r>
            <a:r>
              <a:rPr sz="1600" b="1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600" b="1" spc="10" dirty="0">
                <a:solidFill>
                  <a:srgbClr val="231F20"/>
                </a:solidFill>
                <a:latin typeface="Calibri"/>
                <a:cs typeface="Calibri"/>
              </a:rPr>
              <a:t>Фонда:</a:t>
            </a:r>
            <a:endParaRPr sz="16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65"/>
              </a:spcBef>
            </a:pPr>
            <a:r>
              <a:rPr sz="1600" spc="75" dirty="0">
                <a:solidFill>
                  <a:srgbClr val="231F20"/>
                </a:solidFill>
                <a:latin typeface="Arial Narrow"/>
                <a:cs typeface="Arial Narrow"/>
              </a:rPr>
              <a:t>льготные </a:t>
            </a:r>
            <a:r>
              <a:rPr sz="1600" spc="85" dirty="0">
                <a:solidFill>
                  <a:srgbClr val="231F20"/>
                </a:solidFill>
                <a:latin typeface="Arial Narrow"/>
                <a:cs typeface="Arial Narrow"/>
              </a:rPr>
              <a:t>условия </a:t>
            </a:r>
            <a:r>
              <a:rPr sz="1600" spc="100" dirty="0">
                <a:solidFill>
                  <a:srgbClr val="231F20"/>
                </a:solidFill>
                <a:latin typeface="Arial Narrow"/>
                <a:cs typeface="Arial Narrow"/>
              </a:rPr>
              <a:t>софинансирования</a:t>
            </a:r>
            <a:r>
              <a:rPr sz="1600" spc="-4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600" spc="100" dirty="0">
                <a:solidFill>
                  <a:srgbClr val="231F20"/>
                </a:solidFill>
                <a:latin typeface="Arial Narrow"/>
                <a:cs typeface="Arial Narrow"/>
              </a:rPr>
              <a:t>проектов,  </a:t>
            </a:r>
            <a:r>
              <a:rPr sz="1600" spc="75" dirty="0">
                <a:solidFill>
                  <a:srgbClr val="231F20"/>
                </a:solidFill>
                <a:latin typeface="Arial Narrow"/>
                <a:cs typeface="Arial Narrow"/>
              </a:rPr>
              <a:t>направленных </a:t>
            </a:r>
            <a:r>
              <a:rPr sz="1600" spc="80" dirty="0">
                <a:solidFill>
                  <a:srgbClr val="231F20"/>
                </a:solidFill>
                <a:latin typeface="Arial Narrow"/>
                <a:cs typeface="Arial Narrow"/>
              </a:rPr>
              <a:t>на </a:t>
            </a:r>
            <a:r>
              <a:rPr sz="1600" spc="70" dirty="0">
                <a:solidFill>
                  <a:srgbClr val="231F20"/>
                </a:solidFill>
                <a:latin typeface="Arial Narrow"/>
                <a:cs typeface="Arial Narrow"/>
              </a:rPr>
              <a:t>разработку </a:t>
            </a:r>
            <a:r>
              <a:rPr sz="1600" spc="100" dirty="0">
                <a:solidFill>
                  <a:srgbClr val="231F20"/>
                </a:solidFill>
                <a:latin typeface="Arial Narrow"/>
                <a:cs typeface="Arial Narrow"/>
              </a:rPr>
              <a:t>новой </a:t>
            </a:r>
            <a:r>
              <a:rPr sz="1600" spc="50" dirty="0">
                <a:solidFill>
                  <a:srgbClr val="231F20"/>
                </a:solidFill>
                <a:latin typeface="Arial Narrow"/>
                <a:cs typeface="Arial Narrow"/>
              </a:rPr>
              <a:t>высокотех</a:t>
            </a:r>
            <a:r>
              <a:rPr sz="1600" spc="50" dirty="0">
                <a:solidFill>
                  <a:srgbClr val="231F20"/>
                </a:solidFill>
                <a:latin typeface="Arial"/>
                <a:cs typeface="Arial"/>
              </a:rPr>
              <a:t>-  </a:t>
            </a:r>
            <a:r>
              <a:rPr sz="1600" spc="85" dirty="0">
                <a:solidFill>
                  <a:srgbClr val="231F20"/>
                </a:solidFill>
                <a:latin typeface="Arial Narrow"/>
                <a:cs typeface="Arial Narrow"/>
              </a:rPr>
              <a:t>нологичной </a:t>
            </a:r>
            <a:r>
              <a:rPr sz="1600" spc="114" dirty="0">
                <a:solidFill>
                  <a:srgbClr val="231F20"/>
                </a:solidFill>
                <a:latin typeface="Arial Narrow"/>
                <a:cs typeface="Arial Narrow"/>
              </a:rPr>
              <a:t>продукции, </a:t>
            </a:r>
            <a:r>
              <a:rPr sz="1600" spc="100" dirty="0">
                <a:solidFill>
                  <a:srgbClr val="231F20"/>
                </a:solidFill>
                <a:latin typeface="Arial Narrow"/>
                <a:cs typeface="Arial Narrow"/>
              </a:rPr>
              <a:t>техническое перево</a:t>
            </a:r>
            <a:r>
              <a:rPr sz="1600" spc="100" dirty="0">
                <a:solidFill>
                  <a:srgbClr val="231F20"/>
                </a:solidFill>
                <a:latin typeface="Arial"/>
                <a:cs typeface="Arial"/>
              </a:rPr>
              <a:t>-  </a:t>
            </a:r>
            <a:r>
              <a:rPr sz="1600" spc="114" dirty="0">
                <a:solidFill>
                  <a:srgbClr val="231F20"/>
                </a:solidFill>
                <a:latin typeface="Arial Narrow"/>
                <a:cs typeface="Arial Narrow"/>
              </a:rPr>
              <a:t>оружение </a:t>
            </a:r>
            <a:r>
              <a:rPr sz="1600" spc="140" dirty="0">
                <a:solidFill>
                  <a:srgbClr val="231F20"/>
                </a:solidFill>
                <a:latin typeface="Arial Narrow"/>
                <a:cs typeface="Arial Narrow"/>
              </a:rPr>
              <a:t>и </a:t>
            </a:r>
            <a:r>
              <a:rPr sz="1600" spc="95" dirty="0">
                <a:solidFill>
                  <a:srgbClr val="231F20"/>
                </a:solidFill>
                <a:latin typeface="Arial Narrow"/>
                <a:cs typeface="Arial Narrow"/>
              </a:rPr>
              <a:t>создание </a:t>
            </a:r>
            <a:r>
              <a:rPr sz="1600" spc="114" dirty="0">
                <a:solidFill>
                  <a:srgbClr val="231F20"/>
                </a:solidFill>
                <a:latin typeface="Arial Narrow"/>
                <a:cs typeface="Arial Narrow"/>
              </a:rPr>
              <a:t>конкурентоспособных  </a:t>
            </a:r>
            <a:r>
              <a:rPr sz="1600" spc="90" dirty="0">
                <a:solidFill>
                  <a:srgbClr val="231F20"/>
                </a:solidFill>
                <a:latin typeface="Arial Narrow"/>
                <a:cs typeface="Arial Narrow"/>
              </a:rPr>
              <a:t>производств.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7" name="object 11"/>
          <p:cNvSpPr txBox="1"/>
          <p:nvPr/>
        </p:nvSpPr>
        <p:spPr>
          <a:xfrm>
            <a:off x="6444208" y="2348880"/>
            <a:ext cx="1938655" cy="230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">
              <a:lnSpc>
                <a:spcPct val="100000"/>
              </a:lnSpc>
            </a:pPr>
            <a:r>
              <a:rPr sz="1600" b="1" spc="140" dirty="0">
                <a:solidFill>
                  <a:srgbClr val="C00000"/>
                </a:solidFill>
                <a:latin typeface="Calibri"/>
                <a:cs typeface="Calibri"/>
              </a:rPr>
              <a:t>УСЛОВИЯ</a:t>
            </a:r>
            <a:endParaRPr sz="1600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65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spc="80" dirty="0" err="1">
                <a:solidFill>
                  <a:srgbClr val="231F20"/>
                </a:solidFill>
                <a:latin typeface="Arial Narrow"/>
                <a:cs typeface="Arial Narrow"/>
              </a:rPr>
              <a:t>ставка</a:t>
            </a:r>
            <a:r>
              <a:rPr sz="1600" spc="8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1600" spc="80" dirty="0" smtClean="0">
                <a:solidFill>
                  <a:srgbClr val="231F20"/>
                </a:solidFill>
                <a:latin typeface="Arial Narrow"/>
                <a:cs typeface="Arial Narrow"/>
              </a:rPr>
              <a:t>от </a:t>
            </a:r>
            <a:r>
              <a:rPr lang="ru-RU" sz="1600" spc="105" dirty="0" smtClean="0">
                <a:solidFill>
                  <a:srgbClr val="231F20"/>
                </a:solidFill>
                <a:latin typeface="Arial Narrow"/>
                <a:cs typeface="Arial Narrow"/>
              </a:rPr>
              <a:t>1</a:t>
            </a:r>
            <a:r>
              <a:rPr sz="1600" spc="105" dirty="0" smtClean="0">
                <a:solidFill>
                  <a:srgbClr val="231F20"/>
                </a:solidFill>
                <a:latin typeface="Arial Narrow"/>
                <a:cs typeface="Arial Narrow"/>
              </a:rPr>
              <a:t>%</a:t>
            </a:r>
            <a:r>
              <a:rPr sz="1600" spc="-40" dirty="0" smtClean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600" spc="110" dirty="0">
                <a:solidFill>
                  <a:srgbClr val="231F20"/>
                </a:solidFill>
                <a:latin typeface="Arial Narrow"/>
                <a:cs typeface="Arial Narrow"/>
              </a:rPr>
              <a:t>годовых</a:t>
            </a:r>
            <a:endParaRPr sz="1600" dirty="0">
              <a:latin typeface="Arial Narrow"/>
              <a:cs typeface="Arial Narrow"/>
            </a:endParaRPr>
          </a:p>
          <a:p>
            <a:pPr marL="241300" indent="-228600">
              <a:lnSpc>
                <a:spcPct val="100000"/>
              </a:lnSpc>
              <a:spcBef>
                <a:spcPts val="565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spc="130" dirty="0">
                <a:solidFill>
                  <a:srgbClr val="231F20"/>
                </a:solidFill>
                <a:latin typeface="Arial Narrow"/>
                <a:cs typeface="Arial Narrow"/>
              </a:rPr>
              <a:t>срок </a:t>
            </a:r>
            <a:r>
              <a:rPr sz="1600" spc="110" dirty="0">
                <a:solidFill>
                  <a:srgbClr val="231F20"/>
                </a:solidFill>
                <a:latin typeface="Arial Narrow"/>
                <a:cs typeface="Arial Narrow"/>
              </a:rPr>
              <a:t>до </a:t>
            </a:r>
            <a:r>
              <a:rPr sz="1600" spc="140" dirty="0">
                <a:solidFill>
                  <a:srgbClr val="231F20"/>
                </a:solidFill>
                <a:latin typeface="Arial Narrow"/>
                <a:cs typeface="Arial Narrow"/>
              </a:rPr>
              <a:t>7</a:t>
            </a:r>
            <a:r>
              <a:rPr sz="1600" spc="-22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600" spc="50" dirty="0">
                <a:solidFill>
                  <a:srgbClr val="231F20"/>
                </a:solidFill>
                <a:latin typeface="Arial Narrow"/>
                <a:cs typeface="Arial Narrow"/>
              </a:rPr>
              <a:t>лет</a:t>
            </a:r>
            <a:endParaRPr sz="1600" dirty="0">
              <a:latin typeface="Arial Narrow"/>
              <a:cs typeface="Arial Narrow"/>
            </a:endParaRPr>
          </a:p>
          <a:p>
            <a:pPr marL="241300" marR="631190" indent="-228600" algn="just">
              <a:lnSpc>
                <a:spcPct val="100000"/>
              </a:lnSpc>
              <a:spcBef>
                <a:spcPts val="565"/>
              </a:spcBef>
              <a:buChar char="•"/>
              <a:tabLst>
                <a:tab pos="241300" algn="l"/>
              </a:tabLst>
            </a:pPr>
            <a:r>
              <a:rPr sz="1600" spc="70" dirty="0">
                <a:solidFill>
                  <a:srgbClr val="231F20"/>
                </a:solidFill>
                <a:latin typeface="Arial Narrow"/>
                <a:cs typeface="Arial Narrow"/>
              </a:rPr>
              <a:t>объем </a:t>
            </a:r>
            <a:r>
              <a:rPr sz="1600" spc="65" dirty="0" err="1">
                <a:solidFill>
                  <a:srgbClr val="231F20"/>
                </a:solidFill>
                <a:latin typeface="Arial Narrow"/>
                <a:cs typeface="Arial Narrow"/>
              </a:rPr>
              <a:t>от</a:t>
            </a:r>
            <a:r>
              <a:rPr sz="1600" spc="-7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600" spc="140" dirty="0" smtClean="0">
                <a:solidFill>
                  <a:srgbClr val="231F20"/>
                </a:solidFill>
                <a:latin typeface="Arial Narrow"/>
                <a:cs typeface="Arial Narrow"/>
              </a:rPr>
              <a:t>5  </a:t>
            </a:r>
            <a:r>
              <a:rPr sz="1600" spc="110" dirty="0" err="1">
                <a:solidFill>
                  <a:srgbClr val="231F20"/>
                </a:solidFill>
                <a:latin typeface="Arial Narrow"/>
                <a:cs typeface="Arial Narrow"/>
              </a:rPr>
              <a:t>до</a:t>
            </a:r>
            <a:r>
              <a:rPr sz="1600" spc="11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1600" spc="110" dirty="0" smtClean="0">
                <a:solidFill>
                  <a:srgbClr val="231F20"/>
                </a:solidFill>
                <a:latin typeface="Arial Narrow"/>
                <a:cs typeface="Arial Narrow"/>
              </a:rPr>
              <a:t>75</a:t>
            </a:r>
            <a:r>
              <a:rPr sz="1600" spc="140" dirty="0" smtClean="0">
                <a:solidFill>
                  <a:srgbClr val="231F20"/>
                </a:solidFill>
                <a:latin typeface="Arial Narrow"/>
                <a:cs typeface="Arial Narrow"/>
              </a:rPr>
              <a:t>0 </a:t>
            </a:r>
            <a:r>
              <a:rPr sz="1600" spc="100" dirty="0">
                <a:solidFill>
                  <a:srgbClr val="231F20"/>
                </a:solidFill>
                <a:latin typeface="Arial Narrow"/>
                <a:cs typeface="Arial Narrow"/>
              </a:rPr>
              <a:t>млн  </a:t>
            </a:r>
            <a:r>
              <a:rPr sz="1600" spc="90" dirty="0">
                <a:solidFill>
                  <a:srgbClr val="231F20"/>
                </a:solidFill>
                <a:latin typeface="Arial Narrow"/>
                <a:cs typeface="Arial Narrow"/>
              </a:rPr>
              <a:t>рублей</a:t>
            </a:r>
            <a:endParaRPr sz="1600" dirty="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00" dirty="0">
              <a:latin typeface="Times New Roman"/>
              <a:cs typeface="Times New Roman"/>
            </a:endParaRPr>
          </a:p>
        </p:txBody>
      </p:sp>
      <p:sp>
        <p:nvSpPr>
          <p:cNvPr id="8" name="object 9"/>
          <p:cNvSpPr/>
          <p:nvPr/>
        </p:nvSpPr>
        <p:spPr>
          <a:xfrm>
            <a:off x="6324423" y="446318"/>
            <a:ext cx="2362377" cy="701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Прямоугольник 8"/>
          <p:cNvSpPr/>
          <p:nvPr/>
        </p:nvSpPr>
        <p:spPr>
          <a:xfrm>
            <a:off x="599883" y="4988531"/>
            <a:ext cx="7776864" cy="882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3 квартала 2018 года в ФРП РФ от компаний Санкт-Петербурга поступило 13 заявок на получение льготных займов на общую сумму более 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2,6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млрд 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рублей.</a:t>
            </a:r>
            <a:endParaRPr lang="ru-RU" sz="16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115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893133" y="1355911"/>
            <a:ext cx="4053051" cy="2210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4344"/>
            <a:r>
              <a:rPr sz="1197" b="1" spc="17" dirty="0">
                <a:solidFill>
                  <a:srgbClr val="231F20"/>
                </a:solidFill>
                <a:latin typeface="Calibri"/>
                <a:cs typeface="Calibri"/>
              </a:rPr>
              <a:t>Фонд </a:t>
            </a:r>
            <a:r>
              <a:rPr sz="1197" b="1" spc="4" dirty="0">
                <a:solidFill>
                  <a:srgbClr val="231F20"/>
                </a:solidFill>
                <a:latin typeface="Calibri"/>
                <a:cs typeface="Calibri"/>
              </a:rPr>
              <a:t>развития </a:t>
            </a:r>
            <a:r>
              <a:rPr sz="1197" b="1" spc="-9" dirty="0">
                <a:solidFill>
                  <a:srgbClr val="231F20"/>
                </a:solidFill>
                <a:latin typeface="Calibri"/>
                <a:cs typeface="Calibri"/>
              </a:rPr>
              <a:t>промышленности  </a:t>
            </a:r>
            <a:r>
              <a:rPr sz="1197" b="1" spc="9" dirty="0">
                <a:solidFill>
                  <a:srgbClr val="231F20"/>
                </a:solidFill>
                <a:latin typeface="Calibri"/>
                <a:cs typeface="Calibri"/>
              </a:rPr>
              <a:t>Санкт-Петербурга </a:t>
            </a:r>
            <a:r>
              <a:rPr sz="1197" b="1" spc="4" dirty="0">
                <a:solidFill>
                  <a:srgbClr val="231F20"/>
                </a:solidFill>
                <a:latin typeface="Calibri"/>
                <a:cs typeface="Calibri"/>
              </a:rPr>
              <a:t>выдает </a:t>
            </a:r>
            <a:r>
              <a:rPr sz="1197" b="1" spc="-4" dirty="0" err="1">
                <a:solidFill>
                  <a:srgbClr val="231F20"/>
                </a:solidFill>
                <a:latin typeface="Calibri"/>
                <a:cs typeface="Calibri"/>
              </a:rPr>
              <a:t>целевые</a:t>
            </a:r>
            <a:r>
              <a:rPr sz="1197" b="1" spc="-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97" b="1" spc="-17" dirty="0" err="1" smtClean="0">
                <a:solidFill>
                  <a:srgbClr val="231F20"/>
                </a:solidFill>
                <a:latin typeface="Calibri"/>
                <a:cs typeface="Calibri"/>
              </a:rPr>
              <a:t>займы</a:t>
            </a:r>
            <a:r>
              <a:rPr lang="en-US" sz="1197" b="1" spc="-17" dirty="0" smtClean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endParaRPr lang="ru-RU" sz="1197" b="1" spc="-17" dirty="0" smtClean="0">
              <a:solidFill>
                <a:srgbClr val="231F20"/>
              </a:solidFill>
              <a:latin typeface="Calibri"/>
              <a:cs typeface="Calibri"/>
            </a:endParaRPr>
          </a:p>
          <a:p>
            <a:pPr marL="10860" marR="4344"/>
            <a:endParaRPr lang="en-US" sz="1197" b="1" spc="-17" dirty="0">
              <a:solidFill>
                <a:srgbClr val="231F20"/>
              </a:solidFill>
              <a:latin typeface="Calibri"/>
              <a:cs typeface="Calibri"/>
            </a:endParaRPr>
          </a:p>
          <a:p>
            <a:pPr marL="10860" marR="4344"/>
            <a:r>
              <a:rPr lang="ru-RU" sz="1197" b="1" spc="-17" dirty="0">
                <a:solidFill>
                  <a:srgbClr val="231F20"/>
                </a:solidFill>
                <a:latin typeface="Calibri"/>
                <a:cs typeface="Arial Narrow"/>
              </a:rPr>
              <a:t> - </a:t>
            </a:r>
            <a:r>
              <a:rPr sz="1197" spc="86" dirty="0" err="1">
                <a:solidFill>
                  <a:srgbClr val="231F20"/>
                </a:solidFill>
                <a:latin typeface="Arial Narrow"/>
                <a:cs typeface="Arial Narrow"/>
              </a:rPr>
              <a:t>на</a:t>
            </a:r>
            <a:r>
              <a:rPr sz="1197" spc="86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197" spc="86" dirty="0" err="1">
                <a:solidFill>
                  <a:srgbClr val="231F20"/>
                </a:solidFill>
                <a:latin typeface="Arial Narrow"/>
                <a:cs typeface="Arial Narrow"/>
              </a:rPr>
              <a:t>развитие</a:t>
            </a:r>
            <a:r>
              <a:rPr sz="1197" spc="86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197" spc="86" dirty="0" err="1">
                <a:solidFill>
                  <a:srgbClr val="231F20"/>
                </a:solidFill>
                <a:latin typeface="Arial Narrow"/>
                <a:cs typeface="Arial Narrow"/>
              </a:rPr>
              <a:t>промышлен</a:t>
            </a:r>
            <a:r>
              <a:rPr sz="1197" spc="94" dirty="0" err="1">
                <a:solidFill>
                  <a:srgbClr val="231F20"/>
                </a:solidFill>
                <a:latin typeface="Arial Narrow"/>
                <a:cs typeface="Arial Narrow"/>
              </a:rPr>
              <a:t>но-технологических</a:t>
            </a:r>
            <a:r>
              <a:rPr sz="1197" spc="94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197" spc="86" dirty="0">
                <a:solidFill>
                  <a:srgbClr val="231F20"/>
                </a:solidFill>
                <a:latin typeface="Arial Narrow"/>
                <a:cs typeface="Arial Narrow"/>
              </a:rPr>
              <a:t>проектов, </a:t>
            </a:r>
            <a:r>
              <a:rPr sz="1197" spc="68" dirty="0" err="1">
                <a:solidFill>
                  <a:srgbClr val="231F20"/>
                </a:solidFill>
                <a:latin typeface="Arial Narrow"/>
                <a:cs typeface="Arial Narrow"/>
              </a:rPr>
              <a:t>на</a:t>
            </a:r>
            <a:r>
              <a:rPr sz="1197" spc="90" dirty="0" err="1">
                <a:solidFill>
                  <a:srgbClr val="231F20"/>
                </a:solidFill>
                <a:latin typeface="Arial Narrow"/>
                <a:cs typeface="Arial Narrow"/>
              </a:rPr>
              <a:t>правленных</a:t>
            </a:r>
            <a:r>
              <a:rPr sz="1197" spc="9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197" spc="86" dirty="0">
                <a:solidFill>
                  <a:srgbClr val="231F20"/>
                </a:solidFill>
                <a:latin typeface="Arial Narrow"/>
                <a:cs typeface="Arial Narrow"/>
              </a:rPr>
              <a:t>на разработку </a:t>
            </a:r>
            <a:r>
              <a:rPr sz="1197" spc="107" dirty="0">
                <a:solidFill>
                  <a:srgbClr val="231F20"/>
                </a:solidFill>
                <a:latin typeface="Arial Narrow"/>
                <a:cs typeface="Arial Narrow"/>
              </a:rPr>
              <a:t>новой  </a:t>
            </a:r>
            <a:r>
              <a:rPr sz="1197" spc="90" dirty="0">
                <a:solidFill>
                  <a:srgbClr val="231F20"/>
                </a:solidFill>
                <a:latin typeface="Arial Narrow"/>
                <a:cs typeface="Arial Narrow"/>
              </a:rPr>
              <a:t>высокотехнологичной </a:t>
            </a:r>
            <a:r>
              <a:rPr sz="1197" spc="97" dirty="0">
                <a:solidFill>
                  <a:srgbClr val="231F20"/>
                </a:solidFill>
                <a:latin typeface="Arial Narrow"/>
                <a:cs typeface="Arial Narrow"/>
              </a:rPr>
              <a:t>продукции,  </a:t>
            </a:r>
            <a:r>
              <a:rPr sz="1197" spc="86" dirty="0">
                <a:solidFill>
                  <a:srgbClr val="231F20"/>
                </a:solidFill>
                <a:latin typeface="Arial Narrow"/>
                <a:cs typeface="Arial Narrow"/>
              </a:rPr>
              <a:t>техническое </a:t>
            </a:r>
            <a:r>
              <a:rPr sz="1197" spc="90" dirty="0">
                <a:solidFill>
                  <a:srgbClr val="231F20"/>
                </a:solidFill>
                <a:latin typeface="Arial Narrow"/>
                <a:cs typeface="Arial Narrow"/>
              </a:rPr>
              <a:t>перевооружение,  </a:t>
            </a:r>
            <a:r>
              <a:rPr sz="1197" spc="81" dirty="0">
                <a:solidFill>
                  <a:srgbClr val="231F20"/>
                </a:solidFill>
                <a:latin typeface="Arial Narrow"/>
                <a:cs typeface="Arial Narrow"/>
              </a:rPr>
              <a:t>создание </a:t>
            </a:r>
            <a:r>
              <a:rPr sz="1197" spc="97" dirty="0" err="1">
                <a:solidFill>
                  <a:srgbClr val="231F20"/>
                </a:solidFill>
                <a:latin typeface="Arial Narrow"/>
                <a:cs typeface="Arial Narrow"/>
              </a:rPr>
              <a:t>конкурентоспособных</a:t>
            </a:r>
            <a:r>
              <a:rPr sz="1197" spc="97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197" spc="77" dirty="0" err="1" smtClean="0">
                <a:solidFill>
                  <a:srgbClr val="231F20"/>
                </a:solidFill>
                <a:latin typeface="Arial Narrow"/>
                <a:cs typeface="Arial Narrow"/>
              </a:rPr>
              <a:t>производств</a:t>
            </a:r>
            <a:r>
              <a:rPr sz="1197" spc="77" dirty="0" smtClean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lang="ru-RU" sz="1197" spc="77" dirty="0" smtClean="0">
              <a:solidFill>
                <a:srgbClr val="231F20"/>
              </a:solidFill>
              <a:latin typeface="Arial Narrow"/>
              <a:cs typeface="Arial Narrow"/>
            </a:endParaRPr>
          </a:p>
          <a:p>
            <a:pPr marL="10860" marR="4344"/>
            <a:endParaRPr lang="ru-RU" sz="1197" spc="77" dirty="0">
              <a:solidFill>
                <a:srgbClr val="231F20"/>
              </a:solidFill>
              <a:latin typeface="Arial Narrow"/>
              <a:cs typeface="Arial Narrow"/>
            </a:endParaRPr>
          </a:p>
          <a:p>
            <a:pPr marL="10860" marR="4344"/>
            <a:r>
              <a:rPr lang="ru-RU" sz="1197" spc="77" dirty="0">
                <a:solidFill>
                  <a:srgbClr val="231F20"/>
                </a:solidFill>
                <a:latin typeface="Arial Narrow"/>
                <a:cs typeface="Arial Narrow"/>
              </a:rPr>
              <a:t> - для приобретения оборудования в лизинг</a:t>
            </a:r>
          </a:p>
          <a:p>
            <a:pPr marL="10860" marR="4344"/>
            <a:endParaRPr lang="en-US" sz="1197" spc="77" dirty="0">
              <a:solidFill>
                <a:srgbClr val="231F20"/>
              </a:solidFill>
              <a:latin typeface="Arial Narrow"/>
              <a:cs typeface="Arial Narrow"/>
            </a:endParaRPr>
          </a:p>
          <a:p>
            <a:pPr marL="10860" marR="4344"/>
            <a:r>
              <a:rPr lang="ru-RU" sz="1197" dirty="0">
                <a:latin typeface="Arial Narrow" panose="020B0606020202030204" pitchFamily="34" charset="0"/>
              </a:rPr>
              <a:t>Займы для приобретения </a:t>
            </a:r>
            <a:endParaRPr lang="en-US" sz="1197" dirty="0">
              <a:latin typeface="Arial Narrow" panose="020B0606020202030204" pitchFamily="34" charset="0"/>
            </a:endParaRPr>
          </a:p>
          <a:p>
            <a:pPr marL="10860" marR="4344"/>
            <a:r>
              <a:rPr lang="ru-RU" sz="1197" dirty="0">
                <a:latin typeface="Arial Narrow" panose="020B0606020202030204" pitchFamily="34" charset="0"/>
              </a:rPr>
              <a:t>оборудования в лизинг </a:t>
            </a:r>
            <a:endParaRPr lang="ru-RU" sz="1368" spc="77" dirty="0">
              <a:solidFill>
                <a:srgbClr val="231F20"/>
              </a:solidFill>
              <a:latin typeface="Arial Narrow" panose="020B0606020202030204" pitchFamily="34" charset="0"/>
              <a:cs typeface="Arial Narro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57872" y="1771055"/>
            <a:ext cx="855757" cy="184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197" b="1" spc="94" dirty="0">
                <a:solidFill>
                  <a:srgbClr val="C00000"/>
                </a:solidFill>
                <a:latin typeface="Calibri"/>
                <a:cs typeface="Calibri"/>
              </a:rPr>
              <a:t>У</a:t>
            </a:r>
            <a:r>
              <a:rPr sz="1197" b="1" spc="154" dirty="0">
                <a:solidFill>
                  <a:srgbClr val="C00000"/>
                </a:solidFill>
                <a:latin typeface="Calibri"/>
                <a:cs typeface="Calibri"/>
              </a:rPr>
              <a:t>С</a:t>
            </a:r>
            <a:r>
              <a:rPr sz="1197" b="1" spc="115" dirty="0">
                <a:solidFill>
                  <a:srgbClr val="C00000"/>
                </a:solidFill>
                <a:latin typeface="Calibri"/>
                <a:cs typeface="Calibri"/>
              </a:rPr>
              <a:t>ЛОВИЯ</a:t>
            </a:r>
            <a:endParaRPr sz="1197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26732" y="1983272"/>
            <a:ext cx="2670185" cy="552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6336" indent="-195476">
              <a:buChar char="•"/>
              <a:tabLst>
                <a:tab pos="205793" algn="l"/>
                <a:tab pos="206336" algn="l"/>
              </a:tabLst>
            </a:pPr>
            <a:r>
              <a:rPr lang="ru-RU" sz="1197" spc="60" dirty="0">
                <a:solidFill>
                  <a:srgbClr val="231F20"/>
                </a:solidFill>
                <a:latin typeface="Arial Narrow"/>
                <a:cs typeface="Arial Narrow"/>
              </a:rPr>
              <a:t>объем </a:t>
            </a:r>
            <a:r>
              <a:rPr lang="ru-RU" sz="1197" spc="56" dirty="0">
                <a:solidFill>
                  <a:srgbClr val="231F20"/>
                </a:solidFill>
                <a:latin typeface="Arial Narrow"/>
                <a:cs typeface="Arial Narrow"/>
              </a:rPr>
              <a:t>от</a:t>
            </a:r>
            <a:r>
              <a:rPr lang="ru-RU" sz="1197" spc="-6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1197" spc="120" dirty="0">
                <a:solidFill>
                  <a:srgbClr val="231F20"/>
                </a:solidFill>
                <a:latin typeface="Arial Narrow"/>
                <a:cs typeface="Arial Narrow"/>
              </a:rPr>
              <a:t>5 </a:t>
            </a:r>
            <a:r>
              <a:rPr lang="ru-RU" sz="1197" spc="94" dirty="0">
                <a:solidFill>
                  <a:srgbClr val="231F20"/>
                </a:solidFill>
                <a:latin typeface="Arial Narrow"/>
                <a:cs typeface="Arial Narrow"/>
              </a:rPr>
              <a:t>до </a:t>
            </a:r>
            <a:r>
              <a:rPr lang="ru-RU" sz="1197" spc="120" dirty="0">
                <a:solidFill>
                  <a:srgbClr val="231F20"/>
                </a:solidFill>
                <a:latin typeface="Arial Narrow"/>
                <a:cs typeface="Arial Narrow"/>
              </a:rPr>
              <a:t>150 </a:t>
            </a:r>
            <a:r>
              <a:rPr lang="ru-RU" sz="1197" spc="86" dirty="0">
                <a:solidFill>
                  <a:srgbClr val="231F20"/>
                </a:solidFill>
                <a:latin typeface="Arial Narrow"/>
                <a:cs typeface="Arial Narrow"/>
              </a:rPr>
              <a:t>млн  </a:t>
            </a:r>
            <a:r>
              <a:rPr lang="ru-RU" sz="1197" spc="77" dirty="0">
                <a:solidFill>
                  <a:srgbClr val="231F20"/>
                </a:solidFill>
                <a:latin typeface="Arial Narrow"/>
                <a:cs typeface="Arial Narrow"/>
              </a:rPr>
              <a:t>рублей</a:t>
            </a:r>
            <a:endParaRPr lang="ru-RU" sz="1197" dirty="0">
              <a:latin typeface="Arial Narrow"/>
              <a:cs typeface="Arial Narrow"/>
            </a:endParaRPr>
          </a:p>
          <a:p>
            <a:pPr marL="206336" indent="-195476">
              <a:buChar char="•"/>
              <a:tabLst>
                <a:tab pos="205793" algn="l"/>
                <a:tab pos="206336" algn="l"/>
              </a:tabLst>
            </a:pPr>
            <a:r>
              <a:rPr sz="1197" spc="68" dirty="0" err="1">
                <a:solidFill>
                  <a:srgbClr val="231F20"/>
                </a:solidFill>
                <a:latin typeface="Arial Narrow"/>
                <a:cs typeface="Arial Narrow"/>
              </a:rPr>
              <a:t>ставка</a:t>
            </a:r>
            <a:r>
              <a:rPr sz="1197" spc="6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197" spc="90" dirty="0">
                <a:solidFill>
                  <a:srgbClr val="231F20"/>
                </a:solidFill>
                <a:latin typeface="Arial Narrow"/>
                <a:cs typeface="Arial Narrow"/>
              </a:rPr>
              <a:t>5%</a:t>
            </a:r>
            <a:r>
              <a:rPr sz="1197" spc="-34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197" spc="94" dirty="0" err="1">
                <a:solidFill>
                  <a:srgbClr val="231F20"/>
                </a:solidFill>
                <a:latin typeface="Arial Narrow"/>
                <a:cs typeface="Arial Narrow"/>
              </a:rPr>
              <a:t>годовых</a:t>
            </a:r>
            <a:endParaRPr lang="ru-RU" sz="1197" spc="94" dirty="0">
              <a:solidFill>
                <a:srgbClr val="231F20"/>
              </a:solidFill>
              <a:latin typeface="Arial Narrow"/>
              <a:cs typeface="Arial Narrow"/>
            </a:endParaRPr>
          </a:p>
          <a:p>
            <a:pPr marL="206336" indent="-195476">
              <a:buChar char="•"/>
              <a:tabLst>
                <a:tab pos="205793" algn="l"/>
                <a:tab pos="206336" algn="l"/>
              </a:tabLst>
            </a:pPr>
            <a:r>
              <a:rPr sz="1197" spc="111" dirty="0" err="1">
                <a:solidFill>
                  <a:srgbClr val="231F20"/>
                </a:solidFill>
                <a:latin typeface="Arial Narrow"/>
                <a:cs typeface="Arial Narrow"/>
              </a:rPr>
              <a:t>срок</a:t>
            </a:r>
            <a:r>
              <a:rPr sz="1197" spc="111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197" spc="94" dirty="0">
                <a:solidFill>
                  <a:srgbClr val="231F20"/>
                </a:solidFill>
                <a:latin typeface="Arial Narrow"/>
                <a:cs typeface="Arial Narrow"/>
              </a:rPr>
              <a:t>до </a:t>
            </a:r>
            <a:r>
              <a:rPr sz="1197" spc="120" dirty="0">
                <a:solidFill>
                  <a:srgbClr val="231F20"/>
                </a:solidFill>
                <a:latin typeface="Arial Narrow"/>
                <a:cs typeface="Arial Narrow"/>
              </a:rPr>
              <a:t>5</a:t>
            </a:r>
            <a:r>
              <a:rPr sz="1197" spc="-12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197" spc="43" dirty="0" err="1">
                <a:solidFill>
                  <a:srgbClr val="231F20"/>
                </a:solidFill>
                <a:latin typeface="Arial Narrow"/>
                <a:cs typeface="Arial Narrow"/>
              </a:rPr>
              <a:t>лет</a:t>
            </a:r>
            <a:endParaRPr lang="ru-RU" sz="1197" spc="43" dirty="0">
              <a:solidFill>
                <a:srgbClr val="231F20"/>
              </a:solidFill>
              <a:latin typeface="Arial Narrow"/>
              <a:cs typeface="Arial Narro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93133" y="271031"/>
            <a:ext cx="2873079" cy="8697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6" name="object 16"/>
          <p:cNvSpPr txBox="1"/>
          <p:nvPr/>
        </p:nvSpPr>
        <p:spPr>
          <a:xfrm>
            <a:off x="3537515" y="5517232"/>
            <a:ext cx="2495608" cy="421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376" marR="4344" algn="ctr"/>
            <a:r>
              <a:rPr sz="1368" b="1" spc="162" dirty="0">
                <a:solidFill>
                  <a:srgbClr val="C00000"/>
                </a:solidFill>
                <a:latin typeface="Calibri"/>
                <a:cs typeface="Calibri"/>
              </a:rPr>
              <a:t>К</a:t>
            </a:r>
            <a:r>
              <a:rPr sz="1368" b="1" spc="115" dirty="0">
                <a:solidFill>
                  <a:srgbClr val="C00000"/>
                </a:solidFill>
                <a:latin typeface="Calibri"/>
                <a:cs typeface="Calibri"/>
              </a:rPr>
              <a:t>АПИ</a:t>
            </a:r>
            <a:r>
              <a:rPr sz="1368" b="1" spc="97" dirty="0">
                <a:solidFill>
                  <a:srgbClr val="C00000"/>
                </a:solidFill>
                <a:latin typeface="Calibri"/>
                <a:cs typeface="Calibri"/>
              </a:rPr>
              <a:t>Т</a:t>
            </a:r>
            <a:r>
              <a:rPr sz="1368" b="1" spc="64" dirty="0">
                <a:solidFill>
                  <a:srgbClr val="C00000"/>
                </a:solidFill>
                <a:latin typeface="Calibri"/>
                <a:cs typeface="Calibri"/>
              </a:rPr>
              <a:t>А</a:t>
            </a:r>
            <a:r>
              <a:rPr sz="1368" b="1" spc="120" dirty="0">
                <a:solidFill>
                  <a:srgbClr val="C00000"/>
                </a:solidFill>
                <a:latin typeface="Calibri"/>
                <a:cs typeface="Calibri"/>
              </a:rPr>
              <a:t>ЛИЗАЦИЯ</a:t>
            </a:r>
            <a:r>
              <a:rPr lang="ru-RU" sz="1368" b="1" spc="120" dirty="0">
                <a:solidFill>
                  <a:srgbClr val="C00000"/>
                </a:solidFill>
                <a:latin typeface="Calibri"/>
                <a:cs typeface="Calibri"/>
              </a:rPr>
              <a:t> ФОНДА</a:t>
            </a:r>
            <a:r>
              <a:rPr lang="en-US" sz="1368" b="1" spc="120" dirty="0">
                <a:solidFill>
                  <a:srgbClr val="C00000"/>
                </a:solidFill>
                <a:latin typeface="Calibri"/>
                <a:cs typeface="Calibri"/>
              </a:rPr>
              <a:t>:</a:t>
            </a:r>
            <a:r>
              <a:rPr sz="1368" b="1" spc="1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68" spc="77" dirty="0">
                <a:solidFill>
                  <a:srgbClr val="231F20"/>
                </a:solidFill>
                <a:latin typeface="Arial Narrow"/>
                <a:cs typeface="Arial Narrow"/>
              </a:rPr>
              <a:t>1,</a:t>
            </a:r>
            <a:r>
              <a:rPr lang="ru-RU" sz="1368" spc="77" dirty="0">
                <a:solidFill>
                  <a:srgbClr val="231F20"/>
                </a:solidFill>
                <a:latin typeface="Arial Narrow"/>
                <a:cs typeface="Arial Narrow"/>
              </a:rPr>
              <a:t>6</a:t>
            </a:r>
            <a:r>
              <a:rPr sz="1368" spc="77" dirty="0">
                <a:solidFill>
                  <a:srgbClr val="231F20"/>
                </a:solidFill>
                <a:latin typeface="Arial Narrow"/>
                <a:cs typeface="Arial Narrow"/>
              </a:rPr>
              <a:t>5 </a:t>
            </a:r>
            <a:r>
              <a:rPr sz="1368" spc="81" dirty="0">
                <a:solidFill>
                  <a:srgbClr val="231F20"/>
                </a:solidFill>
                <a:latin typeface="Arial Narrow"/>
                <a:cs typeface="Arial Narrow"/>
              </a:rPr>
              <a:t>млрд</a:t>
            </a:r>
            <a:r>
              <a:rPr sz="1368" spc="-17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368" spc="77" dirty="0">
                <a:solidFill>
                  <a:srgbClr val="231F20"/>
                </a:solidFill>
                <a:latin typeface="Arial Narrow"/>
                <a:cs typeface="Arial Narrow"/>
              </a:rPr>
              <a:t>рублей</a:t>
            </a:r>
            <a:endParaRPr sz="1368" dirty="0">
              <a:latin typeface="Arial Narrow"/>
              <a:cs typeface="Arial Narrow"/>
            </a:endParaRPr>
          </a:p>
        </p:txBody>
      </p:sp>
      <p:sp>
        <p:nvSpPr>
          <p:cNvPr id="26" name="object 12"/>
          <p:cNvSpPr txBox="1"/>
          <p:nvPr/>
        </p:nvSpPr>
        <p:spPr>
          <a:xfrm>
            <a:off x="893133" y="3643374"/>
            <a:ext cx="904845" cy="184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197" b="1" spc="94" dirty="0">
                <a:solidFill>
                  <a:srgbClr val="C00000"/>
                </a:solidFill>
                <a:latin typeface="Calibri"/>
                <a:cs typeface="Calibri"/>
              </a:rPr>
              <a:t>У</a:t>
            </a:r>
            <a:r>
              <a:rPr sz="1197" b="1" spc="154" dirty="0">
                <a:solidFill>
                  <a:srgbClr val="C00000"/>
                </a:solidFill>
                <a:latin typeface="Calibri"/>
                <a:cs typeface="Calibri"/>
              </a:rPr>
              <a:t>С</a:t>
            </a:r>
            <a:r>
              <a:rPr sz="1197" b="1" spc="115" dirty="0">
                <a:solidFill>
                  <a:srgbClr val="C00000"/>
                </a:solidFill>
                <a:latin typeface="Calibri"/>
                <a:cs typeface="Calibri"/>
              </a:rPr>
              <a:t>ЛОВИЯ</a:t>
            </a:r>
            <a:endParaRPr sz="1197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27" name="object 13"/>
          <p:cNvSpPr txBox="1"/>
          <p:nvPr/>
        </p:nvSpPr>
        <p:spPr>
          <a:xfrm>
            <a:off x="755576" y="3919700"/>
            <a:ext cx="2393243" cy="1105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6336" indent="-195476">
              <a:buFontTx/>
              <a:buChar char="•"/>
              <a:tabLst>
                <a:tab pos="205793" algn="l"/>
                <a:tab pos="206336" algn="l"/>
              </a:tabLst>
            </a:pPr>
            <a:r>
              <a:rPr lang="ru-RU" sz="1197" spc="68" dirty="0">
                <a:solidFill>
                  <a:srgbClr val="231F20"/>
                </a:solidFill>
                <a:latin typeface="Arial Narrow"/>
                <a:cs typeface="Arial Narrow"/>
              </a:rPr>
              <a:t>ставка </a:t>
            </a:r>
            <a:r>
              <a:rPr lang="ru-RU" sz="1197" spc="90" dirty="0">
                <a:solidFill>
                  <a:srgbClr val="231F20"/>
                </a:solidFill>
                <a:latin typeface="Arial Narrow"/>
                <a:cs typeface="Arial Narrow"/>
              </a:rPr>
              <a:t>5%</a:t>
            </a:r>
            <a:r>
              <a:rPr lang="ru-RU" sz="1197" spc="-34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1197" spc="94" dirty="0">
                <a:solidFill>
                  <a:srgbClr val="231F20"/>
                </a:solidFill>
                <a:latin typeface="Arial Narrow"/>
                <a:cs typeface="Arial Narrow"/>
              </a:rPr>
              <a:t>годовых</a:t>
            </a:r>
          </a:p>
          <a:p>
            <a:pPr marL="206336" indent="-195476">
              <a:buChar char="•"/>
              <a:tabLst>
                <a:tab pos="205793" algn="l"/>
                <a:tab pos="206336" algn="l"/>
              </a:tabLst>
            </a:pPr>
            <a:r>
              <a:rPr lang="ru-RU" sz="1197" spc="111" dirty="0">
                <a:solidFill>
                  <a:srgbClr val="231F20"/>
                </a:solidFill>
                <a:latin typeface="Arial Narrow"/>
                <a:cs typeface="Arial Narrow"/>
              </a:rPr>
              <a:t>срок </a:t>
            </a:r>
            <a:r>
              <a:rPr lang="ru-RU" sz="1197" spc="94" dirty="0">
                <a:solidFill>
                  <a:srgbClr val="231F20"/>
                </a:solidFill>
                <a:latin typeface="Arial Narrow"/>
                <a:cs typeface="Arial Narrow"/>
              </a:rPr>
              <a:t>до </a:t>
            </a:r>
            <a:r>
              <a:rPr lang="ru-RU" sz="1197" spc="120" dirty="0">
                <a:solidFill>
                  <a:srgbClr val="231F20"/>
                </a:solidFill>
                <a:latin typeface="Arial Narrow"/>
                <a:cs typeface="Arial Narrow"/>
              </a:rPr>
              <a:t>5</a:t>
            </a:r>
            <a:r>
              <a:rPr lang="ru-RU" sz="1197" spc="-12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1197" spc="43" dirty="0">
                <a:solidFill>
                  <a:srgbClr val="231F20"/>
                </a:solidFill>
                <a:latin typeface="Arial Narrow"/>
                <a:cs typeface="Arial Narrow"/>
              </a:rPr>
              <a:t>лет</a:t>
            </a:r>
          </a:p>
          <a:p>
            <a:pPr marL="206336" indent="-195476">
              <a:buChar char="•"/>
              <a:tabLst>
                <a:tab pos="205793" algn="l"/>
                <a:tab pos="206336" algn="l"/>
              </a:tabLst>
            </a:pPr>
            <a:r>
              <a:rPr lang="ru-RU" sz="1197" spc="60" dirty="0">
                <a:solidFill>
                  <a:srgbClr val="231F20"/>
                </a:solidFill>
                <a:latin typeface="Arial Narrow"/>
                <a:cs typeface="Arial Narrow"/>
              </a:rPr>
              <a:t>объем </a:t>
            </a:r>
            <a:r>
              <a:rPr lang="ru-RU" sz="1197" spc="56" dirty="0">
                <a:solidFill>
                  <a:srgbClr val="231F20"/>
                </a:solidFill>
                <a:latin typeface="Arial Narrow"/>
                <a:cs typeface="Arial Narrow"/>
              </a:rPr>
              <a:t>от</a:t>
            </a:r>
            <a:r>
              <a:rPr lang="ru-RU" sz="1197" spc="-6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1197" spc="120" dirty="0">
                <a:solidFill>
                  <a:srgbClr val="231F20"/>
                </a:solidFill>
                <a:latin typeface="Arial Narrow"/>
                <a:cs typeface="Arial Narrow"/>
              </a:rPr>
              <a:t>10 </a:t>
            </a:r>
            <a:r>
              <a:rPr lang="ru-RU" sz="1197" spc="94" dirty="0">
                <a:solidFill>
                  <a:srgbClr val="231F20"/>
                </a:solidFill>
                <a:latin typeface="Arial Narrow"/>
                <a:cs typeface="Arial Narrow"/>
              </a:rPr>
              <a:t>до </a:t>
            </a:r>
            <a:r>
              <a:rPr lang="ru-RU" sz="1197" spc="120" dirty="0">
                <a:solidFill>
                  <a:srgbClr val="231F20"/>
                </a:solidFill>
                <a:latin typeface="Arial Narrow"/>
                <a:cs typeface="Arial Narrow"/>
              </a:rPr>
              <a:t>150 </a:t>
            </a:r>
            <a:r>
              <a:rPr lang="ru-RU" sz="1197" spc="86" dirty="0">
                <a:solidFill>
                  <a:srgbClr val="231F20"/>
                </a:solidFill>
                <a:latin typeface="Arial Narrow"/>
                <a:cs typeface="Arial Narrow"/>
              </a:rPr>
              <a:t>млн  </a:t>
            </a:r>
            <a:r>
              <a:rPr lang="ru-RU" sz="1197" spc="77" dirty="0">
                <a:solidFill>
                  <a:srgbClr val="231F20"/>
                </a:solidFill>
                <a:latin typeface="Arial Narrow"/>
                <a:cs typeface="Arial Narrow"/>
              </a:rPr>
              <a:t>рублей</a:t>
            </a:r>
            <a:endParaRPr lang="ru-RU" sz="1197" dirty="0">
              <a:latin typeface="Arial Narrow"/>
              <a:cs typeface="Arial Narrow"/>
            </a:endParaRPr>
          </a:p>
          <a:p>
            <a:pPr marL="206336" indent="-195476">
              <a:buChar char="•"/>
              <a:tabLst>
                <a:tab pos="205793" algn="l"/>
                <a:tab pos="206336" algn="l"/>
              </a:tabLst>
            </a:pPr>
            <a:r>
              <a:rPr lang="ru-RU" sz="1197" spc="94" dirty="0">
                <a:solidFill>
                  <a:srgbClr val="231F20"/>
                </a:solidFill>
                <a:latin typeface="Arial Narrow"/>
                <a:cs typeface="Arial Narrow"/>
              </a:rPr>
              <a:t>общая процентная ставка для лизингополучателя до 8%</a:t>
            </a:r>
          </a:p>
        </p:txBody>
      </p:sp>
      <p:sp>
        <p:nvSpPr>
          <p:cNvPr id="28" name="object 13"/>
          <p:cNvSpPr txBox="1"/>
          <p:nvPr/>
        </p:nvSpPr>
        <p:spPr>
          <a:xfrm>
            <a:off x="3766212" y="3105972"/>
            <a:ext cx="1985706" cy="552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>
              <a:tabLst>
                <a:tab pos="205793" algn="l"/>
                <a:tab pos="206336" algn="l"/>
              </a:tabLst>
            </a:pPr>
            <a:r>
              <a:rPr lang="ru-RU" sz="1197" spc="94" dirty="0">
                <a:solidFill>
                  <a:srgbClr val="231F20"/>
                </a:solidFill>
                <a:latin typeface="Arial Narrow"/>
                <a:cs typeface="Arial Narrow"/>
              </a:rPr>
              <a:t>Займы для приобретения российского оборудования в лизинг</a:t>
            </a:r>
          </a:p>
        </p:txBody>
      </p:sp>
      <p:sp>
        <p:nvSpPr>
          <p:cNvPr id="29" name="object 12"/>
          <p:cNvSpPr txBox="1"/>
          <p:nvPr/>
        </p:nvSpPr>
        <p:spPr>
          <a:xfrm>
            <a:off x="3766212" y="3725580"/>
            <a:ext cx="904845" cy="184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197" b="1" spc="94" dirty="0">
                <a:solidFill>
                  <a:srgbClr val="C00000"/>
                </a:solidFill>
                <a:latin typeface="Calibri"/>
                <a:cs typeface="Calibri"/>
              </a:rPr>
              <a:t>У</a:t>
            </a:r>
            <a:r>
              <a:rPr sz="1197" b="1" spc="154" dirty="0">
                <a:solidFill>
                  <a:srgbClr val="C00000"/>
                </a:solidFill>
                <a:latin typeface="Calibri"/>
                <a:cs typeface="Calibri"/>
              </a:rPr>
              <a:t>С</a:t>
            </a:r>
            <a:r>
              <a:rPr sz="1197" b="1" spc="115" dirty="0">
                <a:solidFill>
                  <a:srgbClr val="C00000"/>
                </a:solidFill>
                <a:latin typeface="Calibri"/>
                <a:cs typeface="Calibri"/>
              </a:rPr>
              <a:t>ЛОВИЯ</a:t>
            </a:r>
            <a:endParaRPr sz="1197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30" name="object 13"/>
          <p:cNvSpPr txBox="1"/>
          <p:nvPr/>
        </p:nvSpPr>
        <p:spPr>
          <a:xfrm>
            <a:off x="3588698" y="3967173"/>
            <a:ext cx="2393243" cy="9210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6336" indent="-195476">
              <a:buFontTx/>
              <a:buChar char="•"/>
              <a:tabLst>
                <a:tab pos="205793" algn="l"/>
                <a:tab pos="206336" algn="l"/>
              </a:tabLst>
            </a:pPr>
            <a:r>
              <a:rPr lang="ru-RU" sz="1197" spc="68" dirty="0">
                <a:solidFill>
                  <a:srgbClr val="231F20"/>
                </a:solidFill>
                <a:latin typeface="Arial Narrow"/>
                <a:cs typeface="Arial Narrow"/>
              </a:rPr>
              <a:t>ставка </a:t>
            </a:r>
            <a:r>
              <a:rPr lang="ru-RU" sz="1197" spc="90" dirty="0">
                <a:solidFill>
                  <a:srgbClr val="231F20"/>
                </a:solidFill>
                <a:latin typeface="Arial Narrow"/>
                <a:cs typeface="Arial Narrow"/>
              </a:rPr>
              <a:t>3%</a:t>
            </a:r>
            <a:r>
              <a:rPr lang="ru-RU" sz="1197" spc="-34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1197" spc="94" dirty="0">
                <a:solidFill>
                  <a:srgbClr val="231F20"/>
                </a:solidFill>
                <a:latin typeface="Arial Narrow"/>
                <a:cs typeface="Arial Narrow"/>
              </a:rPr>
              <a:t>годовых</a:t>
            </a:r>
          </a:p>
          <a:p>
            <a:pPr marL="206336" indent="-195476">
              <a:buChar char="•"/>
              <a:tabLst>
                <a:tab pos="205793" algn="l"/>
                <a:tab pos="206336" algn="l"/>
              </a:tabLst>
            </a:pPr>
            <a:r>
              <a:rPr lang="ru-RU" sz="1197" spc="111" dirty="0">
                <a:solidFill>
                  <a:srgbClr val="231F20"/>
                </a:solidFill>
                <a:latin typeface="Arial Narrow"/>
                <a:cs typeface="Arial Narrow"/>
              </a:rPr>
              <a:t>срок </a:t>
            </a:r>
            <a:r>
              <a:rPr lang="ru-RU" sz="1197" spc="94" dirty="0">
                <a:solidFill>
                  <a:srgbClr val="231F20"/>
                </a:solidFill>
                <a:latin typeface="Arial Narrow"/>
                <a:cs typeface="Arial Narrow"/>
              </a:rPr>
              <a:t>до </a:t>
            </a:r>
            <a:r>
              <a:rPr lang="ru-RU" sz="1197" spc="120" dirty="0">
                <a:solidFill>
                  <a:srgbClr val="231F20"/>
                </a:solidFill>
                <a:latin typeface="Arial Narrow"/>
                <a:cs typeface="Arial Narrow"/>
              </a:rPr>
              <a:t>5</a:t>
            </a:r>
            <a:r>
              <a:rPr lang="ru-RU" sz="1197" spc="-12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1197" spc="43" dirty="0">
                <a:solidFill>
                  <a:srgbClr val="231F20"/>
                </a:solidFill>
                <a:latin typeface="Arial Narrow"/>
                <a:cs typeface="Arial Narrow"/>
              </a:rPr>
              <a:t>лет</a:t>
            </a:r>
          </a:p>
          <a:p>
            <a:pPr marL="206336" indent="-195476">
              <a:buChar char="•"/>
              <a:tabLst>
                <a:tab pos="205793" algn="l"/>
                <a:tab pos="206336" algn="l"/>
              </a:tabLst>
            </a:pPr>
            <a:r>
              <a:rPr lang="ru-RU" sz="1197" spc="60" dirty="0">
                <a:solidFill>
                  <a:srgbClr val="231F20"/>
                </a:solidFill>
                <a:latin typeface="Arial Narrow"/>
                <a:cs typeface="Arial Narrow"/>
              </a:rPr>
              <a:t>объем </a:t>
            </a:r>
            <a:r>
              <a:rPr lang="ru-RU" sz="1197" spc="56" dirty="0">
                <a:solidFill>
                  <a:srgbClr val="231F20"/>
                </a:solidFill>
                <a:latin typeface="Arial Narrow"/>
                <a:cs typeface="Arial Narrow"/>
              </a:rPr>
              <a:t>от</a:t>
            </a:r>
            <a:r>
              <a:rPr lang="ru-RU" sz="1197" spc="-6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1197" spc="120" dirty="0">
                <a:solidFill>
                  <a:srgbClr val="231F20"/>
                </a:solidFill>
                <a:latin typeface="Arial Narrow"/>
                <a:cs typeface="Arial Narrow"/>
              </a:rPr>
              <a:t>10 </a:t>
            </a:r>
            <a:r>
              <a:rPr lang="ru-RU" sz="1197" spc="94" dirty="0">
                <a:solidFill>
                  <a:srgbClr val="231F20"/>
                </a:solidFill>
                <a:latin typeface="Arial Narrow"/>
                <a:cs typeface="Arial Narrow"/>
              </a:rPr>
              <a:t>до </a:t>
            </a:r>
            <a:r>
              <a:rPr lang="ru-RU" sz="1197" spc="120" dirty="0">
                <a:solidFill>
                  <a:srgbClr val="231F20"/>
                </a:solidFill>
                <a:latin typeface="Arial Narrow"/>
                <a:cs typeface="Arial Narrow"/>
              </a:rPr>
              <a:t>50 </a:t>
            </a:r>
            <a:r>
              <a:rPr lang="ru-RU" sz="1197" spc="86" dirty="0">
                <a:solidFill>
                  <a:srgbClr val="231F20"/>
                </a:solidFill>
                <a:latin typeface="Arial Narrow"/>
                <a:cs typeface="Arial Narrow"/>
              </a:rPr>
              <a:t>млн  </a:t>
            </a:r>
            <a:r>
              <a:rPr lang="ru-RU" sz="1197" spc="77" dirty="0">
                <a:solidFill>
                  <a:srgbClr val="231F20"/>
                </a:solidFill>
                <a:latin typeface="Arial Narrow"/>
                <a:cs typeface="Arial Narrow"/>
              </a:rPr>
              <a:t>рублей</a:t>
            </a:r>
            <a:endParaRPr lang="ru-RU" sz="1197" dirty="0">
              <a:latin typeface="Arial Narrow"/>
              <a:cs typeface="Arial Narrow"/>
            </a:endParaRPr>
          </a:p>
          <a:p>
            <a:pPr marL="206336" indent="-195476">
              <a:buChar char="•"/>
              <a:tabLst>
                <a:tab pos="205793" algn="l"/>
                <a:tab pos="206336" algn="l"/>
              </a:tabLst>
            </a:pPr>
            <a:r>
              <a:rPr lang="ru-RU" sz="1197" spc="94" dirty="0">
                <a:solidFill>
                  <a:srgbClr val="231F20"/>
                </a:solidFill>
                <a:latin typeface="Arial Narrow"/>
                <a:cs typeface="Arial Narrow"/>
              </a:rPr>
              <a:t>общая процентная ставка для лизингополучателя до 6%</a:t>
            </a:r>
          </a:p>
        </p:txBody>
      </p:sp>
      <p:sp>
        <p:nvSpPr>
          <p:cNvPr id="31" name="object 13"/>
          <p:cNvSpPr txBox="1"/>
          <p:nvPr/>
        </p:nvSpPr>
        <p:spPr>
          <a:xfrm>
            <a:off x="6411436" y="3139076"/>
            <a:ext cx="1985706" cy="36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>
              <a:tabLst>
                <a:tab pos="205793" algn="l"/>
                <a:tab pos="206336" algn="l"/>
              </a:tabLst>
            </a:pPr>
            <a:r>
              <a:rPr lang="ru-RU" sz="1197" spc="94" dirty="0">
                <a:solidFill>
                  <a:srgbClr val="231F20"/>
                </a:solidFill>
                <a:latin typeface="Arial Narrow"/>
                <a:cs typeface="Arial Narrow"/>
              </a:rPr>
              <a:t>Займы на первый взнос </a:t>
            </a:r>
          </a:p>
          <a:p>
            <a:pPr marL="10860">
              <a:tabLst>
                <a:tab pos="205793" algn="l"/>
                <a:tab pos="206336" algn="l"/>
              </a:tabLst>
            </a:pPr>
            <a:r>
              <a:rPr lang="ru-RU" sz="1197" spc="94" dirty="0">
                <a:solidFill>
                  <a:srgbClr val="231F20"/>
                </a:solidFill>
                <a:latin typeface="Arial Narrow"/>
                <a:cs typeface="Arial Narrow"/>
              </a:rPr>
              <a:t>по лизингу</a:t>
            </a:r>
          </a:p>
        </p:txBody>
      </p:sp>
      <p:sp>
        <p:nvSpPr>
          <p:cNvPr id="32" name="object 12"/>
          <p:cNvSpPr txBox="1"/>
          <p:nvPr/>
        </p:nvSpPr>
        <p:spPr>
          <a:xfrm>
            <a:off x="6411436" y="3643374"/>
            <a:ext cx="904845" cy="184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197" b="1" spc="94" dirty="0">
                <a:solidFill>
                  <a:srgbClr val="C00000"/>
                </a:solidFill>
                <a:latin typeface="Calibri"/>
                <a:cs typeface="Calibri"/>
              </a:rPr>
              <a:t>У</a:t>
            </a:r>
            <a:r>
              <a:rPr sz="1197" b="1" spc="154" dirty="0">
                <a:solidFill>
                  <a:srgbClr val="C00000"/>
                </a:solidFill>
                <a:latin typeface="Calibri"/>
                <a:cs typeface="Calibri"/>
              </a:rPr>
              <a:t>С</a:t>
            </a:r>
            <a:r>
              <a:rPr sz="1197" b="1" spc="115" dirty="0">
                <a:solidFill>
                  <a:srgbClr val="C00000"/>
                </a:solidFill>
                <a:latin typeface="Calibri"/>
                <a:cs typeface="Calibri"/>
              </a:rPr>
              <a:t>ЛОВИЯ</a:t>
            </a:r>
            <a:endParaRPr sz="1197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6285750" y="3903944"/>
            <a:ext cx="2393243" cy="1289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6336" indent="-195476">
              <a:buFontTx/>
              <a:buChar char="•"/>
              <a:tabLst>
                <a:tab pos="205793" algn="l"/>
                <a:tab pos="206336" algn="l"/>
              </a:tabLst>
            </a:pPr>
            <a:r>
              <a:rPr lang="ru-RU" sz="1197" spc="68" dirty="0">
                <a:solidFill>
                  <a:srgbClr val="231F20"/>
                </a:solidFill>
                <a:latin typeface="Arial Narrow"/>
                <a:cs typeface="Arial Narrow"/>
              </a:rPr>
              <a:t>ставка </a:t>
            </a:r>
            <a:r>
              <a:rPr lang="ru-RU" sz="1197" spc="90" dirty="0">
                <a:solidFill>
                  <a:srgbClr val="231F20"/>
                </a:solidFill>
                <a:latin typeface="Arial Narrow"/>
                <a:cs typeface="Arial Narrow"/>
              </a:rPr>
              <a:t>5%</a:t>
            </a:r>
            <a:r>
              <a:rPr lang="ru-RU" sz="1197" spc="-34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1197" spc="94" dirty="0">
                <a:solidFill>
                  <a:srgbClr val="231F20"/>
                </a:solidFill>
                <a:latin typeface="Arial Narrow"/>
                <a:cs typeface="Arial Narrow"/>
              </a:rPr>
              <a:t>годовых</a:t>
            </a:r>
          </a:p>
          <a:p>
            <a:pPr marL="206336" indent="-195476">
              <a:buChar char="•"/>
              <a:tabLst>
                <a:tab pos="205793" algn="l"/>
                <a:tab pos="206336" algn="l"/>
              </a:tabLst>
            </a:pPr>
            <a:r>
              <a:rPr lang="ru-RU" sz="1197" spc="111" dirty="0">
                <a:solidFill>
                  <a:srgbClr val="231F20"/>
                </a:solidFill>
                <a:latin typeface="Arial Narrow"/>
                <a:cs typeface="Arial Narrow"/>
              </a:rPr>
              <a:t>срок </a:t>
            </a:r>
            <a:r>
              <a:rPr lang="ru-RU" sz="1197" spc="94" dirty="0">
                <a:solidFill>
                  <a:srgbClr val="231F20"/>
                </a:solidFill>
                <a:latin typeface="Arial Narrow"/>
                <a:cs typeface="Arial Narrow"/>
              </a:rPr>
              <a:t>до </a:t>
            </a:r>
            <a:r>
              <a:rPr lang="ru-RU" sz="1197" spc="120" dirty="0">
                <a:solidFill>
                  <a:srgbClr val="231F20"/>
                </a:solidFill>
                <a:latin typeface="Arial Narrow"/>
                <a:cs typeface="Arial Narrow"/>
              </a:rPr>
              <a:t>5</a:t>
            </a:r>
            <a:r>
              <a:rPr lang="ru-RU" sz="1197" spc="-12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1197" spc="43" dirty="0">
                <a:solidFill>
                  <a:srgbClr val="231F20"/>
                </a:solidFill>
                <a:latin typeface="Arial Narrow"/>
                <a:cs typeface="Arial Narrow"/>
              </a:rPr>
              <a:t>лет</a:t>
            </a:r>
          </a:p>
          <a:p>
            <a:pPr marL="206336" indent="-195476">
              <a:buChar char="•"/>
              <a:tabLst>
                <a:tab pos="205793" algn="l"/>
                <a:tab pos="206336" algn="l"/>
              </a:tabLst>
            </a:pPr>
            <a:r>
              <a:rPr lang="ru-RU" sz="1197" spc="60" dirty="0">
                <a:solidFill>
                  <a:srgbClr val="231F20"/>
                </a:solidFill>
                <a:latin typeface="Arial Narrow"/>
                <a:cs typeface="Arial Narrow"/>
              </a:rPr>
              <a:t>объем </a:t>
            </a:r>
            <a:r>
              <a:rPr lang="ru-RU" sz="1197" spc="56" dirty="0">
                <a:solidFill>
                  <a:srgbClr val="231F20"/>
                </a:solidFill>
                <a:latin typeface="Arial Narrow"/>
                <a:cs typeface="Arial Narrow"/>
              </a:rPr>
              <a:t>от</a:t>
            </a:r>
            <a:r>
              <a:rPr lang="ru-RU" sz="1197" spc="-6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1197" spc="120" dirty="0">
                <a:solidFill>
                  <a:srgbClr val="231F20"/>
                </a:solidFill>
                <a:latin typeface="Arial Narrow"/>
                <a:cs typeface="Arial Narrow"/>
              </a:rPr>
              <a:t>5 </a:t>
            </a:r>
            <a:r>
              <a:rPr lang="ru-RU" sz="1197" spc="94" dirty="0">
                <a:solidFill>
                  <a:srgbClr val="231F20"/>
                </a:solidFill>
                <a:latin typeface="Arial Narrow"/>
                <a:cs typeface="Arial Narrow"/>
              </a:rPr>
              <a:t>до 1</a:t>
            </a:r>
            <a:r>
              <a:rPr lang="ru-RU" sz="1197" spc="120" dirty="0">
                <a:solidFill>
                  <a:srgbClr val="231F20"/>
                </a:solidFill>
                <a:latin typeface="Arial Narrow"/>
                <a:cs typeface="Arial Narrow"/>
              </a:rPr>
              <a:t>50 </a:t>
            </a:r>
            <a:r>
              <a:rPr lang="ru-RU" sz="1197" spc="86" dirty="0">
                <a:solidFill>
                  <a:srgbClr val="231F20"/>
                </a:solidFill>
                <a:latin typeface="Arial Narrow"/>
                <a:cs typeface="Arial Narrow"/>
              </a:rPr>
              <a:t>млн  </a:t>
            </a:r>
            <a:r>
              <a:rPr lang="ru-RU" sz="1197" spc="77" dirty="0">
                <a:solidFill>
                  <a:srgbClr val="231F20"/>
                </a:solidFill>
                <a:latin typeface="Arial Narrow"/>
                <a:cs typeface="Arial Narrow"/>
              </a:rPr>
              <a:t>рублей</a:t>
            </a:r>
            <a:endParaRPr lang="ru-RU" sz="1197" dirty="0">
              <a:latin typeface="Arial Narrow"/>
              <a:cs typeface="Arial Narrow"/>
            </a:endParaRPr>
          </a:p>
          <a:p>
            <a:pPr marL="206336" indent="-195476">
              <a:buChar char="•"/>
              <a:tabLst>
                <a:tab pos="205793" algn="l"/>
                <a:tab pos="206336" algn="l"/>
              </a:tabLst>
            </a:pPr>
            <a:r>
              <a:rPr lang="ru-RU" sz="1197" spc="94" dirty="0">
                <a:solidFill>
                  <a:srgbClr val="231F20"/>
                </a:solidFill>
                <a:latin typeface="Arial Narrow"/>
                <a:cs typeface="Arial Narrow"/>
              </a:rPr>
              <a:t>размер займа не более 90 % стоимости первого взноса и не более 27% полной стоимости приобретаемого оборудования</a:t>
            </a:r>
          </a:p>
        </p:txBody>
      </p:sp>
    </p:spTree>
    <p:extLst>
      <p:ext uri="{BB962C8B-B14F-4D97-AF65-F5344CB8AC3E}">
        <p14:creationId xmlns:p14="http://schemas.microsoft.com/office/powerpoint/2010/main" val="152712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цизз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933" y="814264"/>
            <a:ext cx="3852221" cy="2486113"/>
          </a:xfrm>
          <a:prstGeom prst="rect">
            <a:avLst/>
          </a:prstGeom>
        </p:spPr>
      </p:pic>
      <p:pic>
        <p:nvPicPr>
          <p:cNvPr id="9" name="Picture 2" descr="Calendar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4474" y="1096715"/>
            <a:ext cx="5762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Manager Suit Black Tie 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0639" y="1967598"/>
            <a:ext cx="720725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employment 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64474" y="3077689"/>
            <a:ext cx="646113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oal power plant ic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6236" y="4114246"/>
            <a:ext cx="7207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5220072" y="1213467"/>
            <a:ext cx="3288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25 международных делегаций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220072" y="2089793"/>
            <a:ext cx="3050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1 </a:t>
            </a:r>
            <a:r>
              <a:rPr lang="ru-RU" b="1" dirty="0" smtClean="0"/>
              <a:t>500 </a:t>
            </a:r>
            <a:r>
              <a:rPr lang="ru-RU" b="1" dirty="0"/>
              <a:t>деловых мероприятий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220072" y="3055853"/>
            <a:ext cx="4312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10</a:t>
            </a:r>
            <a:r>
              <a:rPr lang="ru-RU" b="1" dirty="0" smtClean="0"/>
              <a:t>,5 млрд. рублей - сумма </a:t>
            </a:r>
            <a:br>
              <a:rPr lang="ru-RU" b="1" dirty="0" smtClean="0"/>
            </a:br>
            <a:r>
              <a:rPr lang="ru-RU" b="1" dirty="0" smtClean="0"/>
              <a:t>заключенных контрактов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364088" y="4300886"/>
            <a:ext cx="1919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600 предприятий</a:t>
            </a:r>
            <a:endParaRPr lang="ru-RU" dirty="0"/>
          </a:p>
        </p:txBody>
      </p:sp>
      <p:pic>
        <p:nvPicPr>
          <p:cNvPr id="19" name="Picture 3" descr="C:\Users\dmitrieva\Desktop\В Петербурге открылся Центр импортозамещения и локализации_files\b3ef5bc820f599e27ba865858ea83b5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3933056"/>
            <a:ext cx="3334446" cy="2222964"/>
          </a:xfrm>
          <a:prstGeom prst="roundRect">
            <a:avLst/>
          </a:prstGeom>
          <a:noFill/>
        </p:spPr>
      </p:pic>
      <p:sp>
        <p:nvSpPr>
          <p:cNvPr id="28" name="Заголовок 1"/>
          <p:cNvSpPr txBox="1">
            <a:spLocks/>
          </p:cNvSpPr>
          <p:nvPr/>
        </p:nvSpPr>
        <p:spPr>
          <a:xfrm>
            <a:off x="616086" y="291839"/>
            <a:ext cx="8201024" cy="595763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ЦЕНТР ИМПОРТОЗАМЕЩЕНИЯ И ЛОКАЛИЗАЦИИ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49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253" y="248997"/>
            <a:ext cx="8201024" cy="595763"/>
          </a:xfrm>
          <a:noFill/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ЦЕНТР ИМПОРТОЗАМЕЩЕНИЯ И ЛОКАЛИЗАЦИИ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5145" y="2796587"/>
            <a:ext cx="8225988" cy="8032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100" b="1" dirty="0">
                <a:solidFill>
                  <a:schemeClr val="tx1"/>
                </a:solidFill>
                <a:latin typeface="a_BodoniNova" panose="02070603080706020303" pitchFamily="18" charset="-52"/>
                <a:cs typeface="Arial" pitchFamily="34" charset="0"/>
              </a:rPr>
              <a:t>Выставочная экспозиция ведущих промышленных предприятий города и страны</a:t>
            </a:r>
            <a:endParaRPr lang="ru-RU" altLang="ru-RU" sz="2100" b="1" dirty="0">
              <a:solidFill>
                <a:schemeClr val="tx1"/>
              </a:solidFill>
              <a:latin typeface="a_BodoniNova" panose="02070603080706020303" pitchFamily="18" charset="-52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1331" y="1349387"/>
            <a:ext cx="8225988" cy="4478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100" b="1" dirty="0">
                <a:solidFill>
                  <a:schemeClr val="tx1"/>
                </a:solidFill>
                <a:latin typeface="a_BodoniNova" panose="02070603080706020303" pitchFamily="18" charset="-52"/>
                <a:cs typeface="Arial" pitchFamily="34" charset="0"/>
              </a:rPr>
              <a:t>Деловая программа по различным ключевым направлениям: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3267" y="4229937"/>
            <a:ext cx="23175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>
                <a:solidFill>
                  <a:schemeClr val="tx2">
                    <a:lumMod val="75000"/>
                  </a:schemeClr>
                </a:solidFill>
                <a:latin typeface="a_BodoniNova" panose="02070603080706020303" pitchFamily="18" charset="-52"/>
                <a:cs typeface="Arial" pitchFamily="34" charset="0"/>
              </a:rPr>
              <a:t>1580 мероприятий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90848" y="4229937"/>
            <a:ext cx="27187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latin typeface="a_BodoniNova" panose="02070603080706020303" pitchFamily="18" charset="-52"/>
                <a:cs typeface="Arial" pitchFamily="34" charset="0"/>
              </a:defRPr>
            </a:lvl1pPr>
          </a:lstStyle>
          <a:p>
            <a:pPr algn="ctr"/>
            <a:r>
              <a:rPr lang="ru-RU" sz="2100" dirty="0">
                <a:solidFill>
                  <a:schemeClr val="accent2">
                    <a:lumMod val="75000"/>
                  </a:schemeClr>
                </a:solidFill>
              </a:rPr>
              <a:t>25 международных </a:t>
            </a:r>
          </a:p>
          <a:p>
            <a:pPr algn="ctr"/>
            <a:r>
              <a:rPr lang="ru-RU" sz="2100" dirty="0">
                <a:solidFill>
                  <a:schemeClr val="accent2">
                    <a:lumMod val="75000"/>
                  </a:schemeClr>
                </a:solidFill>
              </a:rPr>
              <a:t>делегаций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38515" y="4069904"/>
            <a:ext cx="28144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>
                <a:latin typeface="a_BodoniNova" panose="02070603080706020303" pitchFamily="18" charset="-52"/>
                <a:cs typeface="Arial" pitchFamily="34" charset="0"/>
              </a:defRPr>
            </a:lvl1pPr>
          </a:lstStyle>
          <a:p>
            <a:r>
              <a:rPr lang="ru-RU" sz="2100" dirty="0">
                <a:solidFill>
                  <a:schemeClr val="accent6">
                    <a:lumMod val="50000"/>
                  </a:schemeClr>
                </a:solidFill>
              </a:rPr>
              <a:t>10,5 млрд. рублей – </a:t>
            </a:r>
          </a:p>
          <a:p>
            <a:r>
              <a:rPr lang="ru-RU" sz="2100" dirty="0">
                <a:solidFill>
                  <a:schemeClr val="accent6">
                    <a:lumMod val="50000"/>
                  </a:schemeClr>
                </a:solidFill>
              </a:rPr>
              <a:t>сумма заключенных </a:t>
            </a:r>
          </a:p>
          <a:p>
            <a:r>
              <a:rPr lang="ru-RU" sz="2100" dirty="0">
                <a:solidFill>
                  <a:schemeClr val="accent6">
                    <a:lumMod val="50000"/>
                  </a:schemeClr>
                </a:solidFill>
              </a:rPr>
              <a:t>контрактов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5708695" y="4654745"/>
            <a:ext cx="222348" cy="218930"/>
            <a:chOff x="5956300" y="4991811"/>
            <a:chExt cx="444499" cy="457837"/>
          </a:xfrm>
        </p:grpSpPr>
        <p:sp>
          <p:nvSpPr>
            <p:cNvPr id="40" name="Овал 39"/>
            <p:cNvSpPr/>
            <p:nvPr/>
          </p:nvSpPr>
          <p:spPr>
            <a:xfrm>
              <a:off x="6005307" y="5052060"/>
              <a:ext cx="344693" cy="329780"/>
            </a:xfrm>
            <a:prstGeom prst="ellipse">
              <a:avLst/>
            </a:prstGeom>
            <a:noFill/>
            <a:ln w="19050">
              <a:solidFill>
                <a:srgbClr val="4A9A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5956300" y="4991811"/>
              <a:ext cx="444499" cy="457837"/>
            </a:xfrm>
            <a:prstGeom prst="ellipse">
              <a:avLst/>
            </a:prstGeom>
            <a:noFill/>
            <a:ln w="19050">
              <a:solidFill>
                <a:srgbClr val="4A9A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pic>
        <p:nvPicPr>
          <p:cNvPr id="57" name="Рисунок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765956"/>
            <a:ext cx="1001970" cy="804612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810" y="1943785"/>
            <a:ext cx="721794" cy="721794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2" t="19830" r="27260" b="21931"/>
          <a:stretch/>
        </p:blipFill>
        <p:spPr>
          <a:xfrm>
            <a:off x="4030457" y="1825568"/>
            <a:ext cx="909089" cy="92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0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Объект 1"/>
          <p:cNvSpPr>
            <a:spLocks noGrp="1"/>
          </p:cNvSpPr>
          <p:nvPr>
            <p:ph/>
          </p:nvPr>
        </p:nvSpPr>
        <p:spPr>
          <a:xfrm>
            <a:off x="2195513" y="147638"/>
            <a:ext cx="6275387" cy="579437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  <a:defRPr/>
            </a:pPr>
            <a:r>
              <a:rPr lang="ru-RU" altLang="ru-RU" sz="3300" dirty="0" smtClean="0">
                <a:solidFill>
                  <a:schemeClr val="accent2">
                    <a:lumMod val="75000"/>
                  </a:schemeClr>
                </a:solidFill>
              </a:rPr>
              <a:t>Особая экономическая зона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268538" y="1219200"/>
            <a:ext cx="6624637" cy="127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Рисунок 1" descr="санкт-петербур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65088"/>
            <a:ext cx="18764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Объект 1"/>
          <p:cNvSpPr txBox="1">
            <a:spLocks/>
          </p:cNvSpPr>
          <p:nvPr/>
        </p:nvSpPr>
        <p:spPr bwMode="auto">
          <a:xfrm>
            <a:off x="2236788" y="706438"/>
            <a:ext cx="68103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ru-RU" altLang="ru-RU" sz="2200" kern="0" dirty="0">
                <a:solidFill>
                  <a:schemeClr val="accent2">
                    <a:lumMod val="75000"/>
                  </a:schemeClr>
                </a:solidFill>
              </a:rPr>
              <a:t>т</a:t>
            </a:r>
            <a:r>
              <a:rPr lang="ru-RU" altLang="ru-RU" sz="2200" kern="0" dirty="0" smtClean="0">
                <a:solidFill>
                  <a:schemeClr val="accent2">
                    <a:lumMod val="75000"/>
                  </a:schemeClr>
                </a:solidFill>
              </a:rPr>
              <a:t>ехнико-внедренческого типа в Санкт-Петербурге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8313" y="1557338"/>
            <a:ext cx="8424862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9" name="AutoShape 4" descr="Molecular fr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" name="AutoShape 6" descr="Molecular free icon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081" name="AutoShape 8" descr="Molecular free icon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082" name="AutoShape 10" descr="Molecular free icon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3083" name="Picture 12" descr="C:\Users\pluzhnikova\Downloads\molecular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1646238"/>
            <a:ext cx="325438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3" descr="C:\Users\pluzhnikova\Downloads\vitami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925" y="1633538"/>
            <a:ext cx="325438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4" descr="C:\Users\pluzhnikova\Downloads\electric-tow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654175"/>
            <a:ext cx="325438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5" descr="C:\Users\pluzhnikova\Downloads\assembl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63" y="1670050"/>
            <a:ext cx="325437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7" name="TextBox 18"/>
          <p:cNvSpPr txBox="1">
            <a:spLocks noChangeArrowheads="1"/>
          </p:cNvSpPr>
          <p:nvPr/>
        </p:nvSpPr>
        <p:spPr bwMode="auto">
          <a:xfrm>
            <a:off x="1028700" y="1670050"/>
            <a:ext cx="12779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200"/>
              <a:t>ИТ- технологии</a:t>
            </a:r>
          </a:p>
        </p:txBody>
      </p:sp>
      <p:sp>
        <p:nvSpPr>
          <p:cNvPr id="3088" name="TextBox 32"/>
          <p:cNvSpPr txBox="1">
            <a:spLocks noChangeArrowheads="1"/>
          </p:cNvSpPr>
          <p:nvPr/>
        </p:nvSpPr>
        <p:spPr bwMode="auto">
          <a:xfrm>
            <a:off x="3027363" y="1693863"/>
            <a:ext cx="13303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200"/>
              <a:t>Фармацевтика </a:t>
            </a:r>
          </a:p>
        </p:txBody>
      </p:sp>
      <p:sp>
        <p:nvSpPr>
          <p:cNvPr id="3089" name="TextBox 33"/>
          <p:cNvSpPr txBox="1">
            <a:spLocks noChangeArrowheads="1"/>
          </p:cNvSpPr>
          <p:nvPr/>
        </p:nvSpPr>
        <p:spPr bwMode="auto">
          <a:xfrm>
            <a:off x="4859338" y="1703388"/>
            <a:ext cx="1870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200" dirty="0"/>
              <a:t>Энергоэффективность </a:t>
            </a:r>
          </a:p>
        </p:txBody>
      </p:sp>
      <p:sp>
        <p:nvSpPr>
          <p:cNvPr id="3090" name="TextBox 34"/>
          <p:cNvSpPr txBox="1">
            <a:spLocks noChangeArrowheads="1"/>
          </p:cNvSpPr>
          <p:nvPr/>
        </p:nvSpPr>
        <p:spPr bwMode="auto">
          <a:xfrm>
            <a:off x="7237413" y="1592263"/>
            <a:ext cx="1487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200"/>
              <a:t>Точное </a:t>
            </a:r>
          </a:p>
          <a:p>
            <a:r>
              <a:rPr lang="ru-RU" altLang="ru-RU" sz="1200"/>
              <a:t>приборостроение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96888" y="2359025"/>
            <a:ext cx="2670175" cy="2159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dirty="0">
                <a:solidFill>
                  <a:schemeClr val="accent2">
                    <a:lumMod val="50000"/>
                  </a:schemeClr>
                </a:solidFill>
              </a:rPr>
              <a:t>«Новоорловская» - 163,3 га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96888" y="4610100"/>
            <a:ext cx="2670175" cy="217488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dirty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1500" dirty="0" err="1">
                <a:solidFill>
                  <a:schemeClr val="accent2">
                    <a:lumMod val="50000"/>
                  </a:schemeClr>
                </a:solidFill>
              </a:rPr>
              <a:t>Нойдорф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</a:rPr>
              <a:t>» - 18,99 га</a:t>
            </a:r>
          </a:p>
        </p:txBody>
      </p:sp>
      <p:pic>
        <p:nvPicPr>
          <p:cNvPr id="3093" name="Picture 17" descr="ÐÐ°ÑÑÐ¸Ð½ÐºÐ¸ Ð¿Ð¾ Ð·Ð°Ð¿ÑÐ¾ÑÑ Ð½Ð¾Ð²Ð¾Ð¾ÑÐ»Ð¾Ð²ÑÐºÐ°Ñ Ð¾ÑÐ·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4868863"/>
            <a:ext cx="2670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19" descr="ÐÐ°ÑÑÐ¸Ð½ÐºÐ¸ Ð¿Ð¾ Ð·Ð°Ð¿ÑÐ¾ÑÑ Ð¾ÑÐ· ÑÐµÐ½ÑÑ ÑÑÐ°Ð½ÑÑÐµÑÐ° ÑÐµÑÐ½Ð¾Ð»Ð¾Ð³Ð¸Ð¹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2630488"/>
            <a:ext cx="2670175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496888" y="1436688"/>
            <a:ext cx="8418512" cy="720725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96" name="Picture 12" descr="C:\Users\pluzhnikova\Downloads\molecular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9725"/>
            <a:ext cx="3238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13" descr="C:\Users\pluzhnikova\Downloads\vitami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963" y="1609725"/>
            <a:ext cx="325437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14" descr="C:\Users\pluzhnikova\Downloads\electric-tow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5" y="1636713"/>
            <a:ext cx="325438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9" name="Picture 15" descr="C:\Users\pluzhnikova\Downloads\assembl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1633538"/>
            <a:ext cx="325438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0" name="TextBox 44"/>
          <p:cNvSpPr txBox="1">
            <a:spLocks noChangeArrowheads="1"/>
          </p:cNvSpPr>
          <p:nvPr/>
        </p:nvSpPr>
        <p:spPr bwMode="auto">
          <a:xfrm>
            <a:off x="1049338" y="1633538"/>
            <a:ext cx="1506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400"/>
              <a:t>ИТ- технологии</a:t>
            </a:r>
          </a:p>
        </p:txBody>
      </p:sp>
      <p:sp>
        <p:nvSpPr>
          <p:cNvPr id="3101" name="TextBox 45"/>
          <p:cNvSpPr txBox="1">
            <a:spLocks noChangeArrowheads="1"/>
          </p:cNvSpPr>
          <p:nvPr/>
        </p:nvSpPr>
        <p:spPr bwMode="auto">
          <a:xfrm>
            <a:off x="2984500" y="1646238"/>
            <a:ext cx="14874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400"/>
              <a:t>Фармацевтика</a:t>
            </a:r>
            <a:r>
              <a:rPr lang="ru-RU" altLang="ru-RU" sz="1200"/>
              <a:t> </a:t>
            </a:r>
          </a:p>
        </p:txBody>
      </p:sp>
      <p:sp>
        <p:nvSpPr>
          <p:cNvPr id="3102" name="TextBox 46"/>
          <p:cNvSpPr txBox="1">
            <a:spLocks noChangeArrowheads="1"/>
          </p:cNvSpPr>
          <p:nvPr/>
        </p:nvSpPr>
        <p:spPr bwMode="auto">
          <a:xfrm>
            <a:off x="4795838" y="1666875"/>
            <a:ext cx="20542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300" dirty="0"/>
              <a:t>Энергоэффективность </a:t>
            </a:r>
          </a:p>
        </p:txBody>
      </p:sp>
      <p:sp>
        <p:nvSpPr>
          <p:cNvPr id="3103" name="TextBox 47"/>
          <p:cNvSpPr txBox="1">
            <a:spLocks noChangeArrowheads="1"/>
          </p:cNvSpPr>
          <p:nvPr/>
        </p:nvSpPr>
        <p:spPr bwMode="auto">
          <a:xfrm>
            <a:off x="7259638" y="1557338"/>
            <a:ext cx="16335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300"/>
              <a:t>Точное </a:t>
            </a:r>
          </a:p>
          <a:p>
            <a:r>
              <a:rPr lang="ru-RU" altLang="ru-RU" sz="1300"/>
              <a:t>приборостроение </a:t>
            </a:r>
          </a:p>
        </p:txBody>
      </p:sp>
      <p:sp>
        <p:nvSpPr>
          <p:cNvPr id="3104" name="TextBox 50"/>
          <p:cNvSpPr txBox="1">
            <a:spLocks noChangeArrowheads="1"/>
          </p:cNvSpPr>
          <p:nvPr/>
        </p:nvSpPr>
        <p:spPr bwMode="auto">
          <a:xfrm>
            <a:off x="4710113" y="2816225"/>
            <a:ext cx="2698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/>
              <a:t>Количество резидентов</a:t>
            </a:r>
            <a:r>
              <a:rPr lang="ru-RU" altLang="ru-RU" sz="1200"/>
              <a:t> </a:t>
            </a:r>
          </a:p>
        </p:txBody>
      </p:sp>
      <p:pic>
        <p:nvPicPr>
          <p:cNvPr id="3105" name="Picture 22" descr="C:\Users\pluzhnikova\Downloads\outsourcing (2)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2628900"/>
            <a:ext cx="649288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8342313" y="2770188"/>
            <a:ext cx="55086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400" dirty="0">
                <a:solidFill>
                  <a:srgbClr val="C00000"/>
                </a:solidFill>
                <a:latin typeface="Arial" charset="0"/>
              </a:rPr>
              <a:t>49</a:t>
            </a:r>
            <a:endParaRPr lang="ru-RU" sz="1600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3107" name="Picture 23" descr="C:\Users\pluzhnikova\Downloads\employ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3471863"/>
            <a:ext cx="649288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8" name="TextBox 54"/>
          <p:cNvSpPr txBox="1">
            <a:spLocks noChangeArrowheads="1"/>
          </p:cNvSpPr>
          <p:nvPr/>
        </p:nvSpPr>
        <p:spPr bwMode="auto">
          <a:xfrm>
            <a:off x="4710113" y="3524250"/>
            <a:ext cx="2698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/>
              <a:t>Количество созданных рабочих мест</a:t>
            </a:r>
            <a:endParaRPr lang="ru-RU" altLang="ru-RU" sz="1200"/>
          </a:p>
        </p:txBody>
      </p:sp>
      <p:sp>
        <p:nvSpPr>
          <p:cNvPr id="56" name="TextBox 55"/>
          <p:cNvSpPr txBox="1"/>
          <p:nvPr/>
        </p:nvSpPr>
        <p:spPr>
          <a:xfrm>
            <a:off x="7907338" y="3616325"/>
            <a:ext cx="100806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400" dirty="0">
                <a:solidFill>
                  <a:srgbClr val="C00000"/>
                </a:solidFill>
                <a:latin typeface="Arial" charset="0"/>
              </a:rPr>
              <a:t>3 442</a:t>
            </a:r>
            <a:endParaRPr lang="ru-RU" sz="1600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3110" name="Picture 24" descr="C:\Users\pluzhnikova\Downloads\line-chart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4502150"/>
            <a:ext cx="649287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1" name="TextBox 57"/>
          <p:cNvSpPr txBox="1">
            <a:spLocks noChangeArrowheads="1"/>
          </p:cNvSpPr>
          <p:nvPr/>
        </p:nvSpPr>
        <p:spPr bwMode="auto">
          <a:xfrm>
            <a:off x="4710113" y="4502150"/>
            <a:ext cx="2698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/>
              <a:t>Объем инвестиций резидентов, млрд. руб.</a:t>
            </a:r>
            <a:endParaRPr lang="ru-RU" altLang="ru-RU" sz="1200"/>
          </a:p>
        </p:txBody>
      </p:sp>
      <p:sp>
        <p:nvSpPr>
          <p:cNvPr id="59" name="TextBox 58"/>
          <p:cNvSpPr txBox="1"/>
          <p:nvPr/>
        </p:nvSpPr>
        <p:spPr>
          <a:xfrm>
            <a:off x="7885113" y="4686300"/>
            <a:ext cx="100806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400" dirty="0">
                <a:solidFill>
                  <a:srgbClr val="C00000"/>
                </a:solidFill>
                <a:latin typeface="Arial" charset="0"/>
              </a:rPr>
              <a:t>39,03</a:t>
            </a:r>
            <a:endParaRPr lang="ru-RU" sz="1600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3113" name="Picture 25" descr="C:\Users\pluzhnikova\Downloads\taxes (1)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363" y="5589588"/>
            <a:ext cx="6508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4" name="TextBox 60"/>
          <p:cNvSpPr txBox="1">
            <a:spLocks noChangeArrowheads="1"/>
          </p:cNvSpPr>
          <p:nvPr/>
        </p:nvSpPr>
        <p:spPr bwMode="auto">
          <a:xfrm>
            <a:off x="4779963" y="5600700"/>
            <a:ext cx="27003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/>
              <a:t>Объем налогов </a:t>
            </a:r>
            <a:br>
              <a:rPr lang="ru-RU" altLang="ru-RU"/>
            </a:br>
            <a:r>
              <a:rPr lang="ru-RU" altLang="ru-RU"/>
              <a:t>и сборов, млрд. руб.</a:t>
            </a:r>
            <a:endParaRPr lang="ru-RU" altLang="ru-RU" sz="1200"/>
          </a:p>
        </p:txBody>
      </p:sp>
      <p:sp>
        <p:nvSpPr>
          <p:cNvPr id="62" name="TextBox 61"/>
          <p:cNvSpPr txBox="1"/>
          <p:nvPr/>
        </p:nvSpPr>
        <p:spPr>
          <a:xfrm>
            <a:off x="7907338" y="5786438"/>
            <a:ext cx="100806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400" dirty="0">
                <a:solidFill>
                  <a:srgbClr val="C00000"/>
                </a:solidFill>
                <a:latin typeface="Arial" charset="0"/>
              </a:rPr>
              <a:t>11,49</a:t>
            </a:r>
            <a:endParaRPr lang="ru-RU" sz="1600" dirty="0">
              <a:solidFill>
                <a:srgbClr val="C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99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527175" y="1219200"/>
            <a:ext cx="7388225" cy="0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бъект 1"/>
          <p:cNvSpPr txBox="1">
            <a:spLocks/>
          </p:cNvSpPr>
          <p:nvPr/>
        </p:nvSpPr>
        <p:spPr bwMode="auto">
          <a:xfrm>
            <a:off x="1476375" y="339725"/>
            <a:ext cx="7559675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ru-RU" altLang="ru-RU" sz="2200" kern="0" dirty="0" smtClean="0"/>
              <a:t>Инновационно-промышленные и технологические парки </a:t>
            </a:r>
            <a:r>
              <a:rPr lang="ru-RU" altLang="ru-RU" sz="2200" kern="0" dirty="0"/>
              <a:t>С</a:t>
            </a:r>
            <a:r>
              <a:rPr lang="ru-RU" altLang="ru-RU" sz="2200" kern="0" dirty="0" smtClean="0"/>
              <a:t>анкт-Петербурга</a:t>
            </a:r>
          </a:p>
        </p:txBody>
      </p:sp>
      <p:sp>
        <p:nvSpPr>
          <p:cNvPr id="4100" name="AutoShape 4" descr="Molecular fr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4101" name="AutoShape 6" descr="Molecular free icon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4102" name="AutoShape 8" descr="Molecular free icon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4103" name="AutoShape 10" descr="Molecular free icon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4104" name="Рисунок 1" descr="Герб_пром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57150"/>
            <a:ext cx="14001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36550" y="1457325"/>
            <a:ext cx="3975100" cy="1395413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Постановление Правительства </a:t>
            </a:r>
            <a:br>
              <a:rPr lang="ru-RU" sz="1400" b="1" dirty="0">
                <a:solidFill>
                  <a:schemeClr val="tx1"/>
                </a:solidFill>
              </a:rPr>
            </a:br>
            <a:r>
              <a:rPr lang="ru-RU" sz="1400" b="1" dirty="0">
                <a:solidFill>
                  <a:schemeClr val="tx1"/>
                </a:solidFill>
              </a:rPr>
              <a:t>Санкт-Петербурга от 18.07.2018 № 581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«О порядке присвоения, подтверждения и прекращения статуса инновационно-промышленного парка Санкт-Петербурга, технологического парка Санкт-Петербурга…»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4689475" y="1457325"/>
            <a:ext cx="4225925" cy="1395413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Постановление Правительства </a:t>
            </a:r>
            <a:br>
              <a:rPr lang="ru-RU" sz="1400" b="1" dirty="0">
                <a:solidFill>
                  <a:schemeClr val="tx1"/>
                </a:solidFill>
              </a:rPr>
            </a:br>
            <a:r>
              <a:rPr lang="ru-RU" sz="1400" b="1" dirty="0">
                <a:solidFill>
                  <a:schemeClr val="tx1"/>
                </a:solidFill>
              </a:rPr>
              <a:t>Санкт-Петербурга от 30.10.2018 № 837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«О проекте закона Санкт-Петербурга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«О внесении изменений в отдельные законы Санкт-Петербурга о налогах и сборах»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336550" y="2852738"/>
            <a:ext cx="3975100" cy="3744912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689475" y="2852738"/>
            <a:ext cx="4225925" cy="3744912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 5"/>
          <p:cNvSpPr>
            <a:spLocks noChangeArrowheads="1"/>
          </p:cNvSpPr>
          <p:nvPr/>
        </p:nvSpPr>
        <p:spPr bwMode="auto">
          <a:xfrm>
            <a:off x="6299200" y="3252788"/>
            <a:ext cx="2546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altLang="ru-RU" sz="1400" b="1" dirty="0" smtClean="0">
                <a:latin typeface="+mn-lt"/>
              </a:rPr>
              <a:t>Налог на имущество организаций – 0%</a:t>
            </a:r>
          </a:p>
        </p:txBody>
      </p:sp>
      <p:pic>
        <p:nvPicPr>
          <p:cNvPr id="4110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4462463"/>
            <a:ext cx="1447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463" y="2974975"/>
            <a:ext cx="125095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Прямоугольник 5"/>
          <p:cNvSpPr>
            <a:spLocks noChangeArrowheads="1"/>
          </p:cNvSpPr>
          <p:nvPr/>
        </p:nvSpPr>
        <p:spPr bwMode="auto">
          <a:xfrm>
            <a:off x="6351588" y="4616450"/>
            <a:ext cx="2546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altLang="ru-RU" sz="1400" b="1" dirty="0" smtClean="0">
                <a:latin typeface="+mn-lt"/>
              </a:rPr>
              <a:t>Налог на землю – 0%</a:t>
            </a:r>
          </a:p>
        </p:txBody>
      </p:sp>
      <p:sp>
        <p:nvSpPr>
          <p:cNvPr id="67" name="TextBox 1"/>
          <p:cNvSpPr txBox="1">
            <a:spLocks noChangeArrowheads="1"/>
          </p:cNvSpPr>
          <p:nvPr/>
        </p:nvSpPr>
        <p:spPr bwMode="auto">
          <a:xfrm>
            <a:off x="4689475" y="5443538"/>
            <a:ext cx="43465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altLang="ru-RU" sz="1400" b="1" dirty="0" smtClean="0">
                <a:latin typeface="+mn-lt"/>
              </a:rPr>
              <a:t>Обязательное условие предоставления льгот </a:t>
            </a:r>
          </a:p>
          <a:p>
            <a:pPr>
              <a:defRPr/>
            </a:pPr>
            <a:endParaRPr lang="ru-RU" altLang="ru-RU" sz="700" b="1" dirty="0" smtClean="0">
              <a:latin typeface="+mn-lt"/>
            </a:endParaRPr>
          </a:p>
          <a:p>
            <a:pPr>
              <a:defRPr/>
            </a:pPr>
            <a:r>
              <a:rPr lang="ru-RU" altLang="ru-RU" sz="1400" dirty="0" smtClean="0">
                <a:latin typeface="+mn-lt"/>
              </a:rPr>
              <a:t>повышение средней месячной заработной платы до трехкратного размера минимальной зарплаты в Санкт-Петербурге</a:t>
            </a:r>
          </a:p>
        </p:txBody>
      </p:sp>
      <p:pic>
        <p:nvPicPr>
          <p:cNvPr id="4114" name="Picture 5" descr="C:\Users\pluzhnikova\Downloads\entrepreneu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2911475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TextBox 12"/>
          <p:cNvSpPr txBox="1">
            <a:spLocks noChangeArrowheads="1"/>
          </p:cNvSpPr>
          <p:nvPr/>
        </p:nvSpPr>
        <p:spPr bwMode="auto">
          <a:xfrm>
            <a:off x="1054100" y="2884488"/>
            <a:ext cx="25923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500" b="1"/>
              <a:t>СОБСТВЕННИК</a:t>
            </a:r>
          </a:p>
        </p:txBody>
      </p:sp>
      <p:sp>
        <p:nvSpPr>
          <p:cNvPr id="4116" name="TextBox 21"/>
          <p:cNvSpPr txBox="1">
            <a:spLocks noChangeArrowheads="1"/>
          </p:cNvSpPr>
          <p:nvPr/>
        </p:nvSpPr>
        <p:spPr bwMode="auto">
          <a:xfrm>
            <a:off x="1054100" y="3128963"/>
            <a:ext cx="34861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400"/>
              <a:t>Приток резидентов</a:t>
            </a:r>
          </a:p>
          <a:p>
            <a:r>
              <a:rPr lang="ru-RU" altLang="ru-RU" sz="1400"/>
              <a:t>Создание полного </a:t>
            </a:r>
            <a:br>
              <a:rPr lang="ru-RU" altLang="ru-RU" sz="1400"/>
            </a:br>
            <a:r>
              <a:rPr lang="ru-RU" altLang="ru-RU" sz="1400"/>
              <a:t>производственного цикла</a:t>
            </a:r>
          </a:p>
          <a:p>
            <a:r>
              <a:rPr lang="ru-RU" altLang="ru-RU" sz="1400"/>
              <a:t>Снижение логистических издержек</a:t>
            </a:r>
          </a:p>
        </p:txBody>
      </p:sp>
      <p:pic>
        <p:nvPicPr>
          <p:cNvPr id="4117" name="Picture 6" descr="C:\Users\pluzhnikova\Downloads\develop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4084638"/>
            <a:ext cx="3905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8" name="TextBox 67"/>
          <p:cNvSpPr txBox="1">
            <a:spLocks noChangeArrowheads="1"/>
          </p:cNvSpPr>
          <p:nvPr/>
        </p:nvSpPr>
        <p:spPr bwMode="auto">
          <a:xfrm>
            <a:off x="1054100" y="4138613"/>
            <a:ext cx="25923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500" b="1"/>
              <a:t>РЕЗИДЕНТ</a:t>
            </a:r>
          </a:p>
        </p:txBody>
      </p:sp>
      <p:sp>
        <p:nvSpPr>
          <p:cNvPr id="4119" name="TextBox 68"/>
          <p:cNvSpPr txBox="1">
            <a:spLocks noChangeArrowheads="1"/>
          </p:cNvSpPr>
          <p:nvPr/>
        </p:nvSpPr>
        <p:spPr bwMode="auto">
          <a:xfrm>
            <a:off x="1035050" y="4406900"/>
            <a:ext cx="34861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400"/>
              <a:t>Подготовленные площадки</a:t>
            </a:r>
          </a:p>
          <a:p>
            <a:r>
              <a:rPr lang="ru-RU" altLang="ru-RU" sz="1400"/>
              <a:t>Долгосрочные договоры аренды</a:t>
            </a:r>
          </a:p>
          <a:p>
            <a:r>
              <a:rPr lang="ru-RU" altLang="ru-RU" sz="1400"/>
              <a:t>Доступ к центрам коллективного пользования</a:t>
            </a:r>
          </a:p>
        </p:txBody>
      </p:sp>
      <p:pic>
        <p:nvPicPr>
          <p:cNvPr id="4120" name="Picture 7" descr="C:\Users\pluzhnikova\Downloads\government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5345113"/>
            <a:ext cx="42068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1" name="TextBox 70"/>
          <p:cNvSpPr txBox="1">
            <a:spLocks noChangeArrowheads="1"/>
          </p:cNvSpPr>
          <p:nvPr/>
        </p:nvSpPr>
        <p:spPr bwMode="auto">
          <a:xfrm>
            <a:off x="1054100" y="5443538"/>
            <a:ext cx="259238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500" b="1"/>
              <a:t>САНКТ-ПЕТЕРБУРГ</a:t>
            </a:r>
          </a:p>
        </p:txBody>
      </p:sp>
      <p:sp>
        <p:nvSpPr>
          <p:cNvPr id="4122" name="TextBox 71"/>
          <p:cNvSpPr txBox="1">
            <a:spLocks noChangeArrowheads="1"/>
          </p:cNvSpPr>
          <p:nvPr/>
        </p:nvSpPr>
        <p:spPr bwMode="auto">
          <a:xfrm>
            <a:off x="1054100" y="5762625"/>
            <a:ext cx="34861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400"/>
              <a:t>Привлечение инвестиций</a:t>
            </a:r>
          </a:p>
          <a:p>
            <a:r>
              <a:rPr lang="ru-RU" altLang="ru-RU" sz="1400"/>
              <a:t>Создание новых рабочих мест</a:t>
            </a:r>
          </a:p>
          <a:p>
            <a:r>
              <a:rPr lang="ru-RU" altLang="ru-RU" sz="1400"/>
              <a:t>Бюджетные поступления</a:t>
            </a:r>
          </a:p>
        </p:txBody>
      </p:sp>
    </p:spTree>
    <p:extLst>
      <p:ext uri="{BB962C8B-B14F-4D97-AF65-F5344CB8AC3E}">
        <p14:creationId xmlns:p14="http://schemas.microsoft.com/office/powerpoint/2010/main" val="76243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3108" y="2303852"/>
            <a:ext cx="4857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91366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2857500" y="2071688"/>
            <a:ext cx="3455988" cy="3095625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+mj-lt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67136944"/>
              </p:ext>
            </p:extLst>
          </p:nvPr>
        </p:nvGraphicFramePr>
        <p:xfrm>
          <a:off x="571472" y="928670"/>
          <a:ext cx="8001056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4" descr="G:\Для PowerPoint'а\Картинки\map123123412312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29496" y="2145390"/>
            <a:ext cx="3315307" cy="2950624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995936" y="3284984"/>
            <a:ext cx="2032864" cy="4001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u="sng" dirty="0">
                <a:solidFill>
                  <a:srgbClr val="002060"/>
                </a:solidFill>
                <a:latin typeface="+mj-lt"/>
              </a:rPr>
              <a:t>Санкт-Петербург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35375" y="260350"/>
            <a:ext cx="1857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ru-RU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790345"/>
          </a:xfrm>
          <a:prstGeom prst="rect">
            <a:avLst/>
          </a:prstGeom>
          <a:noFill/>
          <a:scene3d>
            <a:camera prst="obliqueTopRight"/>
            <a:lightRig rig="balanced" dir="t">
              <a:rot lat="0" lon="0" rev="21594000"/>
            </a:lightRig>
          </a:scene3d>
          <a:sp3d>
            <a:extrusionClr>
              <a:schemeClr val="bg1"/>
            </a:extrusionClr>
          </a:sp3d>
        </p:spPr>
        <p:txBody>
          <a:bodyPr>
            <a:spAutoFit/>
            <a:sp3d extrusionH="101600">
              <a:extrusionClr>
                <a:schemeClr val="bg1"/>
              </a:extrusionClr>
            </a:sp3d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800" b="1" dirty="0">
                <a:latin typeface="+mj-lt"/>
              </a:rPr>
              <a:t>Промышленность Санкт-Петербурга</a:t>
            </a:r>
            <a:r>
              <a:rPr lang="en-US" sz="2800" b="1" dirty="0">
                <a:latin typeface="+mj-lt"/>
              </a:rPr>
              <a:t>: </a:t>
            </a:r>
            <a:r>
              <a:rPr lang="ru-RU" sz="2800" b="1" dirty="0">
                <a:latin typeface="+mj-lt"/>
              </a:rPr>
              <a:t/>
            </a:r>
            <a:br>
              <a:rPr lang="ru-RU" sz="2800" b="1" dirty="0">
                <a:latin typeface="+mj-lt"/>
              </a:rPr>
            </a:br>
            <a:r>
              <a:rPr lang="ru-RU" sz="2800" b="1" dirty="0">
                <a:latin typeface="+mj-lt"/>
              </a:rPr>
              <a:t>ключевые факты и цифры</a:t>
            </a:r>
          </a:p>
        </p:txBody>
      </p:sp>
      <p:sp>
        <p:nvSpPr>
          <p:cNvPr id="11" name="Овал 10"/>
          <p:cNvSpPr/>
          <p:nvPr/>
        </p:nvSpPr>
        <p:spPr>
          <a:xfrm>
            <a:off x="5214938" y="3714750"/>
            <a:ext cx="142875" cy="128588"/>
          </a:xfrm>
          <a:prstGeom prst="ellipse">
            <a:avLst/>
          </a:prstGeom>
          <a:solidFill>
            <a:srgbClr val="0033CC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759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Итоги развития промышленности Санкт-Петербурга в январе-сентябре 2018 года</a:t>
            </a:r>
            <a:endParaRPr lang="ru-RU" b="1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07504" y="404664"/>
          <a:ext cx="3672408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2"/>
          <p:cNvGraphicFramePr>
            <a:graphicFrameLocks/>
          </p:cNvGraphicFramePr>
          <p:nvPr/>
        </p:nvGraphicFramePr>
        <p:xfrm>
          <a:off x="3851920" y="404664"/>
          <a:ext cx="5159003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107504" y="2780928"/>
          <a:ext cx="244827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6" name="Группа 15"/>
          <p:cNvGrpSpPr/>
          <p:nvPr/>
        </p:nvGrpSpPr>
        <p:grpSpPr>
          <a:xfrm>
            <a:off x="5508104" y="3838602"/>
            <a:ext cx="3563888" cy="2182686"/>
            <a:chOff x="5580112" y="4509120"/>
            <a:chExt cx="3563888" cy="2182686"/>
          </a:xfrm>
        </p:grpSpPr>
        <p:pic>
          <p:nvPicPr>
            <p:cNvPr id="3073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80112" y="4509120"/>
              <a:ext cx="3563888" cy="2182686"/>
            </a:xfrm>
            <a:prstGeom prst="rect">
              <a:avLst/>
            </a:prstGeom>
            <a:noFill/>
          </p:spPr>
        </p:pic>
        <p:grpSp>
          <p:nvGrpSpPr>
            <p:cNvPr id="15" name="Группа 14"/>
            <p:cNvGrpSpPr/>
            <p:nvPr/>
          </p:nvGrpSpPr>
          <p:grpSpPr>
            <a:xfrm>
              <a:off x="7740352" y="4581128"/>
              <a:ext cx="1296144" cy="2016224"/>
              <a:chOff x="7409262" y="3216920"/>
              <a:chExt cx="1628775" cy="2211177"/>
            </a:xfrm>
          </p:grpSpPr>
          <p:sp>
            <p:nvSpPr>
              <p:cNvPr id="3076" name="AutoShape 134"/>
              <p:cNvSpPr>
                <a:spLocks noChangeArrowheads="1"/>
              </p:cNvSpPr>
              <p:nvPr/>
            </p:nvSpPr>
            <p:spPr bwMode="auto">
              <a:xfrm>
                <a:off x="7521975" y="3216920"/>
                <a:ext cx="1516061" cy="885892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95B3D7">
                      <a:alpha val="49001"/>
                    </a:srgbClr>
                  </a:gs>
                  <a:gs pos="50000">
                    <a:srgbClr val="DCE6F2"/>
                  </a:gs>
                  <a:gs pos="100000">
                    <a:srgbClr val="95B3D7">
                      <a:alpha val="49001"/>
                    </a:srgbClr>
                  </a:gs>
                </a:gsLst>
                <a:lin ang="18900000" scaled="1"/>
              </a:gradFill>
              <a:ln w="12700">
                <a:solidFill>
                  <a:srgbClr val="95B3D7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54061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Бюджетная система </a:t>
                </a:r>
                <a:br>
                  <a:rPr kumimoji="0" lang="ru-RU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</a:br>
                <a:r>
                  <a:rPr kumimoji="0" lang="ru-RU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Российской Федерации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5" name="AutoShape 136"/>
              <p:cNvSpPr>
                <a:spLocks noChangeArrowheads="1"/>
              </p:cNvSpPr>
              <p:nvPr/>
            </p:nvSpPr>
            <p:spPr bwMode="auto">
              <a:xfrm>
                <a:off x="7409262" y="4927376"/>
                <a:ext cx="1628775" cy="50072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95B3D7">
                      <a:alpha val="79999"/>
                    </a:srgbClr>
                  </a:gs>
                  <a:gs pos="50000">
                    <a:srgbClr val="4F81BD"/>
                  </a:gs>
                  <a:gs pos="100000">
                    <a:srgbClr val="95B3D7">
                      <a:alpha val="79999"/>
                    </a:srgbClr>
                  </a:gs>
                </a:gsLst>
                <a:lin ang="5400000" scaled="1"/>
              </a:gradFill>
              <a:ln w="12700">
                <a:solidFill>
                  <a:srgbClr val="4F81BD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54061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Бюджет </a:t>
                </a:r>
                <a:br>
                  <a:rPr kumimoji="0" lang="ru-RU" sz="10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</a:br>
                <a:r>
                  <a:rPr kumimoji="0" lang="ru-RU" sz="10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Санкт-Петербурга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508104" y="2742019"/>
            <a:ext cx="35283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Доля налоговых платежей и сборов 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 промышленности в общем объеме поступлений по Санкт-Петербургу 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 январь-сентябрь 2018 года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17" name="Chart 1"/>
          <p:cNvGraphicFramePr>
            <a:graphicFrameLocks/>
          </p:cNvGraphicFramePr>
          <p:nvPr/>
        </p:nvGraphicFramePr>
        <p:xfrm>
          <a:off x="2735796" y="2780928"/>
          <a:ext cx="259228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95536" y="6226279"/>
            <a:ext cx="80648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6095037"/>
            <a:ext cx="820891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Среднемесячная заработная плата работников </a:t>
            </a:r>
            <a:br>
              <a:rPr lang="ru-RU" b="1" dirty="0" smtClean="0"/>
            </a:br>
            <a:r>
              <a:rPr lang="ru-RU" b="1" dirty="0" smtClean="0"/>
              <a:t>в промышленности – </a:t>
            </a:r>
            <a:r>
              <a:rPr lang="ru-RU" sz="2000" b="1" dirty="0" smtClean="0"/>
              <a:t>59,2 тыс. рублей </a:t>
            </a:r>
            <a:r>
              <a:rPr lang="ru-RU" b="1" dirty="0" smtClean="0"/>
              <a:t>(</a:t>
            </a:r>
            <a:r>
              <a:rPr lang="ru-RU" sz="2000" b="1" dirty="0" smtClean="0"/>
              <a:t>107,6 %</a:t>
            </a:r>
            <a:r>
              <a:rPr lang="ru-RU" b="1" dirty="0" smtClean="0"/>
              <a:t> к январю-сентябрю 2017 года)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949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>
          <a:xfrm>
            <a:off x="607382" y="215900"/>
            <a:ext cx="8101013" cy="836613"/>
          </a:xfrm>
          <a:prstGeom prst="rect">
            <a:avLst/>
          </a:prstGeom>
        </p:spPr>
        <p:txBody>
          <a:bodyPr rtlCol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  <a:defRPr/>
            </a:pPr>
            <a:r>
              <a:rPr lang="ru-RU" sz="2400" b="1" dirty="0" smtClean="0">
                <a:latin typeface="Arial" charset="0"/>
              </a:rPr>
              <a:t>Содействие технологическому развитию </a:t>
            </a:r>
            <a:br>
              <a:rPr lang="ru-RU" sz="2400" b="1" dirty="0" smtClean="0">
                <a:latin typeface="Arial" charset="0"/>
              </a:rPr>
            </a:br>
            <a:r>
              <a:rPr lang="ru-RU" sz="2400" b="1" dirty="0" smtClean="0">
                <a:latin typeface="Arial" charset="0"/>
              </a:rPr>
              <a:t>и модернизации предприятий и организаций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gray">
          <a:xfrm>
            <a:off x="250825" y="2420938"/>
            <a:ext cx="6623050" cy="9350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CC99"/>
              </a:gs>
              <a:gs pos="100000">
                <a:srgbClr val="FFCC99">
                  <a:gamma/>
                  <a:shade val="57647"/>
                  <a:invGamma/>
                </a:srgbClr>
              </a:gs>
            </a:gsLst>
            <a:lin ang="5400000" scaled="1"/>
          </a:gradFill>
          <a:ln w="19050">
            <a:noFill/>
            <a:round/>
            <a:headEnd/>
            <a:tailEnd/>
          </a:ln>
          <a:effectLst>
            <a:outerShdw dist="53882" dir="2700000" algn="ctr" rotWithShape="0">
              <a:srgbClr val="7F7F7F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1200" b="1"/>
              <a:t>Цель мероприятия</a:t>
            </a:r>
            <a:r>
              <a:rPr lang="ru-RU" sz="1200" b="1" i="1"/>
              <a:t> </a:t>
            </a:r>
            <a:r>
              <a:rPr lang="ru-RU" sz="1200" b="1"/>
              <a:t>– стимулирование процессов технологического </a:t>
            </a:r>
          </a:p>
          <a:p>
            <a:pPr>
              <a:defRPr/>
            </a:pPr>
            <a:r>
              <a:rPr lang="ru-RU" sz="1200" b="1"/>
              <a:t>перевооружения организаций промышленности Санкт-Петербурга. Средний </a:t>
            </a:r>
          </a:p>
          <a:p>
            <a:pPr>
              <a:defRPr/>
            </a:pPr>
            <a:r>
              <a:rPr lang="ru-RU" sz="1200" b="1"/>
              <a:t>износ основных фондов в промышленности  Санкт-Петербурга составляет до 50%</a:t>
            </a:r>
          </a:p>
        </p:txBody>
      </p:sp>
      <p:sp>
        <p:nvSpPr>
          <p:cNvPr id="6" name="AutoShape 20"/>
          <p:cNvSpPr>
            <a:spLocks noChangeArrowheads="1"/>
          </p:cNvSpPr>
          <p:nvPr/>
        </p:nvSpPr>
        <p:spPr bwMode="gray">
          <a:xfrm>
            <a:off x="179388" y="1125538"/>
            <a:ext cx="6623050" cy="12430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60000"/>
                  <a:invGamma/>
                </a:srgbClr>
              </a:gs>
            </a:gsLst>
            <a:lin ang="5400000" scaled="1"/>
          </a:gradFill>
          <a:ln w="19050">
            <a:noFill/>
            <a:round/>
            <a:headEnd/>
            <a:tailEnd/>
          </a:ln>
          <a:effectLst>
            <a:outerShdw dist="53882" dir="2700000" algn="ctr" rotWithShape="0">
              <a:srgbClr val="7F7F7F"/>
            </a:outerShdw>
          </a:effectLst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1200" b="1" dirty="0"/>
          </a:p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" b="1" dirty="0"/>
              <a:t>Предоставление субсидий субъектам промышленной  деятельности  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" b="1" dirty="0"/>
              <a:t>для возмещения 50% </a:t>
            </a:r>
            <a:r>
              <a:rPr lang="ru-RU" sz="1200" b="1" dirty="0" smtClean="0"/>
              <a:t>и 80% (отечественное оборудование) общей </a:t>
            </a:r>
            <a:r>
              <a:rPr lang="ru-RU" sz="1200" b="1" dirty="0"/>
              <a:t>суммы 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документально подтвержденных </a:t>
            </a:r>
            <a:r>
              <a:rPr lang="ru-RU" sz="1200" b="1" dirty="0"/>
              <a:t>затрат </a:t>
            </a:r>
            <a:r>
              <a:rPr lang="ru-RU" sz="1200" b="1" dirty="0" smtClean="0"/>
              <a:t>одной </a:t>
            </a:r>
            <a:r>
              <a:rPr lang="ru-RU" sz="1200" b="1" dirty="0"/>
              <a:t>организации, связанных 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с </a:t>
            </a:r>
            <a:r>
              <a:rPr lang="ru-RU" sz="1200" b="1" dirty="0"/>
              <a:t>приобретением </a:t>
            </a:r>
            <a:r>
              <a:rPr lang="ru-RU" sz="1200" b="1" dirty="0" smtClean="0"/>
              <a:t>технологического оборудования </a:t>
            </a:r>
            <a:r>
              <a:rPr lang="ru-RU" sz="1200" b="1" dirty="0"/>
              <a:t>в лизинг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1200" dirty="0"/>
          </a:p>
        </p:txBody>
      </p:sp>
      <p:sp>
        <p:nvSpPr>
          <p:cNvPr id="7" name="AutoShape 20"/>
          <p:cNvSpPr>
            <a:spLocks noChangeArrowheads="1"/>
          </p:cNvSpPr>
          <p:nvPr/>
        </p:nvSpPr>
        <p:spPr bwMode="gray">
          <a:xfrm>
            <a:off x="250825" y="3429000"/>
            <a:ext cx="5040313" cy="7381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50000">
                <a:srgbClr val="CCECFF">
                  <a:gamma/>
                  <a:shade val="60000"/>
                  <a:invGamma/>
                </a:srgbClr>
              </a:gs>
              <a:gs pos="100000">
                <a:srgbClr val="CCECFF"/>
              </a:gs>
            </a:gsLst>
            <a:lin ang="5400000" scaled="1"/>
          </a:gradFill>
          <a:ln w="19050">
            <a:noFill/>
            <a:round/>
            <a:headEnd/>
            <a:tailEnd/>
          </a:ln>
          <a:effectLst>
            <a:outerShdw dist="53882" dir="2700000" algn="ctr" rotWithShape="0">
              <a:srgbClr val="7F7F7F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1200" b="1" dirty="0"/>
              <a:t>Задача – стимулировать промышленные предприятия </a:t>
            </a:r>
          </a:p>
          <a:p>
            <a:pPr>
              <a:defRPr/>
            </a:pPr>
            <a:r>
              <a:rPr lang="ru-RU" sz="1200" b="1" dirty="0"/>
              <a:t>и организации приоритетных отраслей инвестировать</a:t>
            </a:r>
            <a:r>
              <a:rPr lang="ru-RU" sz="1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br>
              <a:rPr lang="ru-RU" sz="1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1200" b="1" dirty="0"/>
              <a:t>средства в техническое перевооружение</a:t>
            </a:r>
          </a:p>
        </p:txBody>
      </p:sp>
      <p:graphicFrame>
        <p:nvGraphicFramePr>
          <p:cNvPr id="8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429277"/>
              </p:ext>
            </p:extLst>
          </p:nvPr>
        </p:nvGraphicFramePr>
        <p:xfrm>
          <a:off x="4031357" y="4586005"/>
          <a:ext cx="4822825" cy="1737360"/>
        </p:xfrm>
        <a:graphic>
          <a:graphicData uri="http://schemas.openxmlformats.org/drawingml/2006/table">
            <a:tbl>
              <a:tblPr/>
              <a:tblGrid>
                <a:gridCol w="1606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3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90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9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9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9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9B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Объем субсидирования, млн. руб.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Объем инвестиций, </a:t>
                      </a:r>
                      <a:b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млн. руб.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1 756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5719405"/>
                  </a:ext>
                </a:extLst>
              </a:tr>
            </a:tbl>
          </a:graphicData>
        </a:graphic>
      </p:graphicFrame>
      <p:sp>
        <p:nvSpPr>
          <p:cNvPr id="10" name="Rectangle 74"/>
          <p:cNvSpPr>
            <a:spLocks noChangeArrowheads="1"/>
          </p:cNvSpPr>
          <p:nvPr/>
        </p:nvSpPr>
        <p:spPr bwMode="auto">
          <a:xfrm>
            <a:off x="5436096" y="3598580"/>
            <a:ext cx="35638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На 1 рубль затрат городского бюджета привлекается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9 </a:t>
            </a:r>
            <a:r>
              <a:rPr lang="ru-RU" b="1" dirty="0">
                <a:solidFill>
                  <a:srgbClr val="C00000"/>
                </a:solidFill>
              </a:rPr>
              <a:t>рублей средств предприятий</a:t>
            </a:r>
          </a:p>
        </p:txBody>
      </p:sp>
      <p:pic>
        <p:nvPicPr>
          <p:cNvPr id="11" name="Рисунок 10" descr="C:\Users\ananieva_ov\AppData\Local\Microsoft\Windows\Temporary Internet Files\Content.Outlook\OHWSFU5D\IMG_20170906_121142 (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68472"/>
            <a:ext cx="3269615" cy="2453005"/>
          </a:xfrm>
          <a:prstGeom prst="rect">
            <a:avLst/>
          </a:prstGeom>
          <a:noFill/>
          <a:ln>
            <a:noFill/>
          </a:ln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19125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>
          <a:xfrm>
            <a:off x="969962" y="190012"/>
            <a:ext cx="7489825" cy="720725"/>
          </a:xfrm>
          <a:prstGeom prst="rect">
            <a:avLst/>
          </a:prstGeom>
        </p:spPr>
        <p:txBody>
          <a:bodyPr rtlCol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  <a:defRPr/>
            </a:pPr>
            <a:r>
              <a:rPr lang="ru-RU" sz="2400" b="1" dirty="0" smtClean="0">
                <a:latin typeface="Arial" charset="0"/>
              </a:rPr>
              <a:t>Кадровое обеспечение промышленных организаций Санкт-Петербурга</a:t>
            </a:r>
          </a:p>
        </p:txBody>
      </p:sp>
      <p:sp>
        <p:nvSpPr>
          <p:cNvPr id="4" name="AutoShape 20"/>
          <p:cNvSpPr>
            <a:spLocks noChangeArrowheads="1"/>
          </p:cNvSpPr>
          <p:nvPr/>
        </p:nvSpPr>
        <p:spPr bwMode="gray">
          <a:xfrm>
            <a:off x="0" y="2852738"/>
            <a:ext cx="3995738" cy="72027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CC66"/>
              </a:gs>
              <a:gs pos="100000">
                <a:srgbClr val="AA8844"/>
              </a:gs>
            </a:gsLst>
            <a:lin ang="5400000" scaled="1"/>
          </a:gradFill>
          <a:ln w="19050">
            <a:noFill/>
            <a:round/>
            <a:headEnd/>
            <a:tailEnd/>
          </a:ln>
          <a:effectLst>
            <a:outerShdw dist="53882" dir="2700000" algn="ctr" rotWithShape="0">
              <a:srgbClr val="7F7F7F"/>
            </a:outerShdw>
          </a:effectLst>
        </p:spPr>
        <p:txBody>
          <a:bodyPr anchor="ctr"/>
          <a:lstStyle/>
          <a:p>
            <a:pPr>
              <a:defRPr/>
            </a:pPr>
            <a:r>
              <a:rPr lang="ru-RU" sz="1200" b="1" dirty="0"/>
              <a:t>Цель мероприятия– содействие кадровому обеспечению </a:t>
            </a:r>
            <a:r>
              <a:rPr lang="ru-RU" sz="1200" b="1" dirty="0" smtClean="0"/>
              <a:t>промышленности </a:t>
            </a:r>
            <a:br>
              <a:rPr lang="ru-RU" sz="1200" b="1" dirty="0" smtClean="0"/>
            </a:br>
            <a:r>
              <a:rPr lang="ru-RU" sz="1200" b="1" dirty="0" smtClean="0"/>
              <a:t>Санкт-Петербурга</a:t>
            </a:r>
            <a:endParaRPr lang="ru-RU" sz="1200" b="1" dirty="0"/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gray">
          <a:xfrm>
            <a:off x="0" y="981075"/>
            <a:ext cx="3995738" cy="18716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00"/>
              </a:gs>
              <a:gs pos="100000">
                <a:srgbClr val="939300"/>
              </a:gs>
            </a:gsLst>
            <a:lin ang="5400000" scaled="1"/>
          </a:gradFill>
          <a:ln w="19050">
            <a:noFill/>
            <a:round/>
            <a:headEnd/>
            <a:tailEnd/>
          </a:ln>
          <a:effectLst>
            <a:outerShdw dist="53882" dir="2700000" algn="ctr" rotWithShape="0">
              <a:srgbClr val="7F7F7F"/>
            </a:outerShdw>
          </a:effectLst>
        </p:spPr>
        <p:txBody>
          <a:bodyPr anchor="ctr"/>
          <a:lstStyle/>
          <a:p>
            <a:pPr>
              <a:defRPr/>
            </a:pPr>
            <a:r>
              <a:rPr lang="ru-RU" sz="1200" b="1" dirty="0"/>
              <a:t>Предоставление субсидий субъектам промышленной  деятельности </a:t>
            </a:r>
          </a:p>
          <a:p>
            <a:pPr>
              <a:defRPr/>
            </a:pPr>
            <a:r>
              <a:rPr lang="ru-RU" sz="1200" b="1" dirty="0"/>
              <a:t>в рамках реализации программы подготовки, переподготовки и повышения </a:t>
            </a:r>
          </a:p>
          <a:p>
            <a:pPr>
              <a:defRPr/>
            </a:pPr>
            <a:r>
              <a:rPr lang="ru-RU" sz="1200" b="1" dirty="0"/>
              <a:t>квалификации кадров для промышленности </a:t>
            </a:r>
            <a:r>
              <a:rPr lang="ru-RU" sz="1200" b="1" dirty="0" smtClean="0"/>
              <a:t>Санкт-Петербурга</a:t>
            </a:r>
            <a:endParaRPr lang="ru-RU" sz="1200" b="1" dirty="0"/>
          </a:p>
        </p:txBody>
      </p:sp>
      <p:sp>
        <p:nvSpPr>
          <p:cNvPr id="6" name="AutoShape 20"/>
          <p:cNvSpPr>
            <a:spLocks noChangeArrowheads="1"/>
          </p:cNvSpPr>
          <p:nvPr/>
        </p:nvSpPr>
        <p:spPr bwMode="gray">
          <a:xfrm>
            <a:off x="0" y="3573016"/>
            <a:ext cx="4140200" cy="15113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CCFF"/>
              </a:gs>
              <a:gs pos="50000">
                <a:srgbClr val="8D8DB0"/>
              </a:gs>
              <a:gs pos="100000">
                <a:srgbClr val="CCCCFF"/>
              </a:gs>
            </a:gsLst>
            <a:lin ang="5400000" scaled="1"/>
          </a:gradFill>
          <a:ln w="19050">
            <a:noFill/>
            <a:round/>
            <a:headEnd/>
            <a:tailEnd/>
          </a:ln>
          <a:effectLst>
            <a:outerShdw dist="53882" dir="2700000" algn="ctr" rotWithShape="0">
              <a:srgbClr val="7F7F7F"/>
            </a:outerShdw>
          </a:effectLst>
        </p:spPr>
        <p:txBody>
          <a:bodyPr anchor="ctr"/>
          <a:lstStyle/>
          <a:p>
            <a:pPr marL="182563">
              <a:defRPr/>
            </a:pPr>
            <a:r>
              <a:rPr lang="ru-RU" sz="1200" b="1" dirty="0"/>
              <a:t>       Ожидаемые результаты</a:t>
            </a:r>
            <a:r>
              <a:rPr lang="en-US" sz="1200" b="1" dirty="0"/>
              <a:t>:</a:t>
            </a:r>
            <a:endParaRPr lang="ru-RU" sz="1200" b="1" dirty="0"/>
          </a:p>
          <a:p>
            <a:pPr marL="182563">
              <a:defRPr/>
            </a:pPr>
            <a:r>
              <a:rPr lang="ru-RU" sz="1200" dirty="0"/>
              <a:t>- Уменьшение кадрового дефицита</a:t>
            </a:r>
          </a:p>
          <a:p>
            <a:pPr marL="182563">
              <a:defRPr/>
            </a:pPr>
            <a:r>
              <a:rPr lang="ru-RU" sz="1200" dirty="0"/>
              <a:t>- Снижение издержек предприятий и организаций по  подготовке кадров</a:t>
            </a:r>
          </a:p>
          <a:p>
            <a:pPr marL="182563">
              <a:defRPr/>
            </a:pPr>
            <a:r>
              <a:rPr lang="ru-RU" sz="1200" dirty="0"/>
              <a:t>- Сокращение периода адаптации молодых </a:t>
            </a:r>
          </a:p>
          <a:p>
            <a:pPr marL="182563">
              <a:defRPr/>
            </a:pPr>
            <a:r>
              <a:rPr lang="ru-RU" sz="1200" dirty="0"/>
              <a:t>специалистов</a:t>
            </a:r>
          </a:p>
          <a:p>
            <a:pPr marL="182563">
              <a:defRPr/>
            </a:pPr>
            <a:r>
              <a:rPr lang="ru-RU" sz="1200" dirty="0"/>
              <a:t>- Снижение среднего возраста ИТР</a:t>
            </a:r>
            <a:endParaRPr lang="ru-RU" sz="1200" b="1" dirty="0"/>
          </a:p>
        </p:txBody>
      </p:sp>
      <p:sp>
        <p:nvSpPr>
          <p:cNvPr id="7" name="AutoShape 20"/>
          <p:cNvSpPr>
            <a:spLocks noChangeArrowheads="1"/>
          </p:cNvSpPr>
          <p:nvPr/>
        </p:nvSpPr>
        <p:spPr bwMode="gray">
          <a:xfrm>
            <a:off x="4498974" y="2133111"/>
            <a:ext cx="4248150" cy="4333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CC66"/>
              </a:gs>
              <a:gs pos="100000">
                <a:srgbClr val="B08D46"/>
              </a:gs>
            </a:gsLst>
            <a:lin ang="5400000" scaled="1"/>
          </a:gradFill>
          <a:ln w="19050">
            <a:noFill/>
            <a:round/>
            <a:headEnd/>
            <a:tailEnd/>
          </a:ln>
          <a:effectLst>
            <a:outerShdw dist="53882" dir="2700000" algn="ctr" rotWithShape="0">
              <a:srgbClr val="7F7F7F"/>
            </a:outerShdw>
          </a:effectLst>
        </p:spPr>
        <p:txBody>
          <a:bodyPr anchor="ctr"/>
          <a:lstStyle/>
          <a:p>
            <a:pPr>
              <a:defRPr/>
            </a:pPr>
            <a:r>
              <a:rPr lang="ru-RU" sz="1200" b="1"/>
              <a:t>Финансирование за 3 года – 14 млн. руб.</a:t>
            </a:r>
          </a:p>
        </p:txBody>
      </p:sp>
      <p:sp>
        <p:nvSpPr>
          <p:cNvPr id="8" name="AutoShape 20"/>
          <p:cNvSpPr>
            <a:spLocks noChangeArrowheads="1"/>
          </p:cNvSpPr>
          <p:nvPr/>
        </p:nvSpPr>
        <p:spPr bwMode="gray">
          <a:xfrm>
            <a:off x="4498974" y="1270611"/>
            <a:ext cx="3960813" cy="7921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00"/>
              </a:gs>
              <a:gs pos="100000">
                <a:srgbClr val="939300"/>
              </a:gs>
            </a:gsLst>
            <a:lin ang="5400000" scaled="1"/>
          </a:gradFill>
          <a:ln w="19050">
            <a:noFill/>
            <a:round/>
            <a:headEnd/>
            <a:tailEnd/>
          </a:ln>
          <a:effectLst>
            <a:outerShdw dist="53882" dir="2700000" algn="ctr" rotWithShape="0">
              <a:srgbClr val="7F7F7F"/>
            </a:outerShdw>
          </a:effectLst>
        </p:spPr>
        <p:txBody>
          <a:bodyPr anchor="ctr"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1200" b="1" dirty="0"/>
              <a:t>Повышение престижности профессий 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в </a:t>
            </a:r>
            <a:r>
              <a:rPr lang="ru-RU" sz="1200" b="1" dirty="0"/>
              <a:t>промышленности (открытые уроки )</a:t>
            </a:r>
          </a:p>
        </p:txBody>
      </p:sp>
      <p:sp>
        <p:nvSpPr>
          <p:cNvPr id="9" name="AutoShape 20"/>
          <p:cNvSpPr>
            <a:spLocks noChangeArrowheads="1"/>
          </p:cNvSpPr>
          <p:nvPr/>
        </p:nvSpPr>
        <p:spPr bwMode="gray">
          <a:xfrm>
            <a:off x="4498974" y="2635982"/>
            <a:ext cx="4535487" cy="10810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CCFF"/>
              </a:gs>
              <a:gs pos="50000">
                <a:srgbClr val="8D8DB0"/>
              </a:gs>
              <a:gs pos="100000">
                <a:srgbClr val="CCCCFF"/>
              </a:gs>
            </a:gsLst>
            <a:lin ang="5400000" scaled="1"/>
          </a:gradFill>
          <a:ln w="19050">
            <a:noFill/>
            <a:round/>
            <a:headEnd/>
            <a:tailEnd/>
          </a:ln>
          <a:effectLst>
            <a:outerShdw dist="53882" dir="2700000" algn="ctr" rotWithShape="0">
              <a:srgbClr val="7F7F7F"/>
            </a:outerShdw>
          </a:effectLst>
        </p:spPr>
        <p:txBody>
          <a:bodyPr anchor="ctr"/>
          <a:lstStyle/>
          <a:p>
            <a:pPr>
              <a:defRPr/>
            </a:pPr>
            <a:r>
              <a:rPr lang="ru-RU" sz="1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</a:t>
            </a:r>
            <a:r>
              <a:rPr lang="ru-RU" sz="1200" b="1" dirty="0"/>
              <a:t>Ожидаемый результат:</a:t>
            </a:r>
          </a:p>
          <a:p>
            <a:pPr>
              <a:defRPr/>
            </a:pPr>
            <a:r>
              <a:rPr lang="ru-RU" sz="1200" dirty="0"/>
              <a:t> - популяризация профессионального образования </a:t>
            </a:r>
          </a:p>
          <a:p>
            <a:pPr>
              <a:defRPr/>
            </a:pPr>
            <a:r>
              <a:rPr lang="ru-RU" sz="1200" dirty="0"/>
              <a:t>среди учащихся Санкт-Петербурга</a:t>
            </a:r>
          </a:p>
          <a:p>
            <a:pPr>
              <a:defRPr/>
            </a:pPr>
            <a:r>
              <a:rPr lang="ru-RU" sz="1200" dirty="0"/>
              <a:t>  - стимулирование повышение квалификации </a:t>
            </a:r>
          </a:p>
          <a:p>
            <a:pPr>
              <a:defRPr/>
            </a:pPr>
            <a:r>
              <a:rPr lang="ru-RU" sz="1200" dirty="0"/>
              <a:t>учащихся учреждений НПО и СПО</a:t>
            </a:r>
          </a:p>
          <a:p>
            <a:pPr>
              <a:defRPr/>
            </a:pPr>
            <a:endParaRPr lang="ru-RU" sz="1200" b="1" dirty="0"/>
          </a:p>
        </p:txBody>
      </p:sp>
      <p:graphicFrame>
        <p:nvGraphicFramePr>
          <p:cNvPr id="10" name="Group 1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8420665"/>
              </p:ext>
            </p:extLst>
          </p:nvPr>
        </p:nvGraphicFramePr>
        <p:xfrm>
          <a:off x="152886" y="5230055"/>
          <a:ext cx="4327525" cy="1149078"/>
        </p:xfrm>
        <a:graphic>
          <a:graphicData uri="http://schemas.openxmlformats.org/drawingml/2006/table">
            <a:tbl>
              <a:tblPr/>
              <a:tblGrid>
                <a:gridCol w="1533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31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2016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год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2017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год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2018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год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Объем финансирование, млн. руб.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Кол-во, чел.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1141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1590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1830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" name="Picture 2" descr="http://mtdata.ru/u29/photoC357/20337048052-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0513" y="4149080"/>
            <a:ext cx="3672408" cy="2480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875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>
          <a:xfrm>
            <a:off x="582613" y="141586"/>
            <a:ext cx="8447087" cy="714497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 smtClean="0">
                <a:latin typeface="Arial" charset="0"/>
              </a:rPr>
              <a:t>Ресурсосбережение и энергоэффективность </a:t>
            </a:r>
            <a:br>
              <a:rPr lang="ru-RU" sz="2400" b="1" dirty="0" smtClean="0">
                <a:latin typeface="Arial" charset="0"/>
              </a:rPr>
            </a:br>
            <a:r>
              <a:rPr lang="ru-RU" sz="2400" b="1" dirty="0" smtClean="0">
                <a:latin typeface="Arial" charset="0"/>
              </a:rPr>
              <a:t>в промышленности Санкт-Петербурга</a:t>
            </a:r>
          </a:p>
        </p:txBody>
      </p:sp>
      <p:graphicFrame>
        <p:nvGraphicFramePr>
          <p:cNvPr id="4" name="Group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650156"/>
              </p:ext>
            </p:extLst>
          </p:nvPr>
        </p:nvGraphicFramePr>
        <p:xfrm>
          <a:off x="140225" y="4202654"/>
          <a:ext cx="5903913" cy="1679748"/>
        </p:xfrm>
        <a:graphic>
          <a:graphicData uri="http://schemas.openxmlformats.org/drawingml/2006/table">
            <a:tbl>
              <a:tblPr/>
              <a:tblGrid>
                <a:gridCol w="2483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78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2016 год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2017 год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2018 год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Объем финансирования, </a:t>
                      </a:r>
                      <a:b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млн. руб.</a:t>
                      </a: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938"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Ожидаемый эффект от проведения энергетического обследования </a:t>
                      </a:r>
                      <a:b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комплексе с реализацией на предприятии программы энергосбережения и повышения энергетической эффективности позволяет обеспечить снижение затрат на энергоресурсы на предприятиях на первом этапе </a:t>
                      </a:r>
                      <a:b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от 5-10%, а далее при реализации программ от 15-20%.</a:t>
                      </a: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AutoShape 20"/>
          <p:cNvSpPr>
            <a:spLocks noChangeArrowheads="1"/>
          </p:cNvSpPr>
          <p:nvPr/>
        </p:nvSpPr>
        <p:spPr bwMode="gray">
          <a:xfrm>
            <a:off x="140225" y="2132996"/>
            <a:ext cx="5040313" cy="1008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CC66"/>
              </a:gs>
              <a:gs pos="100000">
                <a:srgbClr val="FFCC66">
                  <a:gamma/>
                  <a:shade val="75686"/>
                  <a:invGamma/>
                </a:srgbClr>
              </a:gs>
            </a:gsLst>
            <a:lin ang="5400000" scaled="1"/>
          </a:gradFill>
          <a:ln w="19050">
            <a:noFill/>
            <a:round/>
            <a:headEnd/>
            <a:tailEnd/>
          </a:ln>
          <a:effectLst>
            <a:outerShdw dist="53882" dir="2700000" algn="ctr" rotWithShape="0">
              <a:srgbClr val="7F7F7F"/>
            </a:outerShdw>
          </a:effectLst>
        </p:spPr>
        <p:txBody>
          <a:bodyPr wrap="none" lIns="162000" anchor="ctr"/>
          <a:lstStyle/>
          <a:p>
            <a:pPr>
              <a:defRPr/>
            </a:pPr>
            <a:r>
              <a:rPr lang="ru-RU" sz="1200" b="1" dirty="0"/>
              <a:t>Цель мероприятия–</a:t>
            </a:r>
            <a:r>
              <a:rPr lang="ru-RU" b="1" dirty="0"/>
              <a:t> </a:t>
            </a:r>
            <a:r>
              <a:rPr lang="ru-RU" sz="1200" b="1" dirty="0"/>
              <a:t>повышение энергетической </a:t>
            </a:r>
            <a:r>
              <a:rPr lang="en-US" sz="1200" b="1" dirty="0"/>
              <a:t/>
            </a:r>
            <a:br>
              <a:rPr lang="en-US" sz="1200" b="1" dirty="0"/>
            </a:br>
            <a:r>
              <a:rPr lang="ru-RU" sz="1200" b="1" dirty="0"/>
              <a:t>эффективности</a:t>
            </a:r>
            <a:r>
              <a:rPr lang="en-US" sz="1200" b="1" dirty="0"/>
              <a:t> </a:t>
            </a:r>
            <a:r>
              <a:rPr lang="ru-RU" sz="1200" b="1" dirty="0"/>
              <a:t>и конкурентоспособности промышленных </a:t>
            </a:r>
            <a:r>
              <a:rPr lang="en-US" sz="1200" b="1" dirty="0"/>
              <a:t/>
            </a:r>
            <a:br>
              <a:rPr lang="en-US" sz="1200" b="1" dirty="0"/>
            </a:br>
            <a:r>
              <a:rPr lang="ru-RU" sz="1200" b="1" dirty="0"/>
              <a:t>предприятий</a:t>
            </a:r>
            <a:r>
              <a:rPr lang="en-US" sz="1200" b="1" dirty="0"/>
              <a:t> </a:t>
            </a:r>
            <a:r>
              <a:rPr lang="ru-RU" sz="1200" b="1" dirty="0"/>
              <a:t>Санкт-Петербурга, стимулирование внедрения </a:t>
            </a:r>
            <a:r>
              <a:rPr lang="en-US" sz="1200" b="1" dirty="0"/>
              <a:t/>
            </a:r>
            <a:br>
              <a:rPr lang="en-US" sz="1200" b="1" dirty="0"/>
            </a:br>
            <a:r>
              <a:rPr lang="ru-RU" sz="1200" b="1" dirty="0"/>
              <a:t>энергосберегающих технологий и оборудования  </a:t>
            </a:r>
            <a:r>
              <a:rPr lang="en-US" sz="1200" b="1" dirty="0"/>
              <a:t/>
            </a:r>
            <a:br>
              <a:rPr lang="en-US" sz="1200" b="1" dirty="0"/>
            </a:br>
            <a:r>
              <a:rPr lang="ru-RU" sz="1200" b="1" dirty="0"/>
              <a:t>в промышленности</a:t>
            </a:r>
          </a:p>
        </p:txBody>
      </p:sp>
      <p:sp>
        <p:nvSpPr>
          <p:cNvPr id="6" name="AutoShape 20"/>
          <p:cNvSpPr>
            <a:spLocks noChangeArrowheads="1"/>
          </p:cNvSpPr>
          <p:nvPr/>
        </p:nvSpPr>
        <p:spPr bwMode="gray">
          <a:xfrm>
            <a:off x="95250" y="999937"/>
            <a:ext cx="7524750" cy="10810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60000"/>
                  <a:invGamma/>
                </a:srgbClr>
              </a:gs>
            </a:gsLst>
            <a:lin ang="5400000" scaled="1"/>
          </a:gradFill>
          <a:ln w="19050">
            <a:noFill/>
            <a:round/>
            <a:headEnd/>
            <a:tailEnd/>
          </a:ln>
          <a:effectLst>
            <a:outerShdw dist="53882" dir="2700000" algn="ctr" rotWithShape="0">
              <a:srgbClr val="7F7F7F"/>
            </a:outerShdw>
          </a:effectLst>
        </p:spPr>
        <p:txBody>
          <a:bodyPr wrap="none" anchor="ctr"/>
          <a:lstStyle/>
          <a:p>
            <a:pPr marL="185738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" b="1" dirty="0"/>
              <a:t>Предоставление субсидий субъектам промышленной деятельности Санкт-Петербурга</a:t>
            </a:r>
            <a:br>
              <a:rPr lang="ru-RU" sz="1200" b="1" dirty="0"/>
            </a:br>
            <a:r>
              <a:rPr lang="ru-RU" sz="1200" b="1" dirty="0"/>
              <a:t>в целях возмещения затрат , связанных с проведением энергетического обследования</a:t>
            </a:r>
            <a:br>
              <a:rPr lang="ru-RU" sz="1200" b="1" dirty="0"/>
            </a:br>
            <a:r>
              <a:rPr lang="ru-RU" sz="1200" b="1" dirty="0"/>
              <a:t>и (или) реализацией мероприятий по энергосбережению и повышению энергетической</a:t>
            </a:r>
            <a:br>
              <a:rPr lang="ru-RU" sz="1200" b="1" dirty="0"/>
            </a:br>
            <a:r>
              <a:rPr lang="ru-RU" sz="1200" b="1" dirty="0"/>
              <a:t>эффективности, в том числе затрат на приобретение энергосберегающего оборудования</a:t>
            </a:r>
          </a:p>
        </p:txBody>
      </p:sp>
      <p:sp>
        <p:nvSpPr>
          <p:cNvPr id="7" name="AutoShape 20"/>
          <p:cNvSpPr>
            <a:spLocks noChangeArrowheads="1"/>
          </p:cNvSpPr>
          <p:nvPr/>
        </p:nvSpPr>
        <p:spPr bwMode="gray">
          <a:xfrm>
            <a:off x="95250" y="3146068"/>
            <a:ext cx="5148263" cy="10080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CCFF"/>
              </a:gs>
              <a:gs pos="50000">
                <a:srgbClr val="CCCCFF">
                  <a:gamma/>
                  <a:shade val="69020"/>
                  <a:invGamma/>
                </a:srgbClr>
              </a:gs>
              <a:gs pos="100000">
                <a:srgbClr val="CCCCFF"/>
              </a:gs>
            </a:gsLst>
            <a:lin ang="5400000" scaled="1"/>
          </a:gradFill>
          <a:ln w="19050">
            <a:noFill/>
            <a:round/>
            <a:headEnd/>
            <a:tailEnd/>
          </a:ln>
          <a:effectLst>
            <a:outerShdw dist="53882" dir="2700000" algn="ctr" rotWithShape="0">
              <a:srgbClr val="7F7F7F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1200" b="1" dirty="0"/>
              <a:t>Задача – проведение энергетического обследования </a:t>
            </a:r>
            <a:br>
              <a:rPr lang="ru-RU" sz="1200" b="1" dirty="0"/>
            </a:br>
            <a:r>
              <a:rPr lang="ru-RU" sz="1200" b="1" dirty="0"/>
              <a:t>и реализация промышленными предприятиями</a:t>
            </a:r>
            <a:br>
              <a:rPr lang="ru-RU" sz="1200" b="1" dirty="0"/>
            </a:br>
            <a:r>
              <a:rPr lang="ru-RU" sz="1200" b="1" dirty="0"/>
              <a:t> мероприятий, направленных на повышение энергетической</a:t>
            </a:r>
            <a:br>
              <a:rPr lang="ru-RU" sz="1200" b="1" dirty="0"/>
            </a:br>
            <a:r>
              <a:rPr lang="ru-RU" sz="1200" b="1" dirty="0"/>
              <a:t> эффективности, в соответствии с требованиями</a:t>
            </a:r>
            <a:br>
              <a:rPr lang="ru-RU" sz="1200" b="1" dirty="0"/>
            </a:br>
            <a:r>
              <a:rPr lang="ru-RU" sz="1200" b="1" dirty="0"/>
              <a:t> Федерального закона РФ № 261-ФЗ «Об энергосбережении..»</a:t>
            </a:r>
          </a:p>
        </p:txBody>
      </p:sp>
      <p:pic>
        <p:nvPicPr>
          <p:cNvPr id="8" name="Picture 76" descr="ANd9GcSgbltXgfZDyugjbbFxtNo5bQU0ZwmtTYEOZw3-AMjsV7eOuju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582127"/>
            <a:ext cx="30099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78" descr="ANd9GcQTXI0Z2ldnS5WwTItYOvoZhPHgIFdaMj1UbTMcxqsVgtRRMq2l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189452"/>
            <a:ext cx="2286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947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1928"/>
            <a:ext cx="8715436" cy="642938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Премии Правительства Санкт-Петербурга в сфере промышленности и конкурс «Сделано в Петербурге»</a:t>
            </a:r>
          </a:p>
        </p:txBody>
      </p:sp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4647001" y="1029510"/>
            <a:ext cx="417646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/>
              <a:t>«За увеличение производительности труда </a:t>
            </a:r>
            <a:br>
              <a:rPr lang="ru-RU" sz="1400" b="1" dirty="0"/>
            </a:br>
            <a:r>
              <a:rPr lang="ru-RU" sz="1400" b="1" dirty="0"/>
              <a:t>на промышленных предприятиях </a:t>
            </a:r>
          </a:p>
          <a:p>
            <a:r>
              <a:rPr lang="ru-RU" sz="1400" b="1" dirty="0"/>
              <a:t>в Санкт-Петербурге»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44208" y="1554187"/>
            <a:ext cx="213744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млн. рублей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4647001" y="2556928"/>
            <a:ext cx="3816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/>
              <a:t>«За создание высокотехнологичных рабочих мест»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66513" y="2914108"/>
            <a:ext cx="213744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млн. рублей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107504" y="944429"/>
            <a:ext cx="22218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/>
              <a:t>Промышленная премия «Сделано в Петербурге»</a:t>
            </a:r>
          </a:p>
        </p:txBody>
      </p:sp>
      <p:pic>
        <p:nvPicPr>
          <p:cNvPr id="77825" name="Picture 1" descr="Прем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2314" y="1006155"/>
            <a:ext cx="1574699" cy="221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7826" name="Picture 2" descr="спб_с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000" y="1577912"/>
            <a:ext cx="1828872" cy="122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7827" name="Picture 3" descr="mix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711350"/>
            <a:ext cx="1573362" cy="2361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107504" y="4464119"/>
            <a:ext cx="172819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«Лица Петербургско</a:t>
            </a:r>
            <a:r>
              <a:rPr lang="ru-RU" sz="1400" b="1" dirty="0" smtClean="0"/>
              <a:t>й промышленности</a:t>
            </a:r>
            <a:r>
              <a:rPr lang="ru-RU" sz="1400" b="1" dirty="0" smtClean="0"/>
              <a:t>»</a:t>
            </a:r>
            <a:endParaRPr lang="ru-RU" sz="1400" b="1" dirty="0"/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4358969" y="4000439"/>
            <a:ext cx="19412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/>
              <a:t>«За качество товаров (работ, услуг)»</a:t>
            </a:r>
          </a:p>
        </p:txBody>
      </p:sp>
      <p:pic>
        <p:nvPicPr>
          <p:cNvPr id="18" name="Рисунок 17" descr="doc037249201602161012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3756236"/>
            <a:ext cx="1993424" cy="10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0" name="Picture 2" descr="https://www.speechpro.ru/upload/cache/53/20/5320a272d4cdf084275c8c2c9faa80a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106" y="5102572"/>
            <a:ext cx="1927355" cy="141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4067944" y="5549265"/>
            <a:ext cx="22322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/>
              <a:t>Конкурс «Лучший инновационный продукт»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19624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6" y="85726"/>
            <a:ext cx="8641654" cy="1147762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Оборонно-промышленный комплекс Санкт-Петербурга</a:t>
            </a:r>
          </a:p>
        </p:txBody>
      </p:sp>
      <p:graphicFrame>
        <p:nvGraphicFramePr>
          <p:cNvPr id="61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105883"/>
              </p:ext>
            </p:extLst>
          </p:nvPr>
        </p:nvGraphicFramePr>
        <p:xfrm>
          <a:off x="4527550" y="1529557"/>
          <a:ext cx="4616450" cy="365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Лист" r:id="rId3" imgW="5190978" imgH="4114800" progId="Excel.Sheet.8">
                  <p:embed/>
                </p:oleObj>
              </mc:Choice>
              <mc:Fallback>
                <p:oleObj name="Лист" r:id="rId3" imgW="5190978" imgH="4114800" progId="Excel.Sheet.8">
                  <p:embed/>
                  <p:pic>
                    <p:nvPicPr>
                      <p:cNvPr id="61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7550" y="1529557"/>
                        <a:ext cx="4616450" cy="3656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TextBox 120"/>
          <p:cNvSpPr txBox="1">
            <a:spLocks noChangeArrowheads="1"/>
          </p:cNvSpPr>
          <p:nvPr/>
        </p:nvSpPr>
        <p:spPr bwMode="auto">
          <a:xfrm>
            <a:off x="395289" y="3490914"/>
            <a:ext cx="5184775" cy="1161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03" tIns="34202" rIns="68403" bIns="34202">
            <a:spAutoFit/>
          </a:bodyPr>
          <a:lstStyle/>
          <a:p>
            <a:r>
              <a:rPr lang="ru-RU" altLang="ru-RU" sz="1500" b="1" dirty="0" smtClean="0"/>
              <a:t>На 10 октября 2018 </a:t>
            </a:r>
            <a:r>
              <a:rPr lang="ru-RU" altLang="ru-RU" sz="1500" b="1" dirty="0"/>
              <a:t>года: </a:t>
            </a:r>
          </a:p>
          <a:p>
            <a:r>
              <a:rPr lang="ru-RU" altLang="ru-RU" sz="1400" dirty="0"/>
              <a:t>сумма по заключенным контрактам выросла </a:t>
            </a:r>
            <a:r>
              <a:rPr lang="ru-RU" altLang="ru-RU" sz="1400" b="1" dirty="0"/>
              <a:t>на 1</a:t>
            </a:r>
            <a:r>
              <a:rPr lang="ru-RU" altLang="ru-RU" sz="1400" b="1" dirty="0" smtClean="0"/>
              <a:t> </a:t>
            </a:r>
            <a:r>
              <a:rPr lang="ru-RU" altLang="ru-RU" sz="1400" b="1" dirty="0"/>
              <a:t>%</a:t>
            </a:r>
          </a:p>
          <a:p>
            <a:endParaRPr lang="ru-RU" altLang="ru-RU" sz="1400" dirty="0"/>
          </a:p>
          <a:p>
            <a:r>
              <a:rPr lang="ru-RU" altLang="ru-RU" sz="1400" dirty="0"/>
              <a:t>общий процент финансирования по ГОЗ составил </a:t>
            </a:r>
            <a:r>
              <a:rPr lang="ru-RU" altLang="ru-RU" sz="1400" b="1" dirty="0" smtClean="0"/>
              <a:t>49,8 </a:t>
            </a:r>
            <a:r>
              <a:rPr lang="ru-RU" altLang="ru-RU" sz="1400" dirty="0"/>
              <a:t>%</a:t>
            </a:r>
          </a:p>
          <a:p>
            <a:endParaRPr lang="ru-RU" altLang="ru-RU" sz="1400" dirty="0"/>
          </a:p>
        </p:txBody>
      </p:sp>
      <p:sp>
        <p:nvSpPr>
          <p:cNvPr id="6152" name="Прямоугольник 7"/>
          <p:cNvSpPr>
            <a:spLocks noChangeArrowheads="1"/>
          </p:cNvSpPr>
          <p:nvPr/>
        </p:nvSpPr>
        <p:spPr bwMode="auto">
          <a:xfrm>
            <a:off x="484189" y="1665289"/>
            <a:ext cx="330904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1500"/>
              <a:t>&gt; </a:t>
            </a:r>
            <a:r>
              <a:rPr lang="ru-RU" altLang="ru-RU" sz="1500"/>
              <a:t>150 крупных и средних организаций</a:t>
            </a:r>
          </a:p>
        </p:txBody>
      </p:sp>
      <p:sp>
        <p:nvSpPr>
          <p:cNvPr id="6153" name="TextBox 8"/>
          <p:cNvSpPr txBox="1">
            <a:spLocks noChangeArrowheads="1"/>
          </p:cNvSpPr>
          <p:nvPr/>
        </p:nvSpPr>
        <p:spPr bwMode="auto">
          <a:xfrm>
            <a:off x="468314" y="1995488"/>
            <a:ext cx="4751387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500" dirty="0"/>
              <a:t>судостроение, производство радиоэлектроники и приборостроение, авиационное и космическое оборудование, артиллерийские системы</a:t>
            </a:r>
          </a:p>
        </p:txBody>
      </p:sp>
      <p:sp>
        <p:nvSpPr>
          <p:cNvPr id="6154" name="TextBox 9"/>
          <p:cNvSpPr txBox="1">
            <a:spLocks noChangeArrowheads="1"/>
          </p:cNvSpPr>
          <p:nvPr/>
        </p:nvSpPr>
        <p:spPr bwMode="auto">
          <a:xfrm>
            <a:off x="468313" y="2803525"/>
            <a:ext cx="460851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500" dirty="0"/>
              <a:t>о</a:t>
            </a:r>
            <a:r>
              <a:rPr lang="ru-RU" altLang="ru-RU" sz="1500" dirty="0" smtClean="0"/>
              <a:t>коло 20 </a:t>
            </a:r>
            <a:r>
              <a:rPr lang="ru-RU" altLang="ru-RU" sz="1500" dirty="0"/>
              <a:t>% трудовых ресурсов промышленности </a:t>
            </a:r>
            <a:br>
              <a:rPr lang="ru-RU" altLang="ru-RU" sz="1500" dirty="0"/>
            </a:br>
            <a:r>
              <a:rPr lang="ru-RU" altLang="ru-RU" sz="1500" dirty="0" smtClean="0"/>
              <a:t>(</a:t>
            </a:r>
            <a:r>
              <a:rPr lang="ru-RU" altLang="ru-RU" sz="1500" dirty="0"/>
              <a:t>7</a:t>
            </a:r>
            <a:r>
              <a:rPr lang="ru-RU" altLang="ru-RU" sz="1500" dirty="0" smtClean="0"/>
              <a:t>0 </a:t>
            </a:r>
            <a:r>
              <a:rPr lang="ru-RU" altLang="ru-RU" sz="1500" dirty="0"/>
              <a:t>тыс. чел.)</a:t>
            </a:r>
            <a:r>
              <a:rPr kumimoji="1" lang="ru-RU" altLang="ru-RU" sz="1500" dirty="0">
                <a:sym typeface="Wingdings" pitchFamily="2" charset="2"/>
              </a:rPr>
              <a:t>.</a:t>
            </a:r>
            <a:endParaRPr lang="ru-RU" altLang="ru-RU" sz="1500" dirty="0"/>
          </a:p>
        </p:txBody>
      </p:sp>
      <p:pic>
        <p:nvPicPr>
          <p:cNvPr id="6155" name="Picture 3" descr="http://icons.iconarchive.com/icons/icons-land/vista-map-markers/48/Map-Marker-Drawing-Pin-Left-Chartreuse-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6" y="1628776"/>
            <a:ext cx="3603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3" descr="http://icons.iconarchive.com/icons/icons-land/vista-map-markers/48/Map-Marker-Drawing-Pin-Left-Chartreuse-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6" y="1989138"/>
            <a:ext cx="3603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3" descr="http://icons.iconarchive.com/icons/icons-land/vista-map-markers/48/Map-Marker-Drawing-Pin-Left-Chartreuse-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6" y="2781301"/>
            <a:ext cx="3603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3" descr="http://icons.iconarchive.com/icons/icons-land/vista-map-markers/48/Map-Marker-Drawing-Pin-Left-Chartreuse-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6" y="3644901"/>
            <a:ext cx="3603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3" descr="http://icons.iconarchive.com/icons/icons-land/vista-map-markers/48/Map-Marker-Drawing-Pin-Left-Chartreuse-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6" y="4076701"/>
            <a:ext cx="3603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667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49"/>
          <p:cNvSpPr>
            <a:spLocks noChangeShapeType="1"/>
          </p:cNvSpPr>
          <p:nvPr/>
        </p:nvSpPr>
        <p:spPr bwMode="auto">
          <a:xfrm flipH="1">
            <a:off x="5724525" y="2781300"/>
            <a:ext cx="287338" cy="71438"/>
          </a:xfrm>
          <a:prstGeom prst="line">
            <a:avLst/>
          </a:prstGeom>
          <a:noFill/>
          <a:ln w="28575">
            <a:solidFill>
              <a:srgbClr val="EFF5FF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3910013" y="2940050"/>
            <a:ext cx="4999037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  <a:defRPr/>
            </a:pPr>
            <a:r>
              <a:rPr lang="ru-RU" alt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ru-RU" altLang="ru-RU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настоящее время выполнена инженерная подготовка территорий производственных зон:</a:t>
            </a:r>
          </a:p>
          <a:p>
            <a:pPr marL="171450" indent="-171450" algn="just">
              <a:buFontTx/>
              <a:buChar char="-"/>
              <a:defRPr/>
            </a:pPr>
            <a:r>
              <a:rPr lang="ru-RU" altLang="ru-RU" sz="1200" dirty="0" smtClean="0"/>
              <a:t>«Пушкинская» (Восточная);</a:t>
            </a:r>
          </a:p>
          <a:p>
            <a:pPr marL="171450" indent="-171450" algn="just">
              <a:buFontTx/>
              <a:buChar char="-"/>
              <a:defRPr/>
            </a:pPr>
            <a:r>
              <a:rPr lang="ru-RU" altLang="ru-RU" sz="1200" dirty="0" smtClean="0"/>
              <a:t>«Парнас», квартал 10 А.</a:t>
            </a:r>
          </a:p>
          <a:p>
            <a:pPr algn="just">
              <a:buFontTx/>
              <a:buNone/>
              <a:defRPr/>
            </a:pPr>
            <a:r>
              <a:rPr lang="ru-RU" altLang="ru-RU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В 2018 году ведется работа по инженерной </a:t>
            </a:r>
            <a:br>
              <a:rPr lang="ru-RU" altLang="ru-RU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подготовке территорий производственных зон:</a:t>
            </a:r>
            <a:r>
              <a:rPr lang="ru-RU" altLang="ru-RU" sz="1200" dirty="0" smtClean="0"/>
              <a:t> </a:t>
            </a:r>
          </a:p>
          <a:p>
            <a:pPr marL="171450" indent="-171450" algn="just">
              <a:buFontTx/>
              <a:buChar char="-"/>
              <a:defRPr/>
            </a:pPr>
            <a:r>
              <a:rPr lang="ru-RU" altLang="ru-RU" sz="1200" dirty="0" smtClean="0"/>
              <a:t>«Ржевка»;</a:t>
            </a:r>
          </a:p>
          <a:p>
            <a:pPr marL="171450" indent="-171450" algn="just">
              <a:buFontTx/>
              <a:buChar char="-"/>
              <a:defRPr/>
            </a:pPr>
            <a:r>
              <a:rPr lang="ru-RU" altLang="ru-RU" sz="1200" dirty="0" smtClean="0"/>
              <a:t>«Рыбацкое».</a:t>
            </a:r>
          </a:p>
          <a:p>
            <a:pPr marL="171450" indent="-171450" algn="just">
              <a:buFontTx/>
              <a:buChar char="-"/>
              <a:defRPr/>
            </a:pPr>
            <a:endParaRPr lang="ru-RU" altLang="ru-RU" sz="1200" dirty="0" smtClean="0"/>
          </a:p>
          <a:p>
            <a:pPr algn="just">
              <a:buFontTx/>
              <a:buNone/>
              <a:defRPr/>
            </a:pPr>
            <a:r>
              <a:rPr lang="ru-RU" altLang="ru-RU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В 2019 году запланированы работы: </a:t>
            </a:r>
          </a:p>
          <a:p>
            <a:pPr marL="171450" indent="-171450" algn="just">
              <a:buFontTx/>
              <a:buChar char="-"/>
              <a:defRPr/>
            </a:pPr>
            <a:r>
              <a:rPr lang="ru-RU" altLang="ru-RU" sz="1200" dirty="0" smtClean="0"/>
              <a:t>по продолжению строительства объектов комплексной инженерной подготовки территорий производственных </a:t>
            </a:r>
            <a:br>
              <a:rPr lang="ru-RU" altLang="ru-RU" sz="1200" dirty="0" smtClean="0"/>
            </a:br>
            <a:r>
              <a:rPr lang="ru-RU" altLang="ru-RU" sz="1200" dirty="0" smtClean="0"/>
              <a:t>зон «Ржевка» и «Рыбацкое»;</a:t>
            </a:r>
          </a:p>
          <a:p>
            <a:pPr marL="171450" indent="-171450" algn="just">
              <a:buFontTx/>
              <a:buChar char="-"/>
              <a:defRPr/>
            </a:pPr>
            <a:r>
              <a:rPr lang="ru-RU" altLang="ru-RU" sz="1200" dirty="0" smtClean="0"/>
              <a:t>выполнение подготовительных работ для инженерной подготовки территорий производственных зон «Ижорские заводы» и «Обухово».</a:t>
            </a:r>
          </a:p>
        </p:txBody>
      </p:sp>
      <p:pic>
        <p:nvPicPr>
          <p:cNvPr id="205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1557338"/>
            <a:ext cx="2881313" cy="1963738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1"/>
          <p:cNvSpPr txBox="1">
            <a:spLocks noChangeArrowheads="1"/>
          </p:cNvSpPr>
          <p:nvPr/>
        </p:nvSpPr>
        <p:spPr bwMode="auto">
          <a:xfrm>
            <a:off x="3924300" y="1557338"/>
            <a:ext cx="4999038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ru-RU" altLang="ru-RU" sz="1400" dirty="0"/>
              <a:t>Промышленная политика Комитета подразумевает </a:t>
            </a:r>
            <a:br>
              <a:rPr lang="ru-RU" altLang="ru-RU" sz="1400" dirty="0"/>
            </a:br>
            <a:r>
              <a:rPr lang="ru-RU" altLang="ru-RU" sz="1400" dirty="0"/>
              <a:t>под собой комплексный подход освоения территорий, при котором город берет на себя обязательства </a:t>
            </a:r>
            <a:br>
              <a:rPr lang="ru-RU" altLang="ru-RU" sz="1400" dirty="0"/>
            </a:br>
            <a:r>
              <a:rPr lang="ru-RU" altLang="ru-RU" sz="1400" dirty="0"/>
              <a:t>по </a:t>
            </a:r>
            <a:r>
              <a:rPr lang="ru-RU" altLang="ru-RU" sz="1400" i="1" dirty="0"/>
              <a:t>градостроительной, инженерной и дорожной подготовке территорий производственных площадок.</a:t>
            </a:r>
            <a:endParaRPr lang="ru-RU" altLang="ru-RU" sz="1400" dirty="0"/>
          </a:p>
        </p:txBody>
      </p:sp>
      <p:pic>
        <p:nvPicPr>
          <p:cNvPr id="2054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4705350"/>
            <a:ext cx="2522538" cy="1892300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>
            <a:outerShdw dist="63500" dir="3187806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619" y="2619375"/>
            <a:ext cx="2274887" cy="3032125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>
            <a:outerShdw dist="63500" dir="3187806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6" name="Объект 1"/>
          <p:cNvSpPr>
            <a:spLocks noGrp="1"/>
          </p:cNvSpPr>
          <p:nvPr>
            <p:ph/>
          </p:nvPr>
        </p:nvSpPr>
        <p:spPr>
          <a:xfrm>
            <a:off x="647847" y="206376"/>
            <a:ext cx="8229600" cy="88265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FontTx/>
              <a:buNone/>
            </a:pP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Содействие в подготовке инженерной </a:t>
            </a:r>
            <a:b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дорожной инфраструктуры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338189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10516</TotalTime>
  <Words>1089</Words>
  <Application>Microsoft Office PowerPoint</Application>
  <PresentationFormat>Экран (4:3)</PresentationFormat>
  <Paragraphs>255</Paragraphs>
  <Slides>17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a_BodoniNova</vt:lpstr>
      <vt:lpstr>Arial</vt:lpstr>
      <vt:lpstr>Arial Narrow</vt:lpstr>
      <vt:lpstr>Calibri</vt:lpstr>
      <vt:lpstr>Cambria</vt:lpstr>
      <vt:lpstr>Century Gothic</vt:lpstr>
      <vt:lpstr>Gill Sans MT</vt:lpstr>
      <vt:lpstr>Times New Roman</vt:lpstr>
      <vt:lpstr>Wingdings</vt:lpstr>
      <vt:lpstr>Тема Office</vt:lpstr>
      <vt:lpstr>Лист</vt:lpstr>
      <vt:lpstr>О механизмах государственной поддержки петербургской промышленности и мерах по повышению их эффективности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Премии Правительства Санкт-Петербурга в сфере промышленности и конкурс «Сделано в Петербурге»</vt:lpstr>
      <vt:lpstr>Оборонно-промышленный комплекс Санкт-Петербурга</vt:lpstr>
      <vt:lpstr>Презентация PowerPoint</vt:lpstr>
      <vt:lpstr> Инновационная инфраструктура Санкт-Петербурга Технопарк Санкт-Петербурга </vt:lpstr>
      <vt:lpstr>Целевые займы по линии Фонда развития промышленности Российской Федерации</vt:lpstr>
      <vt:lpstr>Презентация PowerPoint</vt:lpstr>
      <vt:lpstr>Презентация PowerPoint</vt:lpstr>
      <vt:lpstr>ЦЕНТР ИМПОРТОЗАМЕЩЕНИЯ И ЛОКАЛИЗАЦИИ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dmitrieva</dc:creator>
  <cp:lastModifiedBy>Репин Владимир Владимирович</cp:lastModifiedBy>
  <cp:revision>755</cp:revision>
  <cp:lastPrinted>2018-11-27T16:08:59Z</cp:lastPrinted>
  <dcterms:created xsi:type="dcterms:W3CDTF">2015-04-17T08:55:50Z</dcterms:created>
  <dcterms:modified xsi:type="dcterms:W3CDTF">2018-11-28T08:05:11Z</dcterms:modified>
</cp:coreProperties>
</file>