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7" r:id="rId2"/>
    <p:sldId id="282" r:id="rId3"/>
    <p:sldId id="281" r:id="rId4"/>
    <p:sldId id="285" r:id="rId5"/>
    <p:sldId id="287" r:id="rId6"/>
    <p:sldId id="278" r:id="rId7"/>
    <p:sldId id="277" r:id="rId8"/>
    <p:sldId id="276" r:id="rId9"/>
    <p:sldId id="271" r:id="rId10"/>
    <p:sldId id="289" r:id="rId11"/>
    <p:sldId id="284" r:id="rId12"/>
    <p:sldId id="288" r:id="rId13"/>
    <p:sldId id="280" r:id="rId14"/>
  </p:sldIdLst>
  <p:sldSz cx="10688638" cy="7562850"/>
  <p:notesSz cx="6797675" cy="9928225"/>
  <p:defaultTextStyle>
    <a:defPPr>
      <a:defRPr lang="ru-RU"/>
    </a:defPPr>
    <a:lvl1pPr marL="0" algn="l" defTabSz="5213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309" algn="l" defTabSz="5213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615" algn="l" defTabSz="5213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3923" algn="l" defTabSz="5213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231" algn="l" defTabSz="5213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6537" algn="l" defTabSz="5213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7846" algn="l" defTabSz="5213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9154" algn="l" defTabSz="5213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0462" algn="l" defTabSz="5213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6AB4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5" autoAdjust="0"/>
    <p:restoredTop sz="96433" autoAdjust="0"/>
  </p:normalViewPr>
  <p:slideViewPr>
    <p:cSldViewPr snapToGrid="0" snapToObjects="1">
      <p:cViewPr varScale="1">
        <p:scale>
          <a:sx n="99" d="100"/>
          <a:sy n="99" d="100"/>
        </p:scale>
        <p:origin x="1464" y="90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265019492330968E-2"/>
          <c:y val="0.12408623365130722"/>
          <c:w val="0.86870221070621967"/>
          <c:h val="0.693551668342202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66AB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3.7513654083937242E-3"/>
                  <c:y val="1.992838535439046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44224699108003"/>
                      <c:h val="0.2682759236408043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3129778929377967E-2"/>
                  <c:y val="2.6589907210994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3480363226694"/>
                      <c:h val="0.2348775136971172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Fedra Sans Pro Book" panose="020B05040400000200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Общие заявленные в бизнес планах</c:v>
                </c:pt>
                <c:pt idx="1">
                  <c:v>Осуществленные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70.5</c:v>
                </c:pt>
                <c:pt idx="1">
                  <c:v>39.03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6199312"/>
        <c:axId val="306559424"/>
      </c:barChart>
      <c:catAx>
        <c:axId val="7619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/>
                </a:solidFill>
                <a:latin typeface="Fedra Sans Pro Book" panose="020B0504040000020004" pitchFamily="34" charset="0"/>
                <a:ea typeface="+mn-ea"/>
                <a:cs typeface="+mn-cs"/>
              </a:defRPr>
            </a:pPr>
            <a:endParaRPr lang="ru-RU"/>
          </a:p>
        </c:txPr>
        <c:crossAx val="306559424"/>
        <c:crosses val="autoZero"/>
        <c:auto val="1"/>
        <c:lblAlgn val="ctr"/>
        <c:lblOffset val="100"/>
        <c:noMultiLvlLbl val="0"/>
      </c:catAx>
      <c:valAx>
        <c:axId val="306559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6199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91396008723588E-3"/>
          <c:y val="4.0769532960120897E-2"/>
          <c:w val="0.8496538748057384"/>
          <c:h val="0.959230422464822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pattFill prst="lt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 w="25400" cap="flat" cmpd="sng" algn="ctr">
              <a:noFill/>
              <a:miter lim="800000"/>
            </a:ln>
            <a:effectLst/>
          </c:spPr>
          <c:invertIfNegative val="0"/>
          <c:dLbls>
            <c:dLbl>
              <c:idx val="0"/>
              <c:layout>
                <c:manualLayout>
                  <c:x val="1.0290153076014922E-2"/>
                  <c:y val="-8.057943005016615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Fedra Sans Pro Medium" panose="020B06040400000200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91662894406901"/>
                      <c:h val="0.3363486469209974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6811000183811957E-2"/>
                  <c:y val="-6.05259785866577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7030A0"/>
                      </a:solidFill>
                      <a:latin typeface="Fedra Sans Pro Medium" panose="020B06040400000200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154173511540741"/>
                      <c:h val="0.2446171977607253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Заявленные в бизнес планах </c:v>
                </c:pt>
                <c:pt idx="1">
                  <c:v>Созданные 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8820</c:v>
                </c:pt>
                <c:pt idx="1">
                  <c:v>3442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06561664"/>
        <c:axId val="306562224"/>
      </c:barChart>
      <c:catAx>
        <c:axId val="306561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6562224"/>
        <c:crosses val="autoZero"/>
        <c:auto val="1"/>
        <c:lblAlgn val="l"/>
        <c:lblOffset val="100"/>
        <c:noMultiLvlLbl val="0"/>
      </c:catAx>
      <c:valAx>
        <c:axId val="30656222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30656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57BF1-D7C7-4186-BD92-29B84EA699CF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52F64-30AA-4F63-ACB0-4299ED779AE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22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52F64-30AA-4F63-ACB0-4299ED779AE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46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52F64-30AA-4F63-ACB0-4299ED779AEF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78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52F64-30AA-4F63-ACB0-4299ED779AE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98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01648" y="2349388"/>
            <a:ext cx="9085342" cy="16211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298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9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07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89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434" y="302865"/>
            <a:ext cx="7036687" cy="64529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64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11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4329" y="4859833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329" y="3205461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3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6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39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7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91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0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65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432" y="1764668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3391" y="1764668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147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432" y="1692891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09" indent="0">
              <a:buNone/>
              <a:defRPr sz="2300" b="1"/>
            </a:lvl2pPr>
            <a:lvl3pPr marL="1042615" indent="0">
              <a:buNone/>
              <a:defRPr sz="2100" b="1"/>
            </a:lvl3pPr>
            <a:lvl4pPr marL="1563923" indent="0">
              <a:buNone/>
              <a:defRPr sz="1800" b="1"/>
            </a:lvl4pPr>
            <a:lvl5pPr marL="2085231" indent="0">
              <a:buNone/>
              <a:defRPr sz="1800" b="1"/>
            </a:lvl5pPr>
            <a:lvl6pPr marL="2606537" indent="0">
              <a:buNone/>
              <a:defRPr sz="1800" b="1"/>
            </a:lvl6pPr>
            <a:lvl7pPr marL="3127846" indent="0">
              <a:buNone/>
              <a:defRPr sz="1800" b="1"/>
            </a:lvl7pPr>
            <a:lvl8pPr marL="3649154" indent="0">
              <a:buNone/>
              <a:defRPr sz="1800" b="1"/>
            </a:lvl8pPr>
            <a:lvl9pPr marL="417046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432" y="2398406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29680" y="1692891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09" indent="0">
              <a:buNone/>
              <a:defRPr sz="2300" b="1"/>
            </a:lvl2pPr>
            <a:lvl3pPr marL="1042615" indent="0">
              <a:buNone/>
              <a:defRPr sz="2100" b="1"/>
            </a:lvl3pPr>
            <a:lvl4pPr marL="1563923" indent="0">
              <a:buNone/>
              <a:defRPr sz="1800" b="1"/>
            </a:lvl4pPr>
            <a:lvl5pPr marL="2085231" indent="0">
              <a:buNone/>
              <a:defRPr sz="1800" b="1"/>
            </a:lvl5pPr>
            <a:lvl6pPr marL="2606537" indent="0">
              <a:buNone/>
              <a:defRPr sz="1800" b="1"/>
            </a:lvl6pPr>
            <a:lvl7pPr marL="3127846" indent="0">
              <a:buNone/>
              <a:defRPr sz="1800" b="1"/>
            </a:lvl7pPr>
            <a:lvl8pPr marL="3649154" indent="0">
              <a:buNone/>
              <a:defRPr sz="1800" b="1"/>
            </a:lvl8pPr>
            <a:lvl9pPr marL="417046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29680" y="2398406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22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13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4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5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78960" y="301116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435" y="1582598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309" indent="0">
              <a:buNone/>
              <a:defRPr sz="1400"/>
            </a:lvl2pPr>
            <a:lvl3pPr marL="1042615" indent="0">
              <a:buNone/>
              <a:defRPr sz="1100"/>
            </a:lvl3pPr>
            <a:lvl4pPr marL="1563923" indent="0">
              <a:buNone/>
              <a:defRPr sz="1000"/>
            </a:lvl4pPr>
            <a:lvl5pPr marL="2085231" indent="0">
              <a:buNone/>
              <a:defRPr sz="1000"/>
            </a:lvl5pPr>
            <a:lvl6pPr marL="2606537" indent="0">
              <a:buNone/>
              <a:defRPr sz="1000"/>
            </a:lvl6pPr>
            <a:lvl7pPr marL="3127846" indent="0">
              <a:buNone/>
              <a:defRPr sz="1000"/>
            </a:lvl7pPr>
            <a:lvl8pPr marL="3649154" indent="0">
              <a:buNone/>
              <a:defRPr sz="1000"/>
            </a:lvl8pPr>
            <a:lvl9pPr marL="417046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649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95049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049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309" indent="0">
              <a:buNone/>
              <a:defRPr sz="3200"/>
            </a:lvl2pPr>
            <a:lvl3pPr marL="1042615" indent="0">
              <a:buNone/>
              <a:defRPr sz="2700"/>
            </a:lvl3pPr>
            <a:lvl4pPr marL="1563923" indent="0">
              <a:buNone/>
              <a:defRPr sz="2300"/>
            </a:lvl4pPr>
            <a:lvl5pPr marL="2085231" indent="0">
              <a:buNone/>
              <a:defRPr sz="2300"/>
            </a:lvl5pPr>
            <a:lvl6pPr marL="2606537" indent="0">
              <a:buNone/>
              <a:defRPr sz="2300"/>
            </a:lvl6pPr>
            <a:lvl7pPr marL="3127846" indent="0">
              <a:buNone/>
              <a:defRPr sz="2300"/>
            </a:lvl7pPr>
            <a:lvl8pPr marL="3649154" indent="0">
              <a:buNone/>
              <a:defRPr sz="2300"/>
            </a:lvl8pPr>
            <a:lvl9pPr marL="4170462" indent="0">
              <a:buNone/>
              <a:defRPr sz="23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049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309" indent="0">
              <a:buNone/>
              <a:defRPr sz="1400"/>
            </a:lvl2pPr>
            <a:lvl3pPr marL="1042615" indent="0">
              <a:buNone/>
              <a:defRPr sz="1100"/>
            </a:lvl3pPr>
            <a:lvl4pPr marL="1563923" indent="0">
              <a:buNone/>
              <a:defRPr sz="1000"/>
            </a:lvl4pPr>
            <a:lvl5pPr marL="2085231" indent="0">
              <a:buNone/>
              <a:defRPr sz="1000"/>
            </a:lvl5pPr>
            <a:lvl6pPr marL="2606537" indent="0">
              <a:buNone/>
              <a:defRPr sz="1000"/>
            </a:lvl6pPr>
            <a:lvl7pPr marL="3127846" indent="0">
              <a:buNone/>
              <a:defRPr sz="1000"/>
            </a:lvl7pPr>
            <a:lvl8pPr marL="3649154" indent="0">
              <a:buNone/>
              <a:defRPr sz="1000"/>
            </a:lvl8pPr>
            <a:lvl9pPr marL="417046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47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302867"/>
            <a:ext cx="9619774" cy="1260475"/>
          </a:xfrm>
          <a:prstGeom prst="rect">
            <a:avLst/>
          </a:prstGeom>
        </p:spPr>
        <p:txBody>
          <a:bodyPr vert="horz" lIns="104261" tIns="52131" rIns="104261" bIns="5213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432" y="1764668"/>
            <a:ext cx="9619774" cy="4991131"/>
          </a:xfrm>
          <a:prstGeom prst="rect">
            <a:avLst/>
          </a:prstGeom>
        </p:spPr>
        <p:txBody>
          <a:bodyPr vert="horz" lIns="104261" tIns="52131" rIns="104261" bIns="5213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432" y="7009643"/>
            <a:ext cx="2494016" cy="402652"/>
          </a:xfrm>
          <a:prstGeom prst="rect">
            <a:avLst/>
          </a:prstGeom>
        </p:spPr>
        <p:txBody>
          <a:bodyPr vert="horz" lIns="104261" tIns="52131" rIns="104261" bIns="5213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2F188-81AC-2F47-A3A4-3C4B36BF86F0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1954" y="7009643"/>
            <a:ext cx="3384735" cy="402652"/>
          </a:xfrm>
          <a:prstGeom prst="rect">
            <a:avLst/>
          </a:prstGeom>
        </p:spPr>
        <p:txBody>
          <a:bodyPr vert="horz" lIns="104261" tIns="52131" rIns="104261" bIns="5213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0190" y="7009643"/>
            <a:ext cx="2494016" cy="402652"/>
          </a:xfrm>
          <a:prstGeom prst="rect">
            <a:avLst/>
          </a:prstGeom>
        </p:spPr>
        <p:txBody>
          <a:bodyPr vert="horz" lIns="104261" tIns="52131" rIns="104261" bIns="5213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3E32A-66BC-0B4C-9649-E021C27905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13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309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79" indent="-390979" algn="l" defTabSz="521309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126" indent="-325818" algn="l" defTabSz="521309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270" indent="-260653" algn="l" defTabSz="52130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576" indent="-260653" algn="l" defTabSz="521309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885" indent="-260653" algn="l" defTabSz="521309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192" indent="-260653" algn="l" defTabSz="521309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500" indent="-260653" algn="l" defTabSz="521309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9807" indent="-260653" algn="l" defTabSz="521309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1115" indent="-260653" algn="l" defTabSz="521309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213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09" algn="l" defTabSz="5213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615" algn="l" defTabSz="5213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923" algn="l" defTabSz="5213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231" algn="l" defTabSz="5213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537" algn="l" defTabSz="5213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7846" algn="l" defTabSz="5213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154" algn="l" defTabSz="5213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462" algn="l" defTabSz="5213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18" Type="http://schemas.openxmlformats.org/officeDocument/2006/relationships/image" Target="../media/image52.jpg"/><Relationship Id="rId26" Type="http://schemas.openxmlformats.org/officeDocument/2006/relationships/image" Target="../media/image60.png"/><Relationship Id="rId3" Type="http://schemas.openxmlformats.org/officeDocument/2006/relationships/image" Target="../media/image37.jpg"/><Relationship Id="rId21" Type="http://schemas.openxmlformats.org/officeDocument/2006/relationships/image" Target="../media/image55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51.png"/><Relationship Id="rId25" Type="http://schemas.openxmlformats.org/officeDocument/2006/relationships/image" Target="../media/image59.jpg"/><Relationship Id="rId2" Type="http://schemas.openxmlformats.org/officeDocument/2006/relationships/image" Target="../media/image5.png"/><Relationship Id="rId16" Type="http://schemas.openxmlformats.org/officeDocument/2006/relationships/image" Target="../media/image50.jpg"/><Relationship Id="rId20" Type="http://schemas.openxmlformats.org/officeDocument/2006/relationships/image" Target="../media/image54.png"/><Relationship Id="rId29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24" Type="http://schemas.openxmlformats.org/officeDocument/2006/relationships/image" Target="../media/image58.pn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23" Type="http://schemas.openxmlformats.org/officeDocument/2006/relationships/image" Target="../media/image57.jpg"/><Relationship Id="rId28" Type="http://schemas.openxmlformats.org/officeDocument/2006/relationships/image" Target="../media/image62.jpg"/><Relationship Id="rId10" Type="http://schemas.openxmlformats.org/officeDocument/2006/relationships/image" Target="../media/image44.jpg"/><Relationship Id="rId19" Type="http://schemas.openxmlformats.org/officeDocument/2006/relationships/image" Target="../media/image53.jp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openxmlformats.org/officeDocument/2006/relationships/image" Target="../media/image48.png"/><Relationship Id="rId22" Type="http://schemas.openxmlformats.org/officeDocument/2006/relationships/image" Target="../media/image56.jpg"/><Relationship Id="rId27" Type="http://schemas.openxmlformats.org/officeDocument/2006/relationships/image" Target="../media/image61.jpg"/><Relationship Id="rId30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2"/>
            <a:ext cx="10687050" cy="7572375"/>
          </a:xfrm>
          <a:prstGeom prst="rect">
            <a:avLst/>
          </a:prstGeom>
        </p:spPr>
      </p:pic>
      <p:pic>
        <p:nvPicPr>
          <p:cNvPr id="7" name="Изображение 6" descr="pattern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2"/>
            <a:ext cx="10688638" cy="7556392"/>
          </a:xfrm>
          <a:prstGeom prst="rect">
            <a:avLst/>
          </a:prstGeom>
        </p:spPr>
      </p:pic>
      <p:pic>
        <p:nvPicPr>
          <p:cNvPr id="8" name="Изображение 7" descr="logo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566" y="81879"/>
            <a:ext cx="1862328" cy="1606296"/>
          </a:xfrm>
          <a:prstGeom prst="rect">
            <a:avLst/>
          </a:prstGeom>
        </p:spPr>
      </p:pic>
      <p:sp>
        <p:nvSpPr>
          <p:cNvPr id="10" name="object 603"/>
          <p:cNvSpPr txBox="1"/>
          <p:nvPr/>
        </p:nvSpPr>
        <p:spPr>
          <a:xfrm>
            <a:off x="9396123" y="7159261"/>
            <a:ext cx="141940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2000" dirty="0" smtClean="0">
                <a:solidFill>
                  <a:schemeClr val="bg1"/>
                </a:solidFill>
                <a:latin typeface="Fedra Sans Pro Book"/>
                <a:cs typeface="Fedra Sans Pro Book"/>
              </a:rPr>
              <a:t>2018</a:t>
            </a:r>
            <a:endParaRPr lang="ru-RU" sz="2800" dirty="0">
              <a:solidFill>
                <a:schemeClr val="bg1"/>
              </a:solidFill>
              <a:latin typeface="Fedra Sans Pro Book"/>
              <a:cs typeface="Fedra Sans Pro Book"/>
            </a:endParaRPr>
          </a:p>
        </p:txBody>
      </p:sp>
      <p:sp>
        <p:nvSpPr>
          <p:cNvPr id="12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996206" y="2241594"/>
            <a:ext cx="5593688" cy="1425433"/>
          </a:xfrm>
          <a:solidFill>
            <a:schemeClr val="bg1">
              <a:alpha val="22000"/>
            </a:schemeClr>
          </a:solidFill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Fedra Sans Pro Book"/>
                <a:cs typeface="Fedra Sans Pro Book"/>
              </a:rPr>
              <a:t>АО «ОЭЗ 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Fedra Sans Pro Book"/>
                <a:cs typeface="Fedra Sans Pro Book"/>
              </a:rPr>
              <a:t>«САНКТ-ПЕТЕРБУРГ»</a:t>
            </a:r>
          </a:p>
        </p:txBody>
      </p:sp>
      <p:sp>
        <p:nvSpPr>
          <p:cNvPr id="11" name="Подзаголовок 5"/>
          <p:cNvSpPr txBox="1">
            <a:spLocks/>
          </p:cNvSpPr>
          <p:nvPr/>
        </p:nvSpPr>
        <p:spPr>
          <a:xfrm>
            <a:off x="464694" y="2592172"/>
            <a:ext cx="2108159" cy="399380"/>
          </a:xfrm>
          <a:prstGeom prst="rect">
            <a:avLst/>
          </a:prstGeom>
        </p:spPr>
        <p:txBody>
          <a:bodyPr vert="horz" lIns="104261" tIns="52131" rIns="104261" bIns="52131" rtlCol="0">
            <a:normAutofit lnSpcReduction="10000"/>
          </a:bodyPr>
          <a:lstStyle>
            <a:lvl1pPr marL="0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309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42615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63923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85231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06537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7846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49154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0462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endParaRPr lang="ru-RU" sz="1800" dirty="0" smtClean="0">
              <a:solidFill>
                <a:srgbClr val="FFFFFF"/>
              </a:solidFill>
              <a:latin typeface="Fedra Sans Pro Book"/>
              <a:cs typeface="Fedra Sans Pro Book"/>
            </a:endParaRPr>
          </a:p>
        </p:txBody>
      </p:sp>
      <p:sp>
        <p:nvSpPr>
          <p:cNvPr id="15" name="Подзаголовок 5"/>
          <p:cNvSpPr txBox="1">
            <a:spLocks/>
          </p:cNvSpPr>
          <p:nvPr/>
        </p:nvSpPr>
        <p:spPr>
          <a:xfrm>
            <a:off x="470150" y="2966728"/>
            <a:ext cx="2029233" cy="602140"/>
          </a:xfrm>
          <a:prstGeom prst="rect">
            <a:avLst/>
          </a:prstGeom>
        </p:spPr>
        <p:txBody>
          <a:bodyPr vert="horz" lIns="104261" tIns="52131" rIns="104261" bIns="52131" rtlCol="0">
            <a:normAutofit/>
          </a:bodyPr>
          <a:lstStyle>
            <a:lvl1pPr marL="0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309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42615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63923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85231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06537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7846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49154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0462" indent="0" algn="ctr" defTabSz="521309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endParaRPr lang="ru-RU" sz="1200" dirty="0" smtClean="0">
              <a:solidFill>
                <a:srgbClr val="FFFFFF"/>
              </a:solidFill>
              <a:latin typeface="Fedra Sans Pro Book"/>
              <a:cs typeface="Fedra Sans Pro Book"/>
            </a:endParaRPr>
          </a:p>
        </p:txBody>
      </p:sp>
      <p:sp>
        <p:nvSpPr>
          <p:cNvPr id="14" name="object 2"/>
          <p:cNvSpPr txBox="1">
            <a:spLocks/>
          </p:cNvSpPr>
          <p:nvPr/>
        </p:nvSpPr>
        <p:spPr>
          <a:xfrm>
            <a:off x="381117" y="381121"/>
            <a:ext cx="5510635" cy="772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6" marR="5080">
              <a:lnSpc>
                <a:spcPts val="3000"/>
              </a:lnSpc>
            </a:pPr>
            <a:r>
              <a:rPr lang="ru-RU" sz="3200" dirty="0" smtClean="0">
                <a:solidFill>
                  <a:schemeClr val="bg1"/>
                </a:solidFill>
                <a:latin typeface="Fedra Sans Pro Bold" panose="020B0804040000020004" pitchFamily="34" charset="0"/>
              </a:rPr>
              <a:t>Особые экономические зоны Российской Федерации</a:t>
            </a:r>
            <a:endParaRPr lang="ru-RU" sz="3200" dirty="0">
              <a:solidFill>
                <a:schemeClr val="bg1"/>
              </a:solidFill>
              <a:latin typeface="Fedra Sans Pro Bold" panose="020B0804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3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head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3000" dirty="0" smtClean="0">
                <a:solidFill>
                  <a:srgbClr val="FFFFFF"/>
                </a:solidFill>
                <a:latin typeface="Fedra Sans Pro Bold" panose="020B0804040000020004" pitchFamily="34" charset="0"/>
              </a:rPr>
              <a:t>Эффективность и рейтинги</a:t>
            </a:r>
            <a:endParaRPr sz="3000" dirty="0">
              <a:solidFill>
                <a:srgbClr val="FFFFFF"/>
              </a:solidFill>
              <a:latin typeface="Fedra Sans Pro Bold" panose="020B08040400000200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61" y="2160892"/>
            <a:ext cx="5152988" cy="2419478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721379" y="3295805"/>
            <a:ext cx="4101499" cy="21944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object 604"/>
          <p:cNvSpPr txBox="1"/>
          <p:nvPr/>
        </p:nvSpPr>
        <p:spPr>
          <a:xfrm>
            <a:off x="1013475" y="3295805"/>
            <a:ext cx="248257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8000" b="1" spc="-300" dirty="0" smtClean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100%</a:t>
            </a:r>
            <a:endParaRPr sz="8000" b="1" spc="-300" dirty="0">
              <a:latin typeface="Fedra Sans Pro Normal Normal"/>
              <a:cs typeface="Fedra Sans Pro Normal Normal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53092" y="4502193"/>
            <a:ext cx="3869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dirty="0">
                <a:solidFill>
                  <a:srgbClr val="7030A0"/>
                </a:solidFill>
                <a:latin typeface="Fedra Sans Pro Book" panose="020B0504040000020004" pitchFamily="34" charset="0"/>
                <a:cs typeface="Cambria"/>
              </a:rPr>
              <a:t>Эффективность промышленных и технико-инновационных типов </a:t>
            </a:r>
            <a:r>
              <a:rPr lang="ru-RU" sz="1600" b="1" dirty="0" smtClean="0">
                <a:solidFill>
                  <a:srgbClr val="7030A0"/>
                </a:solidFill>
                <a:latin typeface="Fedra Sans Pro Book" panose="020B0504040000020004" pitchFamily="34" charset="0"/>
                <a:cs typeface="Cambria"/>
              </a:rPr>
              <a:t>ОЭЗ в </a:t>
            </a:r>
            <a:r>
              <a:rPr lang="ru-RU" sz="1600" b="1" dirty="0">
                <a:solidFill>
                  <a:srgbClr val="7030A0"/>
                </a:solidFill>
                <a:latin typeface="Fedra Sans Pro Book" panose="020B0504040000020004" pitchFamily="34" charset="0"/>
                <a:cs typeface="Cambria"/>
              </a:rPr>
              <a:t>России</a:t>
            </a:r>
            <a:endParaRPr lang="en-US" sz="1600" b="1" dirty="0">
              <a:solidFill>
                <a:srgbClr val="7030A0"/>
              </a:solidFill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46202" y="4794581"/>
            <a:ext cx="4351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ОЭЗ ТВТ «Санкт-Петербург» </a:t>
            </a:r>
            <a:r>
              <a:rPr lang="ru-RU" sz="1600" dirty="0" smtClean="0">
                <a:solidFill>
                  <a:srgbClr val="7030A0"/>
                </a:solidFill>
              </a:rPr>
              <a:t>– победитель в номинации "Специальная зона </a:t>
            </a:r>
            <a:r>
              <a:rPr lang="ru-RU" sz="1600" dirty="0">
                <a:solidFill>
                  <a:srgbClr val="7030A0"/>
                </a:solidFill>
              </a:rPr>
              <a:t>года 2018 в Европе по привлечению крупных резидентов"</a:t>
            </a:r>
          </a:p>
        </p:txBody>
      </p:sp>
    </p:spTree>
    <p:extLst>
      <p:ext uri="{BB962C8B-B14F-4D97-AF65-F5344CB8AC3E}">
        <p14:creationId xmlns:p14="http://schemas.microsoft.com/office/powerpoint/2010/main" val="20940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head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sz="3000" dirty="0">
                <a:solidFill>
                  <a:srgbClr val="FFFFFF"/>
                </a:solidFill>
                <a:latin typeface="Fedra Sans Pro Bold" panose="020B0804040000020004" pitchFamily="34" charset="0"/>
              </a:rPr>
              <a:t>Предоставление статуса резидента</a:t>
            </a:r>
          </a:p>
        </p:txBody>
      </p:sp>
      <p:sp>
        <p:nvSpPr>
          <p:cNvPr id="7" name="object 4"/>
          <p:cNvSpPr txBox="1"/>
          <p:nvPr/>
        </p:nvSpPr>
        <p:spPr>
          <a:xfrm>
            <a:off x="398660" y="2518965"/>
            <a:ext cx="2283360" cy="362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400"/>
              </a:lnSpc>
            </a:pPr>
            <a:r>
              <a:rPr sz="1600" b="1" dirty="0">
                <a:latin typeface="Fedra Sans Pro Bold" panose="020B0804040000020004" pitchFamily="34" charset="0"/>
                <a:cs typeface="Calibri"/>
              </a:rPr>
              <a:t>Подача заявки и </a:t>
            </a:r>
            <a:r>
              <a:rPr sz="1600" b="1" dirty="0" err="1">
                <a:latin typeface="Fedra Sans Pro Bold" panose="020B0804040000020004" pitchFamily="34" charset="0"/>
                <a:cs typeface="Calibri"/>
              </a:rPr>
              <a:t>пакета</a:t>
            </a:r>
            <a:r>
              <a:rPr sz="1600" b="1" dirty="0">
                <a:latin typeface="Fedra Sans Pro Bold" panose="020B0804040000020004" pitchFamily="34" charset="0"/>
                <a:cs typeface="Calibri"/>
              </a:rPr>
              <a:t>  </a:t>
            </a:r>
            <a:r>
              <a:rPr sz="1600" b="1" dirty="0" err="1" smtClean="0">
                <a:latin typeface="Fedra Sans Pro Bold" panose="020B0804040000020004" pitchFamily="34" charset="0"/>
                <a:cs typeface="Calibri"/>
              </a:rPr>
              <a:t>документов</a:t>
            </a:r>
            <a:endParaRPr sz="16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7950593" y="5401934"/>
            <a:ext cx="102977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spc="-40" dirty="0" smtClean="0">
                <a:solidFill>
                  <a:srgbClr val="045CA9"/>
                </a:solidFill>
                <a:latin typeface="Calibri"/>
                <a:cs typeface="Calibri"/>
              </a:rPr>
              <a:t>1</a:t>
            </a:r>
            <a:r>
              <a:rPr lang="en-US" sz="900" i="1" spc="-40" dirty="0" smtClean="0">
                <a:solidFill>
                  <a:srgbClr val="045CA9"/>
                </a:solidFill>
                <a:latin typeface="Calibri"/>
                <a:cs typeface="Calibri"/>
              </a:rPr>
              <a:t>5</a:t>
            </a:r>
            <a:r>
              <a:rPr sz="900" i="1" spc="-40" dirty="0" smtClean="0">
                <a:solidFill>
                  <a:srgbClr val="045CA9"/>
                </a:solidFill>
                <a:latin typeface="Calibri"/>
                <a:cs typeface="Calibri"/>
              </a:rPr>
              <a:t> </a:t>
            </a:r>
            <a:r>
              <a:rPr sz="900" i="1" spc="10" dirty="0">
                <a:solidFill>
                  <a:srgbClr val="045CA9"/>
                </a:solidFill>
                <a:latin typeface="Calibri"/>
                <a:cs typeface="Calibri"/>
              </a:rPr>
              <a:t>рабочих</a:t>
            </a:r>
            <a:r>
              <a:rPr sz="900" i="1" spc="-65" dirty="0">
                <a:solidFill>
                  <a:srgbClr val="045CA9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045CA9"/>
                </a:solidFill>
                <a:latin typeface="Calibri"/>
                <a:cs typeface="Calibri"/>
              </a:rPr>
              <a:t>дней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9" name="object 6"/>
          <p:cNvSpPr txBox="1"/>
          <p:nvPr/>
        </p:nvSpPr>
        <p:spPr>
          <a:xfrm>
            <a:off x="7193318" y="4299891"/>
            <a:ext cx="605790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dirty="0" err="1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день</a:t>
            </a:r>
            <a:r>
              <a:rPr sz="900" i="1" dirty="0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 </a:t>
            </a:r>
            <a:r>
              <a:rPr sz="900" i="1" dirty="0" err="1" smtClean="0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подачи</a:t>
            </a:r>
            <a:endParaRPr lang="ru-RU" sz="900" i="1" dirty="0" smtClean="0">
              <a:solidFill>
                <a:srgbClr val="066AB4"/>
              </a:solidFill>
              <a:latin typeface="Fedra Sans Pro Book" panose="020B05040400000200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900" i="1" dirty="0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заявки</a:t>
            </a:r>
            <a:endParaRPr sz="900" dirty="0">
              <a:latin typeface="Fedra Sans Pro Book" panose="020B0504040000020004" pitchFamily="34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83787" y="3411836"/>
            <a:ext cx="2492198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dirty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Резидентом </a:t>
            </a:r>
            <a:r>
              <a:rPr sz="1300" dirty="0" err="1" smtClean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может</a:t>
            </a:r>
            <a:r>
              <a:rPr lang="ru-RU" sz="1300" dirty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 </a:t>
            </a:r>
            <a:r>
              <a:rPr sz="1300" dirty="0" err="1" smtClean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стать</a:t>
            </a:r>
            <a:r>
              <a:rPr sz="1300" dirty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:</a:t>
            </a:r>
            <a:endParaRPr sz="1300" dirty="0">
              <a:latin typeface="Fedra Sans Pro Medium" panose="020B0604040000020004" pitchFamily="34" charset="0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7649" y="1848425"/>
            <a:ext cx="16637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415" dirty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1</a:t>
            </a:r>
            <a:endParaRPr sz="4000" dirty="0"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8852" y="1848413"/>
            <a:ext cx="2222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25" dirty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2</a:t>
            </a:r>
            <a:endParaRPr sz="4000" dirty="0"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02057" y="1848413"/>
            <a:ext cx="2159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25" dirty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3</a:t>
            </a:r>
            <a:endParaRPr sz="4000" dirty="0"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68902" y="2509059"/>
            <a:ext cx="2521412" cy="36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sz="1600" b="1" dirty="0">
                <a:latin typeface="Fedra Sans Pro Bold" panose="020B0804040000020004" pitchFamily="34" charset="0"/>
                <a:cs typeface="Calibri"/>
              </a:rPr>
              <a:t>Рассмотрение заявки</a:t>
            </a:r>
            <a:endParaRPr sz="1600" dirty="0">
              <a:latin typeface="Fedra Sans Pro Bold" panose="020B0804040000020004" pitchFamily="34" charset="0"/>
              <a:cs typeface="Calibri"/>
            </a:endParaRPr>
          </a:p>
          <a:p>
            <a:pPr marL="12700">
              <a:lnSpc>
                <a:spcPts val="1420"/>
              </a:lnSpc>
            </a:pPr>
            <a:r>
              <a:rPr sz="1600" b="1" dirty="0">
                <a:latin typeface="Fedra Sans Pro Bold" panose="020B0804040000020004" pitchFamily="34" charset="0"/>
                <a:cs typeface="Calibri"/>
              </a:rPr>
              <a:t>на Экспертном совете ОЭЗ</a:t>
            </a:r>
            <a:endParaRPr sz="16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36942" y="2519219"/>
            <a:ext cx="3321674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400"/>
              </a:lnSpc>
            </a:pPr>
            <a:r>
              <a:rPr sz="1600" b="1" dirty="0">
                <a:latin typeface="Fedra Sans Pro Bold" panose="020B0804040000020004" pitchFamily="34" charset="0"/>
                <a:cs typeface="Calibri"/>
              </a:rPr>
              <a:t>Решение Экспертного </a:t>
            </a:r>
            <a:r>
              <a:rPr sz="1600" b="1" dirty="0" err="1">
                <a:latin typeface="Fedra Sans Pro Bold" panose="020B0804040000020004" pitchFamily="34" charset="0"/>
                <a:cs typeface="Calibri"/>
              </a:rPr>
              <a:t>совета</a:t>
            </a:r>
            <a:r>
              <a:rPr sz="1600" b="1" dirty="0">
                <a:latin typeface="Fedra Sans Pro Bold" panose="020B0804040000020004" pitchFamily="34" charset="0"/>
                <a:cs typeface="Calibri"/>
              </a:rPr>
              <a:t> </a:t>
            </a:r>
            <a:r>
              <a:rPr lang="ru-RU" sz="1600" b="1" dirty="0" smtClean="0">
                <a:latin typeface="Fedra Sans Pro Bold" panose="020B0804040000020004" pitchFamily="34" charset="0"/>
                <a:cs typeface="Calibri"/>
              </a:rPr>
              <a:t/>
            </a:r>
            <a:br>
              <a:rPr lang="ru-RU" sz="1600" b="1" dirty="0" smtClean="0">
                <a:latin typeface="Fedra Sans Pro Bold" panose="020B0804040000020004" pitchFamily="34" charset="0"/>
                <a:cs typeface="Calibri"/>
              </a:rPr>
            </a:br>
            <a:r>
              <a:rPr sz="1600" b="1" dirty="0" smtClean="0">
                <a:latin typeface="Fedra Sans Pro Bold" panose="020B0804040000020004" pitchFamily="34" charset="0"/>
                <a:cs typeface="Calibri"/>
              </a:rPr>
              <a:t>ОЭЗ </a:t>
            </a:r>
            <a:r>
              <a:rPr sz="1600" b="1" dirty="0">
                <a:latin typeface="Fedra Sans Pro Bold" panose="020B0804040000020004" pitchFamily="34" charset="0"/>
                <a:cs typeface="Calibri"/>
              </a:rPr>
              <a:t>о </a:t>
            </a:r>
            <a:r>
              <a:rPr sz="1600" b="1" dirty="0" err="1">
                <a:latin typeface="Fedra Sans Pro Bold" panose="020B0804040000020004" pitchFamily="34" charset="0"/>
                <a:cs typeface="Calibri"/>
              </a:rPr>
              <a:t>регистрации</a:t>
            </a:r>
            <a:r>
              <a:rPr sz="1600" b="1" dirty="0">
                <a:latin typeface="Fedra Sans Pro Bold" panose="020B0804040000020004" pitchFamily="34" charset="0"/>
                <a:cs typeface="Calibri"/>
              </a:rPr>
              <a:t> </a:t>
            </a:r>
            <a:r>
              <a:rPr sz="1600" b="1" dirty="0" err="1" smtClean="0">
                <a:latin typeface="Fedra Sans Pro Bold" panose="020B0804040000020004" pitchFamily="34" charset="0"/>
                <a:cs typeface="Calibri"/>
              </a:rPr>
              <a:t>заявителя</a:t>
            </a:r>
            <a:r>
              <a:rPr lang="en-US" sz="1600" b="1" dirty="0" smtClean="0">
                <a:latin typeface="Fedra Sans Pro Bold" panose="020B0804040000020004" pitchFamily="34" charset="0"/>
                <a:cs typeface="Calibri"/>
              </a:rPr>
              <a:t> </a:t>
            </a:r>
            <a:r>
              <a:rPr sz="1600" b="1" dirty="0" smtClean="0">
                <a:latin typeface="Fedra Sans Pro Bold" panose="020B0804040000020004" pitchFamily="34" charset="0"/>
                <a:cs typeface="Calibri"/>
              </a:rPr>
              <a:t>в </a:t>
            </a:r>
            <a:r>
              <a:rPr sz="1600" b="1" dirty="0">
                <a:latin typeface="Fedra Sans Pro Bold" panose="020B0804040000020004" pitchFamily="34" charset="0"/>
                <a:cs typeface="Calibri"/>
              </a:rPr>
              <a:t>качестве резидента ОЭЗ</a:t>
            </a:r>
            <a:endParaRPr sz="16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49147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42568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42568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36002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36002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29423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29423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22856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22856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16278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16278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09698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09698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03132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03132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696553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96553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89987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889987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83408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083408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276842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76842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470263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470263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663683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663683" y="5059186"/>
            <a:ext cx="193675" cy="85090"/>
          </a:xfrm>
          <a:custGeom>
            <a:avLst/>
            <a:gdLst/>
            <a:ahLst/>
            <a:cxnLst/>
            <a:rect l="l" t="t" r="r" b="b"/>
            <a:pathLst>
              <a:path w="193675" h="85089">
                <a:moveTo>
                  <a:pt x="193421" y="84531"/>
                </a:moveTo>
                <a:lnTo>
                  <a:pt x="0" y="84531"/>
                </a:lnTo>
                <a:lnTo>
                  <a:pt x="0" y="0"/>
                </a:lnTo>
                <a:lnTo>
                  <a:pt x="193421" y="0"/>
                </a:lnTo>
                <a:lnTo>
                  <a:pt x="193421" y="84531"/>
                </a:lnTo>
                <a:close/>
              </a:path>
            </a:pathLst>
          </a:custGeom>
          <a:ln w="127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4070" y="3101859"/>
            <a:ext cx="10044546" cy="89535"/>
          </a:xfrm>
          <a:custGeom>
            <a:avLst/>
            <a:gdLst/>
            <a:ahLst/>
            <a:cxnLst/>
            <a:rect l="l" t="t" r="r" b="b"/>
            <a:pathLst>
              <a:path w="6595745" h="89535">
                <a:moveTo>
                  <a:pt x="6595122" y="89001"/>
                </a:moveTo>
                <a:lnTo>
                  <a:pt x="790930" y="89001"/>
                </a:lnTo>
                <a:lnTo>
                  <a:pt x="756291" y="82008"/>
                </a:lnTo>
                <a:lnTo>
                  <a:pt x="728005" y="62936"/>
                </a:lnTo>
                <a:lnTo>
                  <a:pt x="708934" y="34646"/>
                </a:lnTo>
                <a:lnTo>
                  <a:pt x="701941" y="0"/>
                </a:lnTo>
                <a:lnTo>
                  <a:pt x="694946" y="34646"/>
                </a:lnTo>
                <a:lnTo>
                  <a:pt x="675871" y="62936"/>
                </a:lnTo>
                <a:lnTo>
                  <a:pt x="647581" y="82008"/>
                </a:lnTo>
                <a:lnTo>
                  <a:pt x="612940" y="89001"/>
                </a:lnTo>
                <a:lnTo>
                  <a:pt x="0" y="89001"/>
                </a:lnTo>
              </a:path>
            </a:pathLst>
          </a:custGeom>
          <a:ln w="12700">
            <a:solidFill>
              <a:srgbClr val="066A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860728" y="3654960"/>
            <a:ext cx="455026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63525">
              <a:lnSpc>
                <a:spcPct val="89700"/>
              </a:lnSpc>
              <a:tabLst>
                <a:tab pos="299085" algn="l"/>
              </a:tabLst>
            </a:pPr>
            <a:r>
              <a:rPr sz="3000" b="1" spc="-540" baseline="-19230" dirty="0" smtClean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1</a:t>
            </a:r>
            <a:r>
              <a:rPr sz="3000" b="1" spc="-540" baseline="-19230" dirty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	</a:t>
            </a:r>
            <a:endParaRPr sz="3000" b="1" dirty="0">
              <a:solidFill>
                <a:srgbClr val="066AB4"/>
              </a:solidFill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184381" y="4300373"/>
            <a:ext cx="2537221" cy="11363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1100" b="1" dirty="0">
                <a:latin typeface="Fedra Sans Alt Pro Normal"/>
                <a:cs typeface="Calibri"/>
              </a:rPr>
              <a:t>коммерческая </a:t>
            </a:r>
            <a:r>
              <a:rPr sz="1100" b="1" dirty="0" err="1">
                <a:latin typeface="Fedra Sans Alt Pro Normal"/>
                <a:cs typeface="Calibri"/>
              </a:rPr>
              <a:t>организация</a:t>
            </a:r>
            <a:r>
              <a:rPr sz="1100" b="1" dirty="0">
                <a:latin typeface="Fedra Sans Alt Pro Normal"/>
                <a:cs typeface="Calibri"/>
              </a:rPr>
              <a:t>  </a:t>
            </a:r>
            <a:r>
              <a:rPr lang="ru-RU" sz="1000" dirty="0" smtClean="0">
                <a:latin typeface="Fedra Sans Alt Pro Normal"/>
                <a:cs typeface="Calibri"/>
              </a:rPr>
              <a:t/>
            </a:r>
            <a:br>
              <a:rPr lang="ru-RU" sz="1000" dirty="0" smtClean="0">
                <a:latin typeface="Fedra Sans Alt Pro Normal"/>
                <a:cs typeface="Calibri"/>
              </a:rPr>
            </a:br>
            <a:r>
              <a:rPr sz="1000" dirty="0" smtClean="0">
                <a:latin typeface="Fedra Sans Alt Pro Normal"/>
                <a:cs typeface="Calibri"/>
              </a:rPr>
              <a:t>(</a:t>
            </a:r>
            <a:r>
              <a:rPr sz="1000" dirty="0">
                <a:latin typeface="Fedra Sans Alt Pro Normal"/>
                <a:cs typeface="Calibri"/>
              </a:rPr>
              <a:t>за исключением </a:t>
            </a:r>
            <a:r>
              <a:rPr sz="1000" dirty="0" smtClean="0">
                <a:latin typeface="Fedra Sans Alt Pro Normal"/>
                <a:cs typeface="Calibri"/>
              </a:rPr>
              <a:t>унитарного </a:t>
            </a:r>
            <a:r>
              <a:rPr sz="1000" dirty="0">
                <a:latin typeface="Fedra Sans Alt Pro Normal"/>
                <a:cs typeface="Calibri"/>
              </a:rPr>
              <a:t>предприятия), </a:t>
            </a:r>
            <a:r>
              <a:rPr sz="1000" dirty="0" smtClean="0">
                <a:latin typeface="Fedra Sans Alt Pro Normal"/>
                <a:cs typeface="Calibri"/>
              </a:rPr>
              <a:t>зарегистрированная </a:t>
            </a:r>
            <a:endParaRPr lang="ru-RU" sz="1000" dirty="0" smtClean="0">
              <a:latin typeface="Fedra Sans Alt Pro Normal"/>
              <a:cs typeface="Calibri"/>
            </a:endParaRPr>
          </a:p>
          <a:p>
            <a:pPr marL="12700" marR="5080">
              <a:lnSpc>
                <a:spcPct val="104200"/>
              </a:lnSpc>
            </a:pPr>
            <a:r>
              <a:rPr sz="1000" dirty="0" smtClean="0">
                <a:latin typeface="Fedra Sans Alt Pro Normal"/>
                <a:cs typeface="Calibri"/>
              </a:rPr>
              <a:t>в соответствии</a:t>
            </a:r>
            <a:r>
              <a:rPr lang="ru-RU" sz="1000" dirty="0">
                <a:latin typeface="Fedra Sans Alt Pro Normal"/>
                <a:cs typeface="Calibri"/>
              </a:rPr>
              <a:t> </a:t>
            </a:r>
            <a:r>
              <a:rPr sz="1000" dirty="0" smtClean="0">
                <a:latin typeface="Fedra Sans Alt Pro Normal"/>
                <a:cs typeface="Calibri"/>
              </a:rPr>
              <a:t>с </a:t>
            </a:r>
            <a:r>
              <a:rPr sz="1000" dirty="0">
                <a:latin typeface="Fedra Sans Alt Pro Normal"/>
                <a:cs typeface="Calibri"/>
              </a:rPr>
              <a:t>законодательством  РФ </a:t>
            </a:r>
            <a:r>
              <a:rPr sz="1000" dirty="0" smtClean="0">
                <a:latin typeface="Fedra Sans Alt Pro Normal"/>
                <a:cs typeface="Calibri"/>
              </a:rPr>
              <a:t>на </a:t>
            </a:r>
            <a:r>
              <a:rPr sz="1000" dirty="0">
                <a:latin typeface="Fedra Sans Alt Pro Normal"/>
                <a:cs typeface="Calibri"/>
              </a:rPr>
              <a:t>территории </a:t>
            </a:r>
            <a:r>
              <a:rPr sz="1000" dirty="0" smtClean="0">
                <a:latin typeface="Fedra Sans Alt Pro Normal"/>
                <a:cs typeface="Calibri"/>
              </a:rPr>
              <a:t>муниципального </a:t>
            </a:r>
            <a:r>
              <a:rPr sz="1000" dirty="0">
                <a:latin typeface="Fedra Sans Alt Pro Normal"/>
                <a:cs typeface="Calibri"/>
              </a:rPr>
              <a:t>образования</a:t>
            </a:r>
            <a:r>
              <a:rPr sz="1000" dirty="0" smtClean="0">
                <a:latin typeface="Fedra Sans Alt Pro Normal"/>
                <a:cs typeface="Calibri"/>
              </a:rPr>
              <a:t>,</a:t>
            </a:r>
            <a:r>
              <a:rPr lang="ru-RU" sz="1000" dirty="0" smtClean="0">
                <a:latin typeface="Fedra Sans Alt Pro Normal"/>
                <a:cs typeface="Calibri"/>
              </a:rPr>
              <a:t> </a:t>
            </a:r>
            <a:r>
              <a:rPr sz="1000" dirty="0" smtClean="0">
                <a:latin typeface="Fedra Sans Alt Pro Normal"/>
                <a:cs typeface="Calibri"/>
              </a:rPr>
              <a:t>в </a:t>
            </a:r>
            <a:r>
              <a:rPr sz="1000" dirty="0">
                <a:latin typeface="Fedra Sans Alt Pro Normal"/>
                <a:cs typeface="Calibri"/>
              </a:rPr>
              <a:t>границах </a:t>
            </a:r>
            <a:r>
              <a:rPr sz="1000" dirty="0" smtClean="0">
                <a:latin typeface="Fedra Sans Alt Pro Normal"/>
                <a:cs typeface="Calibri"/>
              </a:rPr>
              <a:t>которого</a:t>
            </a:r>
            <a:r>
              <a:rPr lang="ru-RU" sz="1000" dirty="0" smtClean="0">
                <a:latin typeface="Fedra Sans Alt Pro Normal"/>
                <a:cs typeface="Calibri"/>
              </a:rPr>
              <a:t> </a:t>
            </a:r>
            <a:r>
              <a:rPr sz="1000" dirty="0" smtClean="0">
                <a:latin typeface="Fedra Sans Alt Pro Normal"/>
                <a:cs typeface="Calibri"/>
              </a:rPr>
              <a:t>расположена </a:t>
            </a:r>
            <a:r>
              <a:rPr sz="1000" dirty="0">
                <a:latin typeface="Fedra Sans Alt Pro Normal"/>
                <a:cs typeface="Calibri"/>
              </a:rPr>
              <a:t>ОЭЗ</a:t>
            </a:r>
          </a:p>
        </p:txBody>
      </p:sp>
      <p:sp>
        <p:nvSpPr>
          <p:cNvPr id="46" name="object 46"/>
          <p:cNvSpPr/>
          <p:nvPr/>
        </p:nvSpPr>
        <p:spPr>
          <a:xfrm>
            <a:off x="1734375" y="2223630"/>
            <a:ext cx="2521585" cy="0"/>
          </a:xfrm>
          <a:custGeom>
            <a:avLst/>
            <a:gdLst/>
            <a:ahLst/>
            <a:cxnLst/>
            <a:rect l="l" t="t" r="r" b="b"/>
            <a:pathLst>
              <a:path w="2521585">
                <a:moveTo>
                  <a:pt x="0" y="0"/>
                </a:moveTo>
                <a:lnTo>
                  <a:pt x="2521089" y="0"/>
                </a:lnTo>
              </a:path>
            </a:pathLst>
          </a:custGeom>
          <a:ln w="12700">
            <a:solidFill>
              <a:srgbClr val="045C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204715" y="2171687"/>
            <a:ext cx="64769" cy="104139"/>
          </a:xfrm>
          <a:custGeom>
            <a:avLst/>
            <a:gdLst/>
            <a:ahLst/>
            <a:cxnLst/>
            <a:rect l="l" t="t" r="r" b="b"/>
            <a:pathLst>
              <a:path w="64770" h="104139">
                <a:moveTo>
                  <a:pt x="8661" y="0"/>
                </a:moveTo>
                <a:lnTo>
                  <a:pt x="0" y="9309"/>
                </a:lnTo>
                <a:lnTo>
                  <a:pt x="45872" y="51942"/>
                </a:lnTo>
                <a:lnTo>
                  <a:pt x="0" y="94576"/>
                </a:lnTo>
                <a:lnTo>
                  <a:pt x="8661" y="103873"/>
                </a:lnTo>
                <a:lnTo>
                  <a:pt x="64516" y="51942"/>
                </a:lnTo>
                <a:lnTo>
                  <a:pt x="8661" y="0"/>
                </a:lnTo>
                <a:close/>
              </a:path>
            </a:pathLst>
          </a:custGeom>
          <a:solidFill>
            <a:srgbClr val="045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843411" y="2223630"/>
            <a:ext cx="2870835" cy="0"/>
          </a:xfrm>
          <a:custGeom>
            <a:avLst/>
            <a:gdLst/>
            <a:ahLst/>
            <a:cxnLst/>
            <a:rect l="l" t="t" r="r" b="b"/>
            <a:pathLst>
              <a:path w="2870834">
                <a:moveTo>
                  <a:pt x="0" y="0"/>
                </a:moveTo>
                <a:lnTo>
                  <a:pt x="2870771" y="0"/>
                </a:lnTo>
              </a:path>
            </a:pathLst>
          </a:custGeom>
          <a:ln w="12700">
            <a:solidFill>
              <a:srgbClr val="045C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63433" y="2171687"/>
            <a:ext cx="64769" cy="104139"/>
          </a:xfrm>
          <a:custGeom>
            <a:avLst/>
            <a:gdLst/>
            <a:ahLst/>
            <a:cxnLst/>
            <a:rect l="l" t="t" r="r" b="b"/>
            <a:pathLst>
              <a:path w="64770" h="104139">
                <a:moveTo>
                  <a:pt x="8661" y="0"/>
                </a:moveTo>
                <a:lnTo>
                  <a:pt x="0" y="9309"/>
                </a:lnTo>
                <a:lnTo>
                  <a:pt x="45872" y="51942"/>
                </a:lnTo>
                <a:lnTo>
                  <a:pt x="0" y="94576"/>
                </a:lnTo>
                <a:lnTo>
                  <a:pt x="8661" y="103873"/>
                </a:lnTo>
                <a:lnTo>
                  <a:pt x="64516" y="51942"/>
                </a:lnTo>
                <a:lnTo>
                  <a:pt x="8661" y="0"/>
                </a:lnTo>
                <a:close/>
              </a:path>
            </a:pathLst>
          </a:custGeom>
          <a:solidFill>
            <a:srgbClr val="045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154354" y="4433724"/>
            <a:ext cx="0" cy="756285"/>
          </a:xfrm>
          <a:custGeom>
            <a:avLst/>
            <a:gdLst/>
            <a:ahLst/>
            <a:cxnLst/>
            <a:rect l="l" t="t" r="r" b="b"/>
            <a:pathLst>
              <a:path h="756285">
                <a:moveTo>
                  <a:pt x="0" y="0"/>
                </a:moveTo>
                <a:lnTo>
                  <a:pt x="0" y="756196"/>
                </a:lnTo>
              </a:path>
            </a:pathLst>
          </a:custGeom>
          <a:ln w="12026">
            <a:solidFill>
              <a:srgbClr val="066A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480994" y="4333178"/>
            <a:ext cx="0" cy="804545"/>
          </a:xfrm>
          <a:custGeom>
            <a:avLst/>
            <a:gdLst/>
            <a:ahLst/>
            <a:cxnLst/>
            <a:rect l="l" t="t" r="r" b="b"/>
            <a:pathLst>
              <a:path h="804545">
                <a:moveTo>
                  <a:pt x="0" y="0"/>
                </a:moveTo>
                <a:lnTo>
                  <a:pt x="0" y="804379"/>
                </a:lnTo>
              </a:path>
            </a:pathLst>
          </a:custGeom>
          <a:ln w="12788">
            <a:solidFill>
              <a:srgbClr val="066A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154684" y="5137558"/>
            <a:ext cx="2326640" cy="189865"/>
          </a:xfrm>
          <a:custGeom>
            <a:avLst/>
            <a:gdLst/>
            <a:ahLst/>
            <a:cxnLst/>
            <a:rect l="l" t="t" r="r" b="b"/>
            <a:pathLst>
              <a:path w="2326640" h="189864">
                <a:moveTo>
                  <a:pt x="2326309" y="0"/>
                </a:moveTo>
                <a:lnTo>
                  <a:pt x="2326309" y="56057"/>
                </a:lnTo>
                <a:lnTo>
                  <a:pt x="2319615" y="89221"/>
                </a:lnTo>
                <a:lnTo>
                  <a:pt x="2301359" y="116305"/>
                </a:lnTo>
                <a:lnTo>
                  <a:pt x="2274280" y="134565"/>
                </a:lnTo>
                <a:lnTo>
                  <a:pt x="2241118" y="141262"/>
                </a:lnTo>
                <a:lnTo>
                  <a:pt x="1207706" y="141262"/>
                </a:lnTo>
                <a:lnTo>
                  <a:pt x="1188945" y="145049"/>
                </a:lnTo>
                <a:lnTo>
                  <a:pt x="1173626" y="155378"/>
                </a:lnTo>
                <a:lnTo>
                  <a:pt x="1163297" y="170697"/>
                </a:lnTo>
                <a:lnTo>
                  <a:pt x="1159509" y="189458"/>
                </a:lnTo>
                <a:lnTo>
                  <a:pt x="1155720" y="170697"/>
                </a:lnTo>
                <a:lnTo>
                  <a:pt x="1145387" y="155378"/>
                </a:lnTo>
                <a:lnTo>
                  <a:pt x="1130063" y="145049"/>
                </a:lnTo>
                <a:lnTo>
                  <a:pt x="1111300" y="141262"/>
                </a:lnTo>
                <a:lnTo>
                  <a:pt x="85191" y="141262"/>
                </a:lnTo>
                <a:lnTo>
                  <a:pt x="52029" y="134565"/>
                </a:lnTo>
                <a:lnTo>
                  <a:pt x="24950" y="116305"/>
                </a:lnTo>
                <a:lnTo>
                  <a:pt x="6694" y="89221"/>
                </a:lnTo>
                <a:lnTo>
                  <a:pt x="0" y="56057"/>
                </a:lnTo>
                <a:lnTo>
                  <a:pt x="0" y="0"/>
                </a:lnTo>
              </a:path>
            </a:pathLst>
          </a:custGeom>
          <a:ln w="12788">
            <a:solidFill>
              <a:srgbClr val="066A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04"/>
          <p:cNvSpPr txBox="1"/>
          <p:nvPr/>
        </p:nvSpPr>
        <p:spPr>
          <a:xfrm>
            <a:off x="337391" y="3411188"/>
            <a:ext cx="2890032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300" dirty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К </a:t>
            </a:r>
            <a:r>
              <a:rPr sz="1300" dirty="0" err="1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заявке</a:t>
            </a:r>
            <a:r>
              <a:rPr sz="1300" dirty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 </a:t>
            </a:r>
            <a:r>
              <a:rPr sz="1300" dirty="0" err="1" smtClean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прилагаются</a:t>
            </a:r>
            <a:r>
              <a:rPr lang="ru-RU" sz="1300" dirty="0" smtClean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 </a:t>
            </a:r>
            <a:r>
              <a:rPr sz="1300" dirty="0" err="1" smtClean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копии</a:t>
            </a:r>
            <a:r>
              <a:rPr sz="1300" dirty="0" smtClean="0">
                <a:solidFill>
                  <a:srgbClr val="066AB4"/>
                </a:solidFill>
                <a:latin typeface="Fedra Sans Pro Medium" panose="020B0604040000020004" pitchFamily="34" charset="0"/>
                <a:cs typeface="Calibri"/>
              </a:rPr>
              <a:t>:</a:t>
            </a:r>
          </a:p>
        </p:txBody>
      </p:sp>
      <p:sp>
        <p:nvSpPr>
          <p:cNvPr id="54" name="object 105"/>
          <p:cNvSpPr txBox="1"/>
          <p:nvPr/>
        </p:nvSpPr>
        <p:spPr>
          <a:xfrm>
            <a:off x="1249325" y="4285523"/>
            <a:ext cx="1495801" cy="426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30" dirty="0">
                <a:latin typeface="Fedra Sans Pro Book" panose="020B0504040000020004" pitchFamily="34" charset="0"/>
                <a:cs typeface="Cambria"/>
              </a:rPr>
              <a:t>свидетельства</a:t>
            </a:r>
            <a:endParaRPr sz="900" dirty="0">
              <a:latin typeface="Fedra Sans Pro Book" panose="020B0504040000020004" pitchFamily="34" charset="0"/>
              <a:cs typeface="Cambria"/>
            </a:endParaRPr>
          </a:p>
          <a:p>
            <a:pPr marL="12700" marR="5080">
              <a:lnSpc>
                <a:spcPct val="104200"/>
              </a:lnSpc>
            </a:pPr>
            <a:r>
              <a:rPr sz="900" spc="55" dirty="0">
                <a:latin typeface="Fedra Sans Pro Book" panose="020B0504040000020004" pitchFamily="34" charset="0"/>
                <a:cs typeface="Cambria"/>
              </a:rPr>
              <a:t>о</a:t>
            </a:r>
            <a:r>
              <a:rPr sz="900" spc="-30" dirty="0">
                <a:latin typeface="Fedra Sans Pro Book" panose="020B0504040000020004" pitchFamily="34" charset="0"/>
                <a:cs typeface="Cambria"/>
              </a:rPr>
              <a:t> </a:t>
            </a:r>
            <a:r>
              <a:rPr sz="900" spc="35" dirty="0">
                <a:latin typeface="Fedra Sans Pro Book" panose="020B0504040000020004" pitchFamily="34" charset="0"/>
                <a:cs typeface="Cambria"/>
              </a:rPr>
              <a:t>постановке</a:t>
            </a:r>
            <a:r>
              <a:rPr sz="900" spc="-30" dirty="0">
                <a:latin typeface="Fedra Sans Pro Book" panose="020B0504040000020004" pitchFamily="34" charset="0"/>
                <a:cs typeface="Cambria"/>
              </a:rPr>
              <a:t> </a:t>
            </a:r>
            <a:r>
              <a:rPr sz="900" spc="45" dirty="0" smtClean="0">
                <a:latin typeface="Fedra Sans Pro Book" panose="020B0504040000020004" pitchFamily="34" charset="0"/>
                <a:cs typeface="Cambria"/>
              </a:rPr>
              <a:t>на</a:t>
            </a:r>
            <a:r>
              <a:rPr sz="900" spc="-30" dirty="0" smtClean="0">
                <a:latin typeface="Fedra Sans Pro Book" panose="020B0504040000020004" pitchFamily="34" charset="0"/>
                <a:cs typeface="Cambria"/>
              </a:rPr>
              <a:t> </a:t>
            </a:r>
            <a:r>
              <a:rPr sz="900" spc="15" dirty="0" smtClean="0">
                <a:latin typeface="Fedra Sans Pro Book" panose="020B0504040000020004" pitchFamily="34" charset="0"/>
                <a:cs typeface="Cambria"/>
              </a:rPr>
              <a:t>учет</a:t>
            </a:r>
            <a:endParaRPr lang="ru-RU" sz="900" spc="15" dirty="0" smtClean="0">
              <a:latin typeface="Fedra Sans Pro Book" panose="020B0504040000020004" pitchFamily="34" charset="0"/>
              <a:cs typeface="Cambria"/>
            </a:endParaRPr>
          </a:p>
          <a:p>
            <a:pPr marL="12700" marR="5080">
              <a:lnSpc>
                <a:spcPct val="104200"/>
              </a:lnSpc>
            </a:pPr>
            <a:r>
              <a:rPr sz="900" spc="25" dirty="0" smtClean="0">
                <a:latin typeface="Fedra Sans Pro Book" panose="020B0504040000020004" pitchFamily="34" charset="0"/>
                <a:cs typeface="Cambria"/>
              </a:rPr>
              <a:t>в </a:t>
            </a:r>
            <a:r>
              <a:rPr sz="900" spc="45" dirty="0">
                <a:latin typeface="Fedra Sans Pro Book" panose="020B0504040000020004" pitchFamily="34" charset="0"/>
                <a:cs typeface="Cambria"/>
              </a:rPr>
              <a:t>налоговом</a:t>
            </a:r>
            <a:r>
              <a:rPr sz="900" spc="-120" dirty="0">
                <a:latin typeface="Fedra Sans Pro Book" panose="020B0504040000020004" pitchFamily="34" charset="0"/>
                <a:cs typeface="Cambria"/>
              </a:rPr>
              <a:t> </a:t>
            </a:r>
            <a:r>
              <a:rPr sz="900" spc="40" dirty="0">
                <a:latin typeface="Fedra Sans Pro Book" panose="020B0504040000020004" pitchFamily="34" charset="0"/>
                <a:cs typeface="Cambria"/>
              </a:rPr>
              <a:t>органе</a:t>
            </a:r>
            <a:endParaRPr sz="900" dirty="0"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55" name="object 106"/>
          <p:cNvSpPr txBox="1"/>
          <p:nvPr/>
        </p:nvSpPr>
        <p:spPr>
          <a:xfrm>
            <a:off x="7154684" y="3750115"/>
            <a:ext cx="2346960" cy="480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1000" b="1" dirty="0" err="1">
                <a:latin typeface="Fedra Sans Pro Bold" panose="020B0804040000020004" pitchFamily="34" charset="0"/>
                <a:cs typeface="Calibri"/>
              </a:rPr>
              <a:t>Не</a:t>
            </a:r>
            <a:r>
              <a:rPr sz="1000" b="1" dirty="0">
                <a:latin typeface="Fedra Sans Pro Bold" panose="020B0804040000020004" pitchFamily="34" charset="0"/>
                <a:cs typeface="Calibri"/>
              </a:rPr>
              <a:t> </a:t>
            </a:r>
            <a:r>
              <a:rPr sz="1000" b="1" dirty="0" err="1" smtClean="0">
                <a:latin typeface="Fedra Sans Pro Bold" panose="020B0804040000020004" pitchFamily="34" charset="0"/>
                <a:cs typeface="Calibri"/>
              </a:rPr>
              <a:t>позднее</a:t>
            </a:r>
            <a:r>
              <a:rPr sz="1000" b="1" dirty="0" smtClean="0">
                <a:latin typeface="Fedra Sans Pro Bold" panose="020B0804040000020004" pitchFamily="34" charset="0"/>
                <a:cs typeface="Calibri"/>
              </a:rPr>
              <a:t> </a:t>
            </a:r>
            <a:r>
              <a:rPr sz="1000" b="1" dirty="0">
                <a:latin typeface="Fedra Sans Pro Bold" panose="020B0804040000020004" pitchFamily="34" charset="0"/>
                <a:cs typeface="Calibri"/>
              </a:rPr>
              <a:t>чем </a:t>
            </a:r>
            <a:r>
              <a:rPr sz="1000" b="1" dirty="0" err="1">
                <a:latin typeface="Fedra Sans Pro Bold" panose="020B0804040000020004" pitchFamily="34" charset="0"/>
                <a:cs typeface="Calibri"/>
              </a:rPr>
              <a:t>через</a:t>
            </a:r>
            <a:r>
              <a:rPr sz="1000" b="1" dirty="0">
                <a:latin typeface="Fedra Sans Pro Bold" panose="020B0804040000020004" pitchFamily="34" charset="0"/>
                <a:cs typeface="Calibri"/>
              </a:rPr>
              <a:t> </a:t>
            </a:r>
            <a:r>
              <a:rPr lang="ru-RU" sz="1000" b="1" dirty="0" smtClean="0">
                <a:latin typeface="Fedra Sans Pro Bold" panose="020B0804040000020004" pitchFamily="34" charset="0"/>
                <a:cs typeface="Calibri"/>
              </a:rPr>
              <a:t>пятнадцать</a:t>
            </a:r>
            <a:r>
              <a:rPr sz="1000" b="1" dirty="0" smtClean="0">
                <a:latin typeface="Fedra Sans Pro Bold" panose="020B0804040000020004" pitchFamily="34" charset="0"/>
                <a:cs typeface="Calibri"/>
              </a:rPr>
              <a:t> </a:t>
            </a:r>
            <a:r>
              <a:rPr sz="1000" b="1" dirty="0">
                <a:latin typeface="Fedra Sans Pro Bold" panose="020B0804040000020004" pitchFamily="34" charset="0"/>
                <a:cs typeface="Calibri"/>
              </a:rPr>
              <a:t>рабочих дней  с даты получения документов</a:t>
            </a:r>
            <a:endParaRPr sz="10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56" name="object 107"/>
          <p:cNvSpPr txBox="1"/>
          <p:nvPr/>
        </p:nvSpPr>
        <p:spPr>
          <a:xfrm>
            <a:off x="1227458" y="4822139"/>
            <a:ext cx="1446140" cy="287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900" spc="20" dirty="0">
                <a:latin typeface="Fedra Sans Pro Book" panose="020B0504040000020004" pitchFamily="34" charset="0"/>
                <a:cs typeface="Cambria"/>
              </a:rPr>
              <a:t>учредительных  </a:t>
            </a:r>
            <a:r>
              <a:rPr sz="900" spc="35" dirty="0">
                <a:latin typeface="Fedra Sans Pro Book" panose="020B0504040000020004" pitchFamily="34" charset="0"/>
                <a:cs typeface="Cambria"/>
              </a:rPr>
              <a:t>документов</a:t>
            </a:r>
            <a:endParaRPr sz="900" dirty="0"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57" name="object 108"/>
          <p:cNvSpPr txBox="1"/>
          <p:nvPr/>
        </p:nvSpPr>
        <p:spPr>
          <a:xfrm>
            <a:off x="1223794" y="5300376"/>
            <a:ext cx="108043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35" dirty="0">
                <a:latin typeface="Fedra Sans Pro Book" panose="020B0504040000020004" pitchFamily="34" charset="0"/>
                <a:cs typeface="Cambria"/>
              </a:rPr>
              <a:t>бизнес-план</a:t>
            </a:r>
            <a:endParaRPr sz="900" dirty="0"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58" name="AutoShape 3"/>
          <p:cNvSpPr>
            <a:spLocks noChangeAspect="1" noChangeArrowheads="1" noTextEdit="1"/>
          </p:cNvSpPr>
          <p:nvPr/>
        </p:nvSpPr>
        <p:spPr bwMode="auto">
          <a:xfrm>
            <a:off x="3655200" y="4745429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321816" y="3783152"/>
            <a:ext cx="4799145" cy="37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980">
              <a:lnSpc>
                <a:spcPct val="100000"/>
              </a:lnSpc>
              <a:spcBef>
                <a:spcPts val="980"/>
              </a:spcBef>
            </a:pPr>
            <a:r>
              <a:rPr lang="ru-RU" sz="900" spc="30" dirty="0">
                <a:latin typeface="Fedra Sans Pro Book" panose="020B0504040000020004" pitchFamily="34" charset="0"/>
                <a:cs typeface="Cambria"/>
              </a:rPr>
              <a:t>свидетельства</a:t>
            </a:r>
            <a:endParaRPr lang="ru-RU" sz="900" dirty="0">
              <a:latin typeface="Fedra Sans Pro Book" panose="020B0504040000020004" pitchFamily="34" charset="0"/>
              <a:cs typeface="Cambria"/>
            </a:endParaRPr>
          </a:p>
          <a:p>
            <a:pPr marL="855980" marR="511175">
              <a:lnSpc>
                <a:spcPct val="104200"/>
              </a:lnSpc>
            </a:pPr>
            <a:r>
              <a:rPr lang="ru-RU" sz="900" spc="55" dirty="0">
                <a:latin typeface="Fedra Sans Pro Book" panose="020B0504040000020004" pitchFamily="34" charset="0"/>
                <a:cs typeface="Cambria"/>
              </a:rPr>
              <a:t>о</a:t>
            </a:r>
            <a:r>
              <a:rPr lang="ru-RU" sz="900" spc="-70" dirty="0">
                <a:latin typeface="Fedra Sans Pro Book" panose="020B0504040000020004" pitchFamily="34" charset="0"/>
                <a:cs typeface="Cambria"/>
              </a:rPr>
              <a:t> </a:t>
            </a:r>
            <a:r>
              <a:rPr lang="ru-RU" sz="900" spc="35" dirty="0" smtClean="0">
                <a:latin typeface="Fedra Sans Pro Book" panose="020B0504040000020004" pitchFamily="34" charset="0"/>
                <a:cs typeface="Cambria"/>
              </a:rPr>
              <a:t>государственной  </a:t>
            </a:r>
            <a:r>
              <a:rPr lang="ru-RU" sz="900" spc="35" dirty="0">
                <a:latin typeface="Fedra Sans Pro Book" panose="020B0504040000020004" pitchFamily="34" charset="0"/>
                <a:cs typeface="Cambria"/>
              </a:rPr>
              <a:t>регистрации</a:t>
            </a:r>
            <a:endParaRPr lang="ru-RU" sz="900" dirty="0"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123194" y="3812363"/>
            <a:ext cx="234649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9085" marR="5080" indent="-263525">
              <a:lnSpc>
                <a:spcPct val="89700"/>
              </a:lnSpc>
              <a:tabLst>
                <a:tab pos="299085" algn="l"/>
              </a:tabLst>
            </a:pPr>
            <a:r>
              <a:rPr lang="ru-RU" sz="1100" b="1" dirty="0">
                <a:latin typeface="Fedra Sans Alt Pro Normal"/>
                <a:cs typeface="Calibri"/>
              </a:rPr>
              <a:t>и</a:t>
            </a:r>
            <a:r>
              <a:rPr lang="ru-RU" sz="1100" b="1" dirty="0" smtClean="0">
                <a:latin typeface="Fedra Sans Alt Pro Normal"/>
                <a:cs typeface="Calibri"/>
              </a:rPr>
              <a:t>ндивидуальный</a:t>
            </a:r>
          </a:p>
          <a:p>
            <a:pPr marL="299085" marR="5080" indent="-263525">
              <a:lnSpc>
                <a:spcPct val="89700"/>
              </a:lnSpc>
              <a:tabLst>
                <a:tab pos="299085" algn="l"/>
              </a:tabLst>
            </a:pPr>
            <a:r>
              <a:rPr lang="ru-RU" sz="1100" b="1" dirty="0" smtClean="0">
                <a:latin typeface="Fedra Sans Alt Pro Normal"/>
                <a:cs typeface="Calibri"/>
              </a:rPr>
              <a:t>предприниматель</a:t>
            </a:r>
            <a:endParaRPr lang="ru-RU" sz="1100" b="1" dirty="0">
              <a:latin typeface="Fedra Sans Alt Pro Normal"/>
              <a:cs typeface="Calibri"/>
            </a:endParaRPr>
          </a:p>
        </p:txBody>
      </p:sp>
      <p:sp>
        <p:nvSpPr>
          <p:cNvPr id="65" name="object 44"/>
          <p:cNvSpPr txBox="1"/>
          <p:nvPr/>
        </p:nvSpPr>
        <p:spPr>
          <a:xfrm>
            <a:off x="3830924" y="4022757"/>
            <a:ext cx="552026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63525">
              <a:lnSpc>
                <a:spcPct val="89700"/>
              </a:lnSpc>
              <a:tabLst>
                <a:tab pos="299085" algn="l"/>
              </a:tabLst>
            </a:pPr>
            <a:r>
              <a:rPr lang="ru-RU" sz="3000" b="1" spc="-540" baseline="-19230" dirty="0" smtClean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2</a:t>
            </a:r>
            <a:r>
              <a:rPr sz="3000" b="1" spc="-540" baseline="-19230" dirty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	</a:t>
            </a:r>
            <a:endParaRPr sz="3000" b="1" dirty="0">
              <a:solidFill>
                <a:srgbClr val="066AB4"/>
              </a:solidFill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66" name="object 9"/>
          <p:cNvSpPr txBox="1"/>
          <p:nvPr/>
        </p:nvSpPr>
        <p:spPr>
          <a:xfrm>
            <a:off x="9524137" y="4266963"/>
            <a:ext cx="934479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960"/>
              </a:lnSpc>
            </a:pPr>
            <a:r>
              <a:rPr lang="ru-RU" sz="900" i="1" dirty="0" smtClean="0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максимальны</a:t>
            </a:r>
            <a:r>
              <a:rPr lang="ru-RU" sz="900" i="1" dirty="0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й</a:t>
            </a:r>
            <a:r>
              <a:rPr lang="ru-RU" sz="900" i="1" dirty="0" smtClean="0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 </a:t>
            </a:r>
            <a:r>
              <a:rPr sz="900" i="1" dirty="0" err="1" smtClean="0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срок</a:t>
            </a:r>
            <a:r>
              <a:rPr sz="900" i="1" dirty="0" smtClean="0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 </a:t>
            </a:r>
            <a:r>
              <a:rPr sz="900" i="1" dirty="0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ожидания  ответа</a:t>
            </a:r>
            <a:endParaRPr sz="900" dirty="0">
              <a:latin typeface="Fedra Sans Pro Book" panose="020B0504040000020004" pitchFamily="34" charset="0"/>
              <a:cs typeface="Calibri"/>
            </a:endParaRPr>
          </a:p>
        </p:txBody>
      </p:sp>
      <p:pic>
        <p:nvPicPr>
          <p:cNvPr id="3" name="Изображение 2" descr="icon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42" y="3802224"/>
            <a:ext cx="326136" cy="326136"/>
          </a:xfrm>
          <a:prstGeom prst="rect">
            <a:avLst/>
          </a:prstGeom>
        </p:spPr>
      </p:pic>
      <p:pic>
        <p:nvPicPr>
          <p:cNvPr id="67" name="Изображение 66" descr="icon-0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42" y="4269747"/>
            <a:ext cx="326136" cy="326136"/>
          </a:xfrm>
          <a:prstGeom prst="rect">
            <a:avLst/>
          </a:prstGeom>
        </p:spPr>
      </p:pic>
      <p:pic>
        <p:nvPicPr>
          <p:cNvPr id="68" name="Изображение 67" descr="icon-0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42" y="4812064"/>
            <a:ext cx="326136" cy="326136"/>
          </a:xfrm>
          <a:prstGeom prst="rect">
            <a:avLst/>
          </a:prstGeom>
        </p:spPr>
      </p:pic>
      <p:pic>
        <p:nvPicPr>
          <p:cNvPr id="69" name="Изображение 68" descr="icon-0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42" y="5267919"/>
            <a:ext cx="326136" cy="32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head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3000" dirty="0" smtClean="0">
                <a:solidFill>
                  <a:srgbClr val="FFFFFF"/>
                </a:solidFill>
                <a:latin typeface="Fedra Sans Pro Bold" panose="020B0804040000020004" pitchFamily="34" charset="0"/>
              </a:rPr>
              <a:t>Наши резиденты</a:t>
            </a:r>
            <a:endParaRPr sz="3000" dirty="0">
              <a:solidFill>
                <a:srgbClr val="FFFFFF"/>
              </a:solidFill>
              <a:latin typeface="Fedra Sans Pro Bold" panose="020B08040400000200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4" y="1714954"/>
            <a:ext cx="1959417" cy="119390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84" y="1831284"/>
            <a:ext cx="2152664" cy="96123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50" y="2172326"/>
            <a:ext cx="1628366" cy="219939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7" y="2908855"/>
            <a:ext cx="1106659" cy="18747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36" y="2918796"/>
            <a:ext cx="2576160" cy="1138663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60" y="1742934"/>
            <a:ext cx="1192918" cy="1192918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98" y="3291504"/>
            <a:ext cx="2857270" cy="765955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7" y="5339394"/>
            <a:ext cx="1998720" cy="526805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61" y="4386297"/>
            <a:ext cx="1947410" cy="397271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90" y="6266567"/>
            <a:ext cx="1684026" cy="404009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115" y="4192644"/>
            <a:ext cx="2692833" cy="70484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7" y="4038033"/>
            <a:ext cx="1354525" cy="798659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16" y="5286270"/>
            <a:ext cx="2447005" cy="557325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982" y="2810702"/>
            <a:ext cx="2332242" cy="395648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88" y="6274757"/>
            <a:ext cx="2752627" cy="354237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04" y="5288366"/>
            <a:ext cx="1893404" cy="369779"/>
          </a:xfrm>
          <a:prstGeom prst="rect">
            <a:avLst/>
          </a:prstGeom>
        </p:spPr>
      </p:pic>
      <p:sp>
        <p:nvSpPr>
          <p:cNvPr id="84" name="Прямоугольник 83"/>
          <p:cNvSpPr/>
          <p:nvPr/>
        </p:nvSpPr>
        <p:spPr>
          <a:xfrm>
            <a:off x="1563931" y="1166222"/>
            <a:ext cx="7034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  <a:latin typeface="Fedra Sans Pro Bold"/>
                <a:cs typeface="Fedra Sans Pro Bold"/>
              </a:rPr>
              <a:t>Резидентами ОЭЗ «Санкт-Петербург» уже стали </a:t>
            </a:r>
            <a:r>
              <a:rPr lang="ru-RU" sz="2800" b="1" dirty="0" smtClean="0">
                <a:solidFill>
                  <a:srgbClr val="7030A0"/>
                </a:solidFill>
                <a:latin typeface="Fedra Sans Pro Bold"/>
                <a:cs typeface="Fedra Sans Pro Bold"/>
              </a:rPr>
              <a:t>49</a:t>
            </a:r>
            <a:r>
              <a:rPr lang="ru-RU" sz="1800" dirty="0">
                <a:solidFill>
                  <a:prstClr val="black"/>
                </a:solidFill>
                <a:latin typeface="Fedra Sans Pro Bold"/>
                <a:cs typeface="Fedra Sans Pro Bold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Fedra Sans Pro Bold"/>
                <a:cs typeface="Fedra Sans Pro Bold"/>
              </a:rPr>
              <a:t>компаний</a:t>
            </a:r>
            <a:r>
              <a:rPr lang="ru-RU" sz="1800" b="1" dirty="0" smtClean="0">
                <a:solidFill>
                  <a:srgbClr val="7030A0"/>
                </a:solidFill>
                <a:latin typeface="Fedra Sans Pro Bold"/>
                <a:cs typeface="Fedra Sans Pro Bold"/>
              </a:rPr>
              <a:t> </a:t>
            </a:r>
            <a:endParaRPr lang="ru-RU" sz="1800" dirty="0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507" y="6064563"/>
            <a:ext cx="1515404" cy="808018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3" y="6286135"/>
            <a:ext cx="857250" cy="466725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17" y="3387962"/>
            <a:ext cx="1027799" cy="841361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19" y="6958396"/>
            <a:ext cx="2246000" cy="36559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49" y="4114645"/>
            <a:ext cx="839665" cy="839665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52" y="2604202"/>
            <a:ext cx="1062023" cy="404324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63" y="6735210"/>
            <a:ext cx="814285" cy="682768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116" y="5523723"/>
            <a:ext cx="1184735" cy="212256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854" y="3100160"/>
            <a:ext cx="1385531" cy="459465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35" y="4897484"/>
            <a:ext cx="1077687" cy="296253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56" y="2176462"/>
            <a:ext cx="764924" cy="424045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54" y="7127246"/>
            <a:ext cx="1252400" cy="2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3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head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318813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sz="3000" dirty="0">
                <a:solidFill>
                  <a:srgbClr val="FFFFFF"/>
                </a:solidFill>
                <a:latin typeface="Fedra Sans Pro Bold" panose="020B0804040000020004" pitchFamily="34" charset="0"/>
              </a:rPr>
              <a:t>Контакты</a:t>
            </a:r>
          </a:p>
        </p:txBody>
      </p:sp>
      <p:sp>
        <p:nvSpPr>
          <p:cNvPr id="6" name="object 3"/>
          <p:cNvSpPr txBox="1"/>
          <p:nvPr/>
        </p:nvSpPr>
        <p:spPr>
          <a:xfrm>
            <a:off x="1692099" y="3684339"/>
            <a:ext cx="3077720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400"/>
              </a:lnSpc>
            </a:pPr>
            <a:r>
              <a:rPr lang="ru-RU" sz="1400" b="1" dirty="0" smtClean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АО </a:t>
            </a:r>
            <a:r>
              <a:rPr lang="ru-RU" sz="1400" b="1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«</a:t>
            </a:r>
            <a:r>
              <a:rPr lang="ru-RU" sz="1400" b="1" dirty="0" smtClean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Особая экономическая зона</a:t>
            </a:r>
            <a:r>
              <a:rPr lang="ru-RU" sz="1400" b="1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 </a:t>
            </a:r>
            <a:r>
              <a:rPr lang="ru-RU" sz="1400" b="1" dirty="0" smtClean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«Санкт-Петербург»</a:t>
            </a:r>
            <a:endParaRPr lang="ru-RU"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700483" y="4291390"/>
            <a:ext cx="2225785" cy="320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lang="ru-RU" sz="1000" b="1" dirty="0">
                <a:solidFill>
                  <a:srgbClr val="59595C"/>
                </a:solidFill>
                <a:latin typeface="Fedra Sans Pro Bold"/>
                <a:cs typeface="Fedra Sans Pro Bold"/>
              </a:rPr>
              <a:t>197350</a:t>
            </a:r>
            <a:r>
              <a:rPr sz="1000" b="1" dirty="0" smtClean="0">
                <a:solidFill>
                  <a:srgbClr val="59595C"/>
                </a:solidFill>
                <a:latin typeface="Fedra Sans Pro Bold"/>
                <a:cs typeface="Fedra Sans Pro Bold"/>
              </a:rPr>
              <a:t>, </a:t>
            </a:r>
            <a:r>
              <a:rPr sz="1000" b="1" dirty="0">
                <a:solidFill>
                  <a:srgbClr val="59595C"/>
                </a:solidFill>
                <a:latin typeface="Fedra Sans Pro Bold"/>
                <a:cs typeface="Fedra Sans Pro Bold"/>
              </a:rPr>
              <a:t>Россия, г. Санкт-Петербург, </a:t>
            </a:r>
            <a:r>
              <a:rPr lang="ru-RU" sz="1000" b="1" dirty="0" smtClean="0">
                <a:solidFill>
                  <a:srgbClr val="59595C"/>
                </a:solidFill>
                <a:latin typeface="Fedra Sans Pro Bold"/>
                <a:cs typeface="Fedra Sans Pro Bold"/>
              </a:rPr>
              <a:t/>
            </a:r>
            <a:br>
              <a:rPr lang="ru-RU" sz="1000" b="1" dirty="0" smtClean="0">
                <a:solidFill>
                  <a:srgbClr val="59595C"/>
                </a:solidFill>
                <a:latin typeface="Fedra Sans Pro Bold"/>
                <a:cs typeface="Fedra Sans Pro Bold"/>
              </a:rPr>
            </a:br>
            <a:r>
              <a:rPr lang="ru-RU" sz="1000" b="1" dirty="0" smtClean="0">
                <a:solidFill>
                  <a:srgbClr val="59595C"/>
                </a:solidFill>
                <a:latin typeface="Fedra Sans Pro Bold"/>
                <a:cs typeface="Fedra Sans Pro Bold"/>
              </a:rPr>
              <a:t>Дорога </a:t>
            </a:r>
            <a:r>
              <a:rPr lang="ru-RU" sz="1000" b="1" dirty="0">
                <a:solidFill>
                  <a:srgbClr val="59595C"/>
                </a:solidFill>
                <a:latin typeface="Fedra Sans Pro Bold"/>
                <a:cs typeface="Fedra Sans Pro Bold"/>
              </a:rPr>
              <a:t>в Каменку, дом 74</a:t>
            </a:r>
            <a:endParaRPr sz="1000" dirty="0">
              <a:latin typeface="Fedra Sans Pro Bold"/>
              <a:cs typeface="Fedra Sans Pro Bold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1858970" y="5099841"/>
            <a:ext cx="1908810" cy="1361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3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Тел. </a:t>
            </a:r>
            <a:r>
              <a:rPr sz="1050" spc="-3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+7 </a:t>
            </a:r>
            <a:r>
              <a:rPr sz="1050" spc="-55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(812)</a:t>
            </a:r>
            <a:r>
              <a:rPr sz="1050" spc="-75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 </a:t>
            </a:r>
            <a:r>
              <a:rPr sz="1050" spc="1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380-49-29</a:t>
            </a:r>
            <a:endParaRPr sz="1050" dirty="0">
              <a:latin typeface="Fedra Sans Pro Normal Normal"/>
              <a:cs typeface="Fedra Sans Pro Normal Norm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50" spc="35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Факс </a:t>
            </a:r>
            <a:r>
              <a:rPr sz="1050" spc="-3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+7 </a:t>
            </a:r>
            <a:r>
              <a:rPr sz="1050" spc="-55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(812)</a:t>
            </a:r>
            <a:r>
              <a:rPr sz="1050" spc="-8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 </a:t>
            </a:r>
            <a:r>
              <a:rPr sz="1050" spc="1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380-49-</a:t>
            </a:r>
            <a:r>
              <a:rPr sz="1050" spc="10" dirty="0" smtClean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39</a:t>
            </a:r>
            <a:endParaRPr lang="en-US" sz="1050" spc="10" dirty="0" smtClean="0">
              <a:solidFill>
                <a:srgbClr val="59595C"/>
              </a:solidFill>
              <a:latin typeface="Fedra Sans Pro Normal Normal"/>
              <a:cs typeface="Fedra Sans Pro Normal Norm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endParaRPr lang="en-US" sz="900" spc="10" dirty="0">
              <a:solidFill>
                <a:srgbClr val="59595C"/>
              </a:solidFill>
              <a:latin typeface="Fedra Sans Pro Normal Normal"/>
              <a:cs typeface="Fedra Sans Pro Normal Normal"/>
            </a:endParaRPr>
          </a:p>
          <a:p>
            <a:pPr marL="12700">
              <a:lnSpc>
                <a:spcPct val="150000"/>
              </a:lnSpc>
              <a:spcBef>
                <a:spcPts val="40"/>
              </a:spcBef>
            </a:pPr>
            <a:r>
              <a:rPr lang="en-US" sz="900" b="1" dirty="0" err="1" smtClean="0">
                <a:solidFill>
                  <a:srgbClr val="67328C"/>
                </a:solidFill>
                <a:latin typeface="Fedra Sans Pro Bold"/>
                <a:cs typeface="Fedra Sans Pro Bold"/>
              </a:rPr>
              <a:t>www.russez.ru</a:t>
            </a:r>
            <a:endParaRPr lang="en-US" sz="900" b="1" dirty="0">
              <a:solidFill>
                <a:srgbClr val="67328C"/>
              </a:solidFill>
              <a:latin typeface="Fedra Sans Pro Bold"/>
              <a:cs typeface="Fedra Sans Pro Bold"/>
            </a:endParaRPr>
          </a:p>
          <a:p>
            <a:pPr marL="12700">
              <a:lnSpc>
                <a:spcPct val="150000"/>
              </a:lnSpc>
              <a:spcBef>
                <a:spcPts val="40"/>
              </a:spcBef>
            </a:pPr>
            <a:r>
              <a:rPr lang="en-US" sz="900" b="1" dirty="0" smtClean="0">
                <a:solidFill>
                  <a:srgbClr val="67328C"/>
                </a:solidFill>
                <a:latin typeface="Fedra Sans Pro Bold"/>
                <a:cs typeface="Fedra Sans Pro Bold"/>
              </a:rPr>
              <a:t>www.facebook.com/spbsez</a:t>
            </a:r>
            <a:r>
              <a:rPr lang="ru-RU" sz="900" b="1" dirty="0" smtClean="0">
                <a:solidFill>
                  <a:srgbClr val="67328C"/>
                </a:solidFill>
                <a:latin typeface="Fedra Sans Pro Bold"/>
                <a:cs typeface="Fedra Sans Pro Bold"/>
              </a:rPr>
              <a:t>/</a:t>
            </a:r>
            <a:endParaRPr lang="en-US" sz="900" b="1" dirty="0" smtClean="0">
              <a:solidFill>
                <a:srgbClr val="67328C"/>
              </a:solidFill>
              <a:latin typeface="Fedra Sans Pro Bold"/>
              <a:cs typeface="Fedra Sans Pro Bold"/>
            </a:endParaRPr>
          </a:p>
          <a:p>
            <a:pPr marL="12700">
              <a:lnSpc>
                <a:spcPct val="150000"/>
              </a:lnSpc>
              <a:spcBef>
                <a:spcPts val="40"/>
              </a:spcBef>
            </a:pPr>
            <a:r>
              <a:rPr lang="en-US" sz="900" b="1" dirty="0" smtClean="0">
                <a:solidFill>
                  <a:srgbClr val="67328C"/>
                </a:solidFill>
                <a:latin typeface="Fedra Sans Pro Bold"/>
                <a:cs typeface="Fedra Sans Pro Bold"/>
              </a:rPr>
              <a:t>instagram.com/</a:t>
            </a:r>
            <a:r>
              <a:rPr lang="en-US" sz="900" b="1" dirty="0" err="1" smtClean="0">
                <a:solidFill>
                  <a:srgbClr val="67328C"/>
                </a:solidFill>
                <a:latin typeface="Fedra Sans Pro Bold"/>
                <a:cs typeface="Fedra Sans Pro Bold"/>
              </a:rPr>
              <a:t>oezspb</a:t>
            </a:r>
            <a:r>
              <a:rPr lang="en-US" sz="900" b="1" dirty="0">
                <a:solidFill>
                  <a:srgbClr val="67328C"/>
                </a:solidFill>
                <a:latin typeface="Fedra Sans Pro Bold"/>
                <a:cs typeface="Fedra Sans Pro Bold"/>
              </a:rPr>
              <a:t>/</a:t>
            </a:r>
            <a:endParaRPr lang="en-US" sz="900" dirty="0">
              <a:latin typeface="Fedra Sans Pro Bold"/>
              <a:cs typeface="Fedra Sans Pro Bold"/>
            </a:endParaRPr>
          </a:p>
          <a:p>
            <a:pPr marL="12700">
              <a:spcBef>
                <a:spcPts val="40"/>
              </a:spcBef>
            </a:pPr>
            <a:endParaRPr lang="en-US" sz="900" b="1" dirty="0" smtClean="0">
              <a:solidFill>
                <a:srgbClr val="67328C"/>
              </a:solidFill>
              <a:latin typeface="Fedra Sans Pro Bold"/>
              <a:cs typeface="Fedra Sans Pro Bold"/>
            </a:endParaRPr>
          </a:p>
          <a:p>
            <a:pPr marL="12700">
              <a:spcBef>
                <a:spcPts val="40"/>
              </a:spcBef>
            </a:pPr>
            <a:endParaRPr sz="900" dirty="0">
              <a:latin typeface="Fedra Sans Pro Normal Normal"/>
              <a:cs typeface="Fedra Sans Pro Normal Normal"/>
            </a:endParaRPr>
          </a:p>
        </p:txBody>
      </p:sp>
      <p:sp>
        <p:nvSpPr>
          <p:cNvPr id="9" name="object 6"/>
          <p:cNvSpPr txBox="1"/>
          <p:nvPr/>
        </p:nvSpPr>
        <p:spPr>
          <a:xfrm>
            <a:off x="5182293" y="3669518"/>
            <a:ext cx="304495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400"/>
              </a:lnSpc>
            </a:pPr>
            <a:r>
              <a:rPr sz="1400" b="1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Комитет по промышленной  политике и </a:t>
            </a:r>
            <a:r>
              <a:rPr sz="1400" b="1" dirty="0" err="1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инновациям</a:t>
            </a:r>
            <a:r>
              <a:rPr sz="1400" b="1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 </a:t>
            </a:r>
            <a:endParaRPr lang="ru-RU" sz="1400" b="1" dirty="0" smtClean="0">
              <a:solidFill>
                <a:srgbClr val="67308F"/>
              </a:solidFill>
              <a:latin typeface="Fedra Sans Pro Bold" panose="020B0804040000020004" pitchFamily="34" charset="0"/>
              <a:cs typeface="Calibri"/>
            </a:endParaRPr>
          </a:p>
          <a:p>
            <a:pPr marL="12700" marR="5080">
              <a:lnSpc>
                <a:spcPts val="1400"/>
              </a:lnSpc>
            </a:pPr>
            <a:r>
              <a:rPr sz="1400" b="1" dirty="0" smtClean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Санкт-Петербурга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5182293" y="4291390"/>
            <a:ext cx="2461990" cy="480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lang="ru-RU" sz="1000" b="1" dirty="0">
                <a:solidFill>
                  <a:srgbClr val="58595B"/>
                </a:solidFill>
                <a:latin typeface="Fedra Sans Pro Bold" panose="020B0804040000020004" pitchFamily="34" charset="0"/>
                <a:cs typeface="Calibri"/>
              </a:rPr>
              <a:t>191144</a:t>
            </a:r>
            <a:r>
              <a:rPr sz="1000" b="1" dirty="0" smtClean="0">
                <a:solidFill>
                  <a:srgbClr val="58595B"/>
                </a:solidFill>
                <a:latin typeface="Fedra Sans Pro Bold" panose="020B0804040000020004" pitchFamily="34" charset="0"/>
                <a:cs typeface="Calibri"/>
              </a:rPr>
              <a:t>, </a:t>
            </a:r>
            <a:r>
              <a:rPr sz="1000" b="1" dirty="0" err="1" smtClean="0">
                <a:solidFill>
                  <a:srgbClr val="58595B"/>
                </a:solidFill>
                <a:latin typeface="Fedra Sans Pro Bold" panose="020B0804040000020004" pitchFamily="34" charset="0"/>
                <a:cs typeface="Calibri"/>
              </a:rPr>
              <a:t>Россия</a:t>
            </a:r>
            <a:r>
              <a:rPr sz="1000" b="1" dirty="0" smtClean="0">
                <a:solidFill>
                  <a:srgbClr val="58595B"/>
                </a:solidFill>
                <a:latin typeface="Fedra Sans Pro Bold" panose="020B0804040000020004" pitchFamily="34" charset="0"/>
                <a:cs typeface="Calibri"/>
              </a:rPr>
              <a:t>, </a:t>
            </a:r>
            <a:r>
              <a:rPr sz="1000" b="1" dirty="0" err="1" smtClean="0">
                <a:solidFill>
                  <a:srgbClr val="58595B"/>
                </a:solidFill>
                <a:latin typeface="Fedra Sans Pro Bold" panose="020B0804040000020004" pitchFamily="34" charset="0"/>
                <a:cs typeface="Calibri"/>
              </a:rPr>
              <a:t>Санкт-Петербург</a:t>
            </a:r>
            <a:r>
              <a:rPr sz="1000" b="1" dirty="0" smtClean="0">
                <a:solidFill>
                  <a:srgbClr val="58595B"/>
                </a:solidFill>
                <a:latin typeface="Fedra Sans Pro Bold" panose="020B0804040000020004" pitchFamily="34" charset="0"/>
                <a:cs typeface="Calibri"/>
              </a:rPr>
              <a:t>,  </a:t>
            </a:r>
            <a:r>
              <a:rPr lang="ru-RU" sz="1000" b="1" dirty="0" smtClean="0">
                <a:solidFill>
                  <a:srgbClr val="58595B"/>
                </a:solidFill>
                <a:latin typeface="Fedra Sans Pro Bold" panose="020B0804040000020004" pitchFamily="34" charset="0"/>
                <a:cs typeface="Calibri"/>
              </a:rPr>
              <a:t/>
            </a:r>
            <a:br>
              <a:rPr lang="ru-RU" sz="1000" b="1" dirty="0" smtClean="0">
                <a:solidFill>
                  <a:srgbClr val="58595B"/>
                </a:solidFill>
                <a:latin typeface="Fedra Sans Pro Bold" panose="020B0804040000020004" pitchFamily="34" charset="0"/>
                <a:cs typeface="Calibri"/>
              </a:rPr>
            </a:br>
            <a:r>
              <a:rPr lang="ru-RU" sz="1000" b="1" dirty="0" smtClean="0">
                <a:solidFill>
                  <a:srgbClr val="58595B"/>
                </a:solidFill>
                <a:latin typeface="Fedra Sans Pro Bold" panose="020B0804040000020004" pitchFamily="34" charset="0"/>
                <a:cs typeface="Calibri"/>
              </a:rPr>
              <a:t>АДЦ «Невская Ратуша</a:t>
            </a:r>
            <a:r>
              <a:rPr lang="ru-RU" sz="1000" b="1" dirty="0">
                <a:solidFill>
                  <a:srgbClr val="58595B"/>
                </a:solidFill>
                <a:latin typeface="Fedra Sans Pro Bold" panose="020B0804040000020004" pitchFamily="34" charset="0"/>
                <a:cs typeface="Calibri"/>
              </a:rPr>
              <a:t>» Новгородская ул., 20А</a:t>
            </a:r>
            <a:endParaRPr sz="10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1" name="object 8"/>
          <p:cNvSpPr txBox="1"/>
          <p:nvPr/>
        </p:nvSpPr>
        <p:spPr>
          <a:xfrm>
            <a:off x="5182293" y="5094915"/>
            <a:ext cx="1529592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1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Тел. +7(812)315-51-52</a:t>
            </a:r>
            <a:endParaRPr lang="en-US" sz="1050" spc="10" dirty="0">
              <a:solidFill>
                <a:srgbClr val="59595C"/>
              </a:solidFill>
              <a:latin typeface="Fedra Sans Pro Normal Normal"/>
              <a:cs typeface="Fedra Sans Pro Normal Normal"/>
            </a:endParaRPr>
          </a:p>
          <a:p>
            <a:pPr marL="12700">
              <a:lnSpc>
                <a:spcPct val="100000"/>
              </a:lnSpc>
            </a:pPr>
            <a:endParaRPr lang="en-US" sz="900" spc="10" dirty="0">
              <a:solidFill>
                <a:srgbClr val="59595C"/>
              </a:solidFill>
              <a:latin typeface="Fedra Sans Pro Normal Normal"/>
              <a:cs typeface="Fedra Sans Pro Normal Normal"/>
            </a:endParaRPr>
          </a:p>
          <a:p>
            <a:pPr marL="12700">
              <a:lnSpc>
                <a:spcPct val="100000"/>
              </a:lnSpc>
            </a:pPr>
            <a:endParaRPr lang="ru-RU" sz="900" b="1" dirty="0" smtClean="0">
              <a:solidFill>
                <a:srgbClr val="67328C"/>
              </a:solidFill>
              <a:latin typeface="Fedra Sans Pro Bold"/>
              <a:cs typeface="Fedra Sans Pro Bold"/>
            </a:endParaRPr>
          </a:p>
          <a:p>
            <a:pPr marL="12700">
              <a:lnSpc>
                <a:spcPct val="100000"/>
              </a:lnSpc>
            </a:pPr>
            <a:r>
              <a:rPr lang="en-US" sz="900" b="1" dirty="0" smtClean="0">
                <a:solidFill>
                  <a:srgbClr val="67328C"/>
                </a:solidFill>
                <a:latin typeface="Fedra Sans Pro Bold"/>
                <a:cs typeface="Fedra Sans Pro Bold"/>
              </a:rPr>
              <a:t>www.cppi.gov.spb.ru</a:t>
            </a:r>
            <a:endParaRPr sz="900" dirty="0">
              <a:latin typeface="Fedra Sans Pro Bold"/>
              <a:cs typeface="Fedra Sans Pro Bold"/>
            </a:endParaRPr>
          </a:p>
        </p:txBody>
      </p:sp>
      <p:pic>
        <p:nvPicPr>
          <p:cNvPr id="2" name="Изображение 1" descr="instagram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081" y="5987340"/>
            <a:ext cx="154784" cy="154784"/>
          </a:xfrm>
          <a:prstGeom prst="rect">
            <a:avLst/>
          </a:prstGeom>
        </p:spPr>
      </p:pic>
      <p:pic>
        <p:nvPicPr>
          <p:cNvPr id="3" name="Изображение 2" descr="facebook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290" y="5717998"/>
            <a:ext cx="205679" cy="269342"/>
          </a:xfrm>
          <a:prstGeom prst="rect">
            <a:avLst/>
          </a:prstGeom>
        </p:spPr>
      </p:pic>
      <p:pic>
        <p:nvPicPr>
          <p:cNvPr id="14" name="Изображение 13" descr="web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361" y="5524362"/>
            <a:ext cx="190224" cy="249103"/>
          </a:xfrm>
          <a:prstGeom prst="rect">
            <a:avLst/>
          </a:prstGeom>
        </p:spPr>
      </p:pic>
      <p:pic>
        <p:nvPicPr>
          <p:cNvPr id="15" name="Изображение 7" descr="logo-0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46" y="1447201"/>
            <a:ext cx="2144648" cy="184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map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27"/>
            <a:ext cx="10688638" cy="7556392"/>
          </a:xfrm>
          <a:prstGeom prst="rect">
            <a:avLst/>
          </a:prstGeom>
        </p:spPr>
      </p:pic>
      <p:pic>
        <p:nvPicPr>
          <p:cNvPr id="5" name="Изображение 4" descr="head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sp>
        <p:nvSpPr>
          <p:cNvPr id="6" name="object 656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sz="3000" dirty="0" err="1">
                <a:solidFill>
                  <a:schemeClr val="bg1"/>
                </a:solidFill>
                <a:latin typeface="Fedra Sans Pro Bold" panose="020B0804040000020004" pitchFamily="34" charset="0"/>
              </a:rPr>
              <a:t>География</a:t>
            </a:r>
            <a:r>
              <a:rPr sz="3000" dirty="0">
                <a:solidFill>
                  <a:schemeClr val="bg1"/>
                </a:solidFill>
                <a:latin typeface="Fedra Sans Pro Bold" panose="020B0804040000020004" pitchFamily="34" charset="0"/>
              </a:rPr>
              <a:t> </a:t>
            </a:r>
            <a:r>
              <a:rPr sz="3000" dirty="0" err="1" smtClean="0">
                <a:solidFill>
                  <a:schemeClr val="bg1"/>
                </a:solidFill>
                <a:latin typeface="Fedra Sans Pro Bold" panose="020B0804040000020004" pitchFamily="34" charset="0"/>
              </a:rPr>
              <a:t>присутствия</a:t>
            </a:r>
            <a:r>
              <a:rPr lang="ru-RU" sz="3000" dirty="0" smtClean="0">
                <a:solidFill>
                  <a:schemeClr val="bg1"/>
                </a:solidFill>
                <a:latin typeface="Fedra Sans Pro Bold" panose="020B0804040000020004" pitchFamily="34" charset="0"/>
              </a:rPr>
              <a:t> ОЭЗ в России</a:t>
            </a:r>
            <a:endParaRPr sz="3000" dirty="0">
              <a:solidFill>
                <a:schemeClr val="bg1"/>
              </a:solidFill>
              <a:latin typeface="Fedra Sans Pro Bold" panose="020B0804040000020004" pitchFamily="34" charset="0"/>
            </a:endParaRPr>
          </a:p>
        </p:txBody>
      </p:sp>
      <p:sp>
        <p:nvSpPr>
          <p:cNvPr id="8" name="object 562"/>
          <p:cNvSpPr/>
          <p:nvPr/>
        </p:nvSpPr>
        <p:spPr>
          <a:xfrm>
            <a:off x="1177952" y="5220665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575" y="0"/>
                </a:moveTo>
                <a:lnTo>
                  <a:pt x="17450" y="2246"/>
                </a:lnTo>
                <a:lnTo>
                  <a:pt x="8367" y="8374"/>
                </a:lnTo>
                <a:lnTo>
                  <a:pt x="2244" y="17461"/>
                </a:lnTo>
                <a:lnTo>
                  <a:pt x="0" y="28587"/>
                </a:lnTo>
                <a:lnTo>
                  <a:pt x="2244" y="39714"/>
                </a:lnTo>
                <a:lnTo>
                  <a:pt x="8367" y="48801"/>
                </a:lnTo>
                <a:lnTo>
                  <a:pt x="17450" y="54928"/>
                </a:lnTo>
                <a:lnTo>
                  <a:pt x="28575" y="57175"/>
                </a:lnTo>
                <a:lnTo>
                  <a:pt x="39701" y="54928"/>
                </a:lnTo>
                <a:lnTo>
                  <a:pt x="48788" y="48801"/>
                </a:lnTo>
                <a:lnTo>
                  <a:pt x="54915" y="39714"/>
                </a:lnTo>
                <a:lnTo>
                  <a:pt x="57162" y="28587"/>
                </a:lnTo>
                <a:lnTo>
                  <a:pt x="54915" y="17461"/>
                </a:lnTo>
                <a:lnTo>
                  <a:pt x="48788" y="8374"/>
                </a:lnTo>
                <a:lnTo>
                  <a:pt x="39701" y="2246"/>
                </a:lnTo>
                <a:lnTo>
                  <a:pt x="28575" y="0"/>
                </a:lnTo>
                <a:close/>
              </a:path>
            </a:pathLst>
          </a:custGeom>
          <a:solidFill>
            <a:srgbClr val="6EB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63"/>
          <p:cNvSpPr/>
          <p:nvPr/>
        </p:nvSpPr>
        <p:spPr>
          <a:xfrm>
            <a:off x="1177952" y="590998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575" y="0"/>
                </a:moveTo>
                <a:lnTo>
                  <a:pt x="17450" y="2246"/>
                </a:lnTo>
                <a:lnTo>
                  <a:pt x="8367" y="8374"/>
                </a:lnTo>
                <a:lnTo>
                  <a:pt x="2244" y="17461"/>
                </a:lnTo>
                <a:lnTo>
                  <a:pt x="0" y="28587"/>
                </a:lnTo>
                <a:lnTo>
                  <a:pt x="2244" y="39714"/>
                </a:lnTo>
                <a:lnTo>
                  <a:pt x="8367" y="48801"/>
                </a:lnTo>
                <a:lnTo>
                  <a:pt x="17450" y="54928"/>
                </a:lnTo>
                <a:lnTo>
                  <a:pt x="28575" y="57175"/>
                </a:lnTo>
                <a:lnTo>
                  <a:pt x="39701" y="54928"/>
                </a:lnTo>
                <a:lnTo>
                  <a:pt x="48788" y="48801"/>
                </a:lnTo>
                <a:lnTo>
                  <a:pt x="54915" y="39714"/>
                </a:lnTo>
                <a:lnTo>
                  <a:pt x="57162" y="28587"/>
                </a:lnTo>
                <a:lnTo>
                  <a:pt x="54915" y="17461"/>
                </a:lnTo>
                <a:lnTo>
                  <a:pt x="48788" y="8374"/>
                </a:lnTo>
                <a:lnTo>
                  <a:pt x="39701" y="2246"/>
                </a:lnTo>
                <a:lnTo>
                  <a:pt x="28575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64"/>
          <p:cNvSpPr/>
          <p:nvPr/>
        </p:nvSpPr>
        <p:spPr>
          <a:xfrm>
            <a:off x="1177952" y="651035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575" y="0"/>
                </a:moveTo>
                <a:lnTo>
                  <a:pt x="17450" y="2246"/>
                </a:lnTo>
                <a:lnTo>
                  <a:pt x="8367" y="8374"/>
                </a:lnTo>
                <a:lnTo>
                  <a:pt x="2244" y="17461"/>
                </a:lnTo>
                <a:lnTo>
                  <a:pt x="0" y="28587"/>
                </a:lnTo>
                <a:lnTo>
                  <a:pt x="2244" y="39714"/>
                </a:lnTo>
                <a:lnTo>
                  <a:pt x="8367" y="48801"/>
                </a:lnTo>
                <a:lnTo>
                  <a:pt x="17450" y="54928"/>
                </a:lnTo>
                <a:lnTo>
                  <a:pt x="28575" y="57175"/>
                </a:lnTo>
                <a:lnTo>
                  <a:pt x="39701" y="54928"/>
                </a:lnTo>
                <a:lnTo>
                  <a:pt x="48788" y="48801"/>
                </a:lnTo>
                <a:lnTo>
                  <a:pt x="54915" y="39714"/>
                </a:lnTo>
                <a:lnTo>
                  <a:pt x="57162" y="28587"/>
                </a:lnTo>
                <a:lnTo>
                  <a:pt x="54915" y="17461"/>
                </a:lnTo>
                <a:lnTo>
                  <a:pt x="48788" y="8374"/>
                </a:lnTo>
                <a:lnTo>
                  <a:pt x="39701" y="2246"/>
                </a:lnTo>
                <a:lnTo>
                  <a:pt x="28575" y="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71"/>
          <p:cNvSpPr txBox="1"/>
          <p:nvPr/>
        </p:nvSpPr>
        <p:spPr>
          <a:xfrm>
            <a:off x="296746" y="4976646"/>
            <a:ext cx="68250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А также</a:t>
            </a:r>
            <a:endParaRPr sz="9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2" name="object 572"/>
          <p:cNvSpPr txBox="1"/>
          <p:nvPr/>
        </p:nvSpPr>
        <p:spPr>
          <a:xfrm>
            <a:off x="1161419" y="6577793"/>
            <a:ext cx="614712" cy="287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900" b="1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портовые  ОЭЗ</a:t>
            </a:r>
            <a:endParaRPr sz="9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4" name="object 576"/>
          <p:cNvSpPr txBox="1"/>
          <p:nvPr/>
        </p:nvSpPr>
        <p:spPr>
          <a:xfrm>
            <a:off x="-162306" y="5180856"/>
            <a:ext cx="2038005" cy="10413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spc="-185" dirty="0" smtClean="0">
                <a:solidFill>
                  <a:srgbClr val="008000"/>
                </a:solidFill>
                <a:latin typeface="Fedra Sans Pro Normal Normal"/>
                <a:cs typeface="Fedra Sans Pro Normal Normal"/>
              </a:rPr>
              <a:t>9</a:t>
            </a:r>
            <a:endParaRPr sz="2800" dirty="0" smtClean="0">
              <a:solidFill>
                <a:srgbClr val="008000"/>
              </a:solidFill>
              <a:latin typeface="Fedra Sans Pro Normal Normal"/>
              <a:cs typeface="Fedra Sans Pro Normal Normal"/>
            </a:endParaRPr>
          </a:p>
          <a:p>
            <a:pPr marL="101600" algn="ctr">
              <a:lnSpc>
                <a:spcPct val="100000"/>
              </a:lnSpc>
              <a:spcBef>
                <a:spcPts val="1375"/>
              </a:spcBef>
            </a:pPr>
            <a:r>
              <a:rPr lang="en-US" sz="2800" spc="275" dirty="0" smtClean="0">
                <a:solidFill>
                  <a:srgbClr val="FF0000"/>
                </a:solidFill>
                <a:latin typeface="Fedra Sans Pro Normal Normal"/>
                <a:cs typeface="Fedra Sans Pro Normal Normal"/>
              </a:rPr>
              <a:t>9</a:t>
            </a:r>
            <a:endParaRPr sz="2800" dirty="0" smtClean="0">
              <a:solidFill>
                <a:srgbClr val="FF0000"/>
              </a:solidFill>
              <a:latin typeface="Fedra Sans Pro Normal Normal"/>
              <a:cs typeface="Fedra Sans Pro Normal Normal"/>
            </a:endParaRPr>
          </a:p>
        </p:txBody>
      </p:sp>
      <p:sp>
        <p:nvSpPr>
          <p:cNvPr id="26" name="object 631"/>
          <p:cNvSpPr/>
          <p:nvPr/>
        </p:nvSpPr>
        <p:spPr>
          <a:xfrm>
            <a:off x="716848" y="1433068"/>
            <a:ext cx="57150" cy="57785"/>
          </a:xfrm>
          <a:custGeom>
            <a:avLst/>
            <a:gdLst/>
            <a:ahLst/>
            <a:cxnLst/>
            <a:rect l="l" t="t" r="r" b="b"/>
            <a:pathLst>
              <a:path w="57150" h="57784">
                <a:moveTo>
                  <a:pt x="28574" y="0"/>
                </a:moveTo>
                <a:lnTo>
                  <a:pt x="17450" y="2246"/>
                </a:lnTo>
                <a:lnTo>
                  <a:pt x="8367" y="8374"/>
                </a:lnTo>
                <a:lnTo>
                  <a:pt x="2244" y="17461"/>
                </a:lnTo>
                <a:lnTo>
                  <a:pt x="0" y="28587"/>
                </a:lnTo>
                <a:lnTo>
                  <a:pt x="2244" y="39714"/>
                </a:lnTo>
                <a:lnTo>
                  <a:pt x="8367" y="48801"/>
                </a:lnTo>
                <a:lnTo>
                  <a:pt x="17450" y="54928"/>
                </a:lnTo>
                <a:lnTo>
                  <a:pt x="28574" y="57175"/>
                </a:lnTo>
                <a:lnTo>
                  <a:pt x="39701" y="54928"/>
                </a:lnTo>
                <a:lnTo>
                  <a:pt x="48788" y="48801"/>
                </a:lnTo>
                <a:lnTo>
                  <a:pt x="54915" y="39714"/>
                </a:lnTo>
                <a:lnTo>
                  <a:pt x="57162" y="28587"/>
                </a:lnTo>
                <a:lnTo>
                  <a:pt x="54915" y="17461"/>
                </a:lnTo>
                <a:lnTo>
                  <a:pt x="48788" y="8374"/>
                </a:lnTo>
                <a:lnTo>
                  <a:pt x="39701" y="2246"/>
                </a:lnTo>
                <a:lnTo>
                  <a:pt x="28574" y="0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70"/>
          <p:cNvSpPr txBox="1"/>
          <p:nvPr/>
        </p:nvSpPr>
        <p:spPr>
          <a:xfrm>
            <a:off x="1156426" y="5280187"/>
            <a:ext cx="1000694" cy="431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900" b="1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туристско-  рекреационных  ОЭЗ</a:t>
            </a:r>
            <a:endParaRPr sz="9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55" name="object 603"/>
          <p:cNvSpPr txBox="1"/>
          <p:nvPr/>
        </p:nvSpPr>
        <p:spPr>
          <a:xfrm>
            <a:off x="800699" y="1544459"/>
            <a:ext cx="202676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300" b="1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технико-</a:t>
            </a:r>
          </a:p>
          <a:p>
            <a:pPr marL="12700" marR="5080">
              <a:lnSpc>
                <a:spcPct val="100000"/>
              </a:lnSpc>
            </a:pPr>
            <a:r>
              <a:rPr lang="ru-RU" sz="1300" b="1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внедренческих ОЭЗ </a:t>
            </a:r>
            <a:endParaRPr lang="ru-RU" sz="13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56" name="object 604"/>
          <p:cNvSpPr txBox="1"/>
          <p:nvPr/>
        </p:nvSpPr>
        <p:spPr>
          <a:xfrm>
            <a:off x="385074" y="1364145"/>
            <a:ext cx="26924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800" spc="114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6</a:t>
            </a:r>
            <a:endParaRPr sz="4800" dirty="0">
              <a:latin typeface="Fedra Sans Pro Normal Normal"/>
              <a:cs typeface="Fedra Sans Pro Normal Normal"/>
            </a:endParaRPr>
          </a:p>
        </p:txBody>
      </p:sp>
      <p:sp>
        <p:nvSpPr>
          <p:cNvPr id="58" name="object 573"/>
          <p:cNvSpPr txBox="1"/>
          <p:nvPr/>
        </p:nvSpPr>
        <p:spPr>
          <a:xfrm>
            <a:off x="1133152" y="5973927"/>
            <a:ext cx="1289761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промышленно</a:t>
            </a:r>
            <a:r>
              <a:rPr sz="900" b="1" dirty="0" smtClean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-</a:t>
            </a:r>
            <a:endParaRPr lang="en-US" sz="900" b="1" dirty="0" smtClean="0">
              <a:solidFill>
                <a:srgbClr val="59595C"/>
              </a:solidFill>
              <a:latin typeface="Fedra Sans Pro Bold" panose="020B0804040000020004" pitchFamily="34" charset="0"/>
              <a:cs typeface="Calibri"/>
            </a:endParaRPr>
          </a:p>
          <a:p>
            <a:pPr marL="12700"/>
            <a:r>
              <a:rPr lang="ru-RU" sz="900" b="1" dirty="0" smtClean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Производственных</a:t>
            </a:r>
            <a:endParaRPr lang="en-US" sz="900" b="1" dirty="0" smtClean="0">
              <a:solidFill>
                <a:srgbClr val="59595C"/>
              </a:solidFill>
              <a:latin typeface="Fedra Sans Pro Bold" panose="020B0804040000020004" pitchFamily="34" charset="0"/>
              <a:cs typeface="Calibri"/>
            </a:endParaRPr>
          </a:p>
          <a:p>
            <a:pPr marL="12700"/>
            <a:r>
              <a:rPr lang="ru-RU" sz="900" b="1" dirty="0" smtClean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ОЭЗ</a:t>
            </a:r>
            <a:endParaRPr lang="ru-RU" sz="9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59" name="object 577"/>
          <p:cNvSpPr txBox="1"/>
          <p:nvPr/>
        </p:nvSpPr>
        <p:spPr>
          <a:xfrm>
            <a:off x="3715447" y="2089850"/>
            <a:ext cx="1819986" cy="61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ОЭЗ «Санкт-Петербург»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70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Санкт-Петербург</a:t>
            </a:r>
            <a:endParaRPr sz="700" dirty="0">
              <a:latin typeface="Fedra Sans Pro Normal Normal"/>
              <a:cs typeface="Fedra Sans Pro Normal Norm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200" dirty="0" smtClean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1</a:t>
            </a:r>
            <a:r>
              <a:rPr lang="en-US" sz="2200" dirty="0" smtClean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82</a:t>
            </a:r>
            <a:r>
              <a:rPr sz="800" dirty="0" smtClean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 </a:t>
            </a:r>
            <a:r>
              <a:rPr sz="1400" baseline="55555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га</a:t>
            </a:r>
            <a:endParaRPr sz="1400" baseline="55555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62" name="object 581"/>
          <p:cNvSpPr txBox="1"/>
          <p:nvPr/>
        </p:nvSpPr>
        <p:spPr>
          <a:xfrm>
            <a:off x="7041503" y="2925309"/>
            <a:ext cx="1162762" cy="6303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ОЭЗ «Дубна»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70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Московская обл.</a:t>
            </a:r>
            <a:endParaRPr sz="700" dirty="0">
              <a:latin typeface="Fedra Sans Pro Normal Normal"/>
              <a:cs typeface="Fedra Sans Pro Normal Norm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187</a:t>
            </a:r>
            <a:r>
              <a:rPr sz="800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 </a:t>
            </a:r>
            <a:r>
              <a:rPr sz="1400" baseline="55555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га</a:t>
            </a:r>
            <a:endParaRPr sz="1400" baseline="55555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63" name="object 605"/>
          <p:cNvSpPr txBox="1"/>
          <p:nvPr/>
        </p:nvSpPr>
        <p:spPr>
          <a:xfrm>
            <a:off x="5582259" y="1625520"/>
            <a:ext cx="497462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70840">
              <a:lnSpc>
                <a:spcPct val="100000"/>
              </a:lnSpc>
            </a:pPr>
            <a:r>
              <a:rPr sz="1200" dirty="0">
                <a:latin typeface="Fedra Sans Pro Normal Normal"/>
                <a:cs typeface="Calibri"/>
              </a:rPr>
              <a:t>Отраслевая </a:t>
            </a:r>
            <a:r>
              <a:rPr sz="1200" dirty="0" smtClean="0">
                <a:latin typeface="Fedra Sans Pro Normal Normal"/>
                <a:cs typeface="Calibri"/>
              </a:rPr>
              <a:t>специализация</a:t>
            </a:r>
            <a:r>
              <a:rPr lang="en-US" sz="1200" dirty="0" smtClean="0">
                <a:latin typeface="Fedra Sans Pro Normal Normal"/>
                <a:cs typeface="Calibri"/>
              </a:rPr>
              <a:t> </a:t>
            </a:r>
            <a:r>
              <a:rPr sz="1200" dirty="0" smtClean="0">
                <a:latin typeface="Fedra Sans Pro Normal Normal"/>
                <a:cs typeface="Calibri"/>
              </a:rPr>
              <a:t>особых </a:t>
            </a:r>
            <a:r>
              <a:rPr sz="1200" dirty="0">
                <a:latin typeface="Fedra Sans Pro Normal Normal"/>
                <a:cs typeface="Calibri"/>
              </a:rPr>
              <a:t>экономических </a:t>
            </a:r>
            <a:r>
              <a:rPr sz="1200" dirty="0" smtClean="0">
                <a:latin typeface="Fedra Sans Pro Normal Normal"/>
                <a:cs typeface="Calibri"/>
              </a:rPr>
              <a:t>зон</a:t>
            </a:r>
            <a:r>
              <a:rPr lang="en-US" sz="1200" dirty="0" smtClean="0">
                <a:latin typeface="Fedra Sans Pro Normal Normal"/>
                <a:cs typeface="Calibri"/>
              </a:rPr>
              <a:t> </a:t>
            </a:r>
            <a:r>
              <a:rPr sz="1200" dirty="0" smtClean="0">
                <a:latin typeface="Fedra Sans Pro Normal Normal"/>
                <a:cs typeface="Calibri"/>
              </a:rPr>
              <a:t>в России</a:t>
            </a:r>
            <a:endParaRPr lang="en-US" sz="1200" dirty="0" smtClean="0">
              <a:latin typeface="Fedra Sans Pro Normal Normal"/>
              <a:cs typeface="Calibri"/>
            </a:endParaRPr>
          </a:p>
          <a:p>
            <a:pPr marR="370840">
              <a:lnSpc>
                <a:spcPct val="100000"/>
              </a:lnSpc>
            </a:pPr>
            <a:r>
              <a:rPr sz="1200" dirty="0" smtClean="0">
                <a:latin typeface="Fedra Sans Pro Normal Normal"/>
                <a:cs typeface="Calibri"/>
              </a:rPr>
              <a:t>и </a:t>
            </a:r>
            <a:r>
              <a:rPr sz="1200" dirty="0">
                <a:latin typeface="Fedra Sans Pro Normal Normal"/>
                <a:cs typeface="Calibri"/>
              </a:rPr>
              <a:t>широкая география  присутствия позволяют </a:t>
            </a:r>
            <a:r>
              <a:rPr sz="1200" dirty="0" smtClean="0">
                <a:latin typeface="Fedra Sans Pro Normal Normal"/>
                <a:cs typeface="Calibri"/>
              </a:rPr>
              <a:t>резидентам</a:t>
            </a:r>
            <a:r>
              <a:rPr lang="ru-RU" sz="1200" dirty="0" smtClean="0">
                <a:latin typeface="Fedra Sans Pro Normal Normal"/>
                <a:cs typeface="Calibri"/>
              </a:rPr>
              <a:t> </a:t>
            </a:r>
            <a:r>
              <a:rPr sz="1200" dirty="0" smtClean="0">
                <a:latin typeface="Fedra Sans Pro Normal Normal"/>
                <a:cs typeface="Calibri"/>
              </a:rPr>
              <a:t>выбирать привлекательную площадку</a:t>
            </a:r>
            <a:endParaRPr lang="en-US" sz="1200" dirty="0" smtClean="0">
              <a:latin typeface="Fedra Sans Pro Normal Normal"/>
              <a:cs typeface="Calibri"/>
            </a:endParaRPr>
          </a:p>
          <a:p>
            <a:pPr marR="370840">
              <a:lnSpc>
                <a:spcPct val="100000"/>
              </a:lnSpc>
            </a:pPr>
            <a:r>
              <a:rPr sz="1200" dirty="0" smtClean="0">
                <a:latin typeface="Fedra Sans Pro Normal Normal"/>
                <a:cs typeface="Calibri"/>
              </a:rPr>
              <a:t>для </a:t>
            </a:r>
            <a:r>
              <a:rPr sz="1200" dirty="0">
                <a:latin typeface="Fedra Sans Pro Normal Normal"/>
                <a:cs typeface="Calibri"/>
              </a:rPr>
              <a:t>реализации своих </a:t>
            </a:r>
            <a:r>
              <a:rPr sz="1200" dirty="0" smtClean="0">
                <a:latin typeface="Fedra Sans Pro Normal Normal"/>
                <a:cs typeface="Calibri"/>
              </a:rPr>
              <a:t>проектов</a:t>
            </a:r>
            <a:endParaRPr sz="1200" dirty="0">
              <a:latin typeface="Fedra Sans Pro Normal Normal"/>
              <a:cs typeface="Calibri"/>
            </a:endParaRPr>
          </a:p>
        </p:txBody>
      </p:sp>
      <p:sp>
        <p:nvSpPr>
          <p:cNvPr id="65" name="object 578"/>
          <p:cNvSpPr txBox="1"/>
          <p:nvPr/>
        </p:nvSpPr>
        <p:spPr>
          <a:xfrm>
            <a:off x="5138552" y="6557361"/>
            <a:ext cx="1429574" cy="279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100" b="1" spc="140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ОЭЗ</a:t>
            </a:r>
            <a:r>
              <a:rPr sz="1100" b="1" spc="-40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 </a:t>
            </a:r>
            <a:r>
              <a:rPr sz="1100" b="1" spc="90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«Иннополис»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20"/>
              </a:spcBef>
            </a:pPr>
            <a:r>
              <a:rPr sz="700" spc="4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Респ.</a:t>
            </a:r>
            <a:r>
              <a:rPr sz="700" spc="-75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 </a:t>
            </a:r>
            <a:r>
              <a:rPr sz="700" spc="2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Татарстан</a:t>
            </a:r>
            <a:endParaRPr sz="700" dirty="0">
              <a:latin typeface="Fedra Sans Pro Normal Normal"/>
              <a:cs typeface="Fedra Sans Pro Normal Normal"/>
            </a:endParaRPr>
          </a:p>
        </p:txBody>
      </p:sp>
      <p:sp>
        <p:nvSpPr>
          <p:cNvPr id="66" name="object 579"/>
          <p:cNvSpPr txBox="1"/>
          <p:nvPr/>
        </p:nvSpPr>
        <p:spPr>
          <a:xfrm>
            <a:off x="5537249" y="6922608"/>
            <a:ext cx="732688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250" spc="40" dirty="0" smtClean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2</a:t>
            </a:r>
            <a:r>
              <a:rPr sz="2250" spc="100" dirty="0" smtClean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9</a:t>
            </a:r>
            <a:r>
              <a:rPr sz="2250" spc="150" dirty="0" smtClean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4</a:t>
            </a:r>
            <a:r>
              <a:rPr lang="fi-FI" sz="1600" baseline="55555" dirty="0" err="1" smtClean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га</a:t>
            </a:r>
            <a:endParaRPr lang="fi-FI" sz="1600" baseline="55555" dirty="0">
              <a:latin typeface="Fedra Sans Pro Bold" panose="020B08040400000200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endParaRPr sz="2250" dirty="0">
              <a:latin typeface="Fedra Sans Pro Normal Normal"/>
              <a:cs typeface="Fedra Sans Pro Normal Normal"/>
            </a:endParaRPr>
          </a:p>
        </p:txBody>
      </p:sp>
      <p:sp>
        <p:nvSpPr>
          <p:cNvPr id="67" name="object 537"/>
          <p:cNvSpPr txBox="1"/>
          <p:nvPr/>
        </p:nvSpPr>
        <p:spPr>
          <a:xfrm>
            <a:off x="3362668" y="3832576"/>
            <a:ext cx="35369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b="1" spc="165" dirty="0">
                <a:solidFill>
                  <a:srgbClr val="67308F"/>
                </a:solidFill>
                <a:latin typeface="Fedra Sans Pro Bold"/>
                <a:cs typeface="Fedra Sans Pro Bold"/>
              </a:rPr>
              <a:t> </a:t>
            </a:r>
            <a:r>
              <a:rPr sz="600" b="1" spc="90" dirty="0">
                <a:solidFill>
                  <a:srgbClr val="67308F"/>
                </a:solidFill>
                <a:latin typeface="Fedra Sans Pro Bold"/>
                <a:cs typeface="Fedra Sans Pro Bold"/>
              </a:rPr>
              <a:t>Дубна</a:t>
            </a:r>
            <a:r>
              <a:rPr sz="600" b="1" spc="70" dirty="0">
                <a:solidFill>
                  <a:srgbClr val="67308F"/>
                </a:solidFill>
                <a:latin typeface="Fedra Sans Pro Bold"/>
                <a:cs typeface="Fedra Sans Pro Bold"/>
              </a:rPr>
              <a:t> ,</a:t>
            </a:r>
            <a:endParaRPr sz="600" dirty="0">
              <a:latin typeface="Fedra Sans Pro Bold"/>
              <a:cs typeface="Fedra Sans Pro Bold"/>
            </a:endParaRPr>
          </a:p>
        </p:txBody>
      </p:sp>
      <p:sp>
        <p:nvSpPr>
          <p:cNvPr id="71" name="object 545"/>
          <p:cNvSpPr txBox="1"/>
          <p:nvPr/>
        </p:nvSpPr>
        <p:spPr>
          <a:xfrm>
            <a:off x="3137123" y="4143665"/>
            <a:ext cx="126541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2405">
              <a:lnSpc>
                <a:spcPct val="100000"/>
              </a:lnSpc>
            </a:pPr>
            <a:r>
              <a:rPr sz="500" spc="7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Москва</a:t>
            </a:r>
            <a:endParaRPr sz="500" dirty="0">
              <a:latin typeface="Fedra Sans Pro Normal Normal"/>
              <a:cs typeface="Fedra Sans Pro Normal Norm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500" spc="155" dirty="0">
                <a:solidFill>
                  <a:srgbClr val="59595C"/>
                </a:solidFill>
                <a:latin typeface="Fedra Sans Pro Medium"/>
                <a:cs typeface="Fedra Sans Pro Medium"/>
              </a:rPr>
              <a:t> </a:t>
            </a:r>
            <a:endParaRPr sz="500" dirty="0">
              <a:latin typeface="Fedra Sans Pro Medium"/>
              <a:cs typeface="Fedra Sans Pro Medium"/>
            </a:endParaRPr>
          </a:p>
        </p:txBody>
      </p:sp>
      <p:sp>
        <p:nvSpPr>
          <p:cNvPr id="75" name="object 628"/>
          <p:cNvSpPr txBox="1"/>
          <p:nvPr/>
        </p:nvSpPr>
        <p:spPr>
          <a:xfrm>
            <a:off x="3494659" y="3420059"/>
            <a:ext cx="71945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b="1" spc="165" dirty="0">
                <a:solidFill>
                  <a:srgbClr val="67308F"/>
                </a:solidFill>
                <a:latin typeface="Calibri"/>
                <a:cs typeface="Calibri"/>
              </a:rPr>
              <a:t> </a:t>
            </a:r>
            <a:r>
              <a:rPr sz="600" b="1" spc="80" dirty="0">
                <a:solidFill>
                  <a:srgbClr val="67308F"/>
                </a:solidFill>
                <a:latin typeface="Calibri"/>
                <a:cs typeface="Calibri"/>
              </a:rPr>
              <a:t>Санкт-Петербург</a:t>
            </a:r>
            <a:r>
              <a:rPr sz="600" b="1" spc="175" dirty="0">
                <a:solidFill>
                  <a:srgbClr val="67308F"/>
                </a:solidFill>
                <a:latin typeface="Calibri"/>
                <a:cs typeface="Calibri"/>
              </a:rPr>
              <a:t> 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77" name="object 538"/>
          <p:cNvSpPr txBox="1"/>
          <p:nvPr/>
        </p:nvSpPr>
        <p:spPr>
          <a:xfrm>
            <a:off x="3348969" y="3996178"/>
            <a:ext cx="918876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b="1" spc="165" dirty="0">
                <a:solidFill>
                  <a:srgbClr val="67308F"/>
                </a:solidFill>
                <a:latin typeface="Fedra Sans Pro Bold"/>
                <a:cs typeface="Fedra Sans Pro Bold"/>
              </a:rPr>
              <a:t> </a:t>
            </a:r>
            <a:r>
              <a:rPr sz="600" b="1" spc="80" dirty="0">
                <a:solidFill>
                  <a:srgbClr val="67308F"/>
                </a:solidFill>
                <a:latin typeface="Fedra Sans Pro Bold"/>
                <a:cs typeface="Fedra Sans Pro Bold"/>
              </a:rPr>
              <a:t>Зеленоград</a:t>
            </a:r>
            <a:r>
              <a:rPr sz="600" b="1" spc="175" dirty="0">
                <a:solidFill>
                  <a:srgbClr val="67308F"/>
                </a:solidFill>
                <a:latin typeface="Fedra Sans Pro Bold"/>
                <a:cs typeface="Fedra Sans Pro Bold"/>
              </a:rPr>
              <a:t> </a:t>
            </a:r>
            <a:endParaRPr sz="600" dirty="0">
              <a:latin typeface="Fedra Sans Pro Bold"/>
              <a:cs typeface="Fedra Sans Pro Bold"/>
            </a:endParaRPr>
          </a:p>
        </p:txBody>
      </p:sp>
      <p:sp>
        <p:nvSpPr>
          <p:cNvPr id="83" name="object 568"/>
          <p:cNvSpPr txBox="1"/>
          <p:nvPr/>
        </p:nvSpPr>
        <p:spPr>
          <a:xfrm>
            <a:off x="3955451" y="4729924"/>
            <a:ext cx="50736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65" dirty="0">
                <a:solidFill>
                  <a:srgbClr val="67308F"/>
                </a:solidFill>
                <a:latin typeface="Fedra Sans Pro Medium"/>
                <a:cs typeface="Fedra Sans Pro Medium"/>
              </a:rPr>
              <a:t> </a:t>
            </a:r>
            <a:r>
              <a:rPr sz="500" spc="85" dirty="0" err="1" smtClean="0">
                <a:solidFill>
                  <a:srgbClr val="67308F"/>
                </a:solidFill>
                <a:latin typeface="Fedra Sans Pro Medium"/>
                <a:cs typeface="Fedra Sans Pro Medium"/>
              </a:rPr>
              <a:t>Иннопоис</a:t>
            </a:r>
            <a:r>
              <a:rPr sz="500" spc="175" dirty="0" smtClean="0">
                <a:solidFill>
                  <a:srgbClr val="67308F"/>
                </a:solidFill>
                <a:latin typeface="Fedra Sans Pro Medium"/>
                <a:cs typeface="Fedra Sans Pro Medium"/>
              </a:rPr>
              <a:t> </a:t>
            </a:r>
            <a:endParaRPr sz="500" dirty="0">
              <a:latin typeface="Fedra Sans Pro Medium"/>
              <a:cs typeface="Fedra Sans Pro Medium"/>
            </a:endParaRPr>
          </a:p>
        </p:txBody>
      </p:sp>
      <p:sp>
        <p:nvSpPr>
          <p:cNvPr id="86" name="object 654"/>
          <p:cNvSpPr txBox="1"/>
          <p:nvPr/>
        </p:nvSpPr>
        <p:spPr>
          <a:xfrm>
            <a:off x="2697238" y="2788945"/>
            <a:ext cx="31242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solidFill>
                  <a:srgbClr val="066AB4"/>
                </a:solidFill>
                <a:latin typeface="Calibri"/>
                <a:cs typeface="Calibri"/>
              </a:rPr>
              <a:t>Н</a:t>
            </a:r>
            <a:r>
              <a:rPr sz="500" i="1" spc="5" dirty="0">
                <a:solidFill>
                  <a:srgbClr val="066AB4"/>
                </a:solidFill>
                <a:latin typeface="Calibri"/>
                <a:cs typeface="Calibri"/>
              </a:rPr>
              <a:t>е</a:t>
            </a:r>
            <a:r>
              <a:rPr sz="500" i="1" spc="20" dirty="0">
                <a:solidFill>
                  <a:srgbClr val="066AB4"/>
                </a:solidFill>
                <a:latin typeface="Calibri"/>
                <a:cs typeface="Calibri"/>
              </a:rPr>
              <a:t>вс</a:t>
            </a:r>
            <a:r>
              <a:rPr sz="500" i="1" spc="30" dirty="0">
                <a:solidFill>
                  <a:srgbClr val="066AB4"/>
                </a:solidFill>
                <a:latin typeface="Calibri"/>
                <a:cs typeface="Calibri"/>
              </a:rPr>
              <a:t>к</a:t>
            </a:r>
            <a:r>
              <a:rPr sz="500" i="1" spc="20" dirty="0">
                <a:solidFill>
                  <a:srgbClr val="066AB4"/>
                </a:solidFill>
                <a:latin typeface="Calibri"/>
                <a:cs typeface="Calibri"/>
              </a:rPr>
              <a:t>а</a:t>
            </a:r>
            <a:r>
              <a:rPr sz="500" i="1" spc="25" dirty="0">
                <a:solidFill>
                  <a:srgbClr val="066AB4"/>
                </a:solidFill>
                <a:latin typeface="Calibri"/>
                <a:cs typeface="Calibri"/>
              </a:rPr>
              <a:t>я</a:t>
            </a:r>
            <a:r>
              <a:rPr sz="500" i="1" spc="-5" dirty="0">
                <a:solidFill>
                  <a:srgbClr val="066AB4"/>
                </a:solidFill>
                <a:latin typeface="Calibri"/>
                <a:cs typeface="Calibri"/>
              </a:rPr>
              <a:t> Г</a:t>
            </a:r>
            <a:r>
              <a:rPr sz="500" i="1" spc="40" dirty="0">
                <a:solidFill>
                  <a:srgbClr val="066AB4"/>
                </a:solidFill>
                <a:latin typeface="Calibri"/>
                <a:cs typeface="Calibri"/>
              </a:rPr>
              <a:t>у</a:t>
            </a:r>
            <a:r>
              <a:rPr sz="500" i="1" spc="15" dirty="0">
                <a:solidFill>
                  <a:srgbClr val="066AB4"/>
                </a:solidFill>
                <a:latin typeface="Calibri"/>
                <a:cs typeface="Calibri"/>
              </a:rPr>
              <a:t>б</a:t>
            </a:r>
            <a:r>
              <a:rPr sz="500" i="1" spc="20" dirty="0">
                <a:solidFill>
                  <a:srgbClr val="066AB4"/>
                </a:solidFill>
                <a:latin typeface="Calibri"/>
                <a:cs typeface="Calibri"/>
              </a:rPr>
              <a:t>а</a:t>
            </a:r>
            <a:endParaRPr sz="500" dirty="0">
              <a:latin typeface="Calibri"/>
              <a:cs typeface="Calibri"/>
            </a:endParaRPr>
          </a:p>
        </p:txBody>
      </p:sp>
      <p:sp>
        <p:nvSpPr>
          <p:cNvPr id="87" name="object 539"/>
          <p:cNvSpPr txBox="1"/>
          <p:nvPr/>
        </p:nvSpPr>
        <p:spPr>
          <a:xfrm>
            <a:off x="5983655" y="5882487"/>
            <a:ext cx="320040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b="1" spc="165" dirty="0">
                <a:solidFill>
                  <a:srgbClr val="67308F"/>
                </a:solidFill>
                <a:latin typeface="Calibri"/>
                <a:cs typeface="Calibri"/>
              </a:rPr>
              <a:t> </a:t>
            </a:r>
            <a:r>
              <a:rPr sz="600" b="1" spc="80" dirty="0">
                <a:solidFill>
                  <a:srgbClr val="67308F"/>
                </a:solidFill>
                <a:latin typeface="Calibri"/>
                <a:cs typeface="Calibri"/>
              </a:rPr>
              <a:t>Томск</a:t>
            </a:r>
            <a:r>
              <a:rPr sz="600" b="1" spc="175" dirty="0">
                <a:solidFill>
                  <a:srgbClr val="67308F"/>
                </a:solidFill>
                <a:latin typeface="Calibri"/>
                <a:cs typeface="Calibri"/>
              </a:rPr>
              <a:t> 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90" name="object 569"/>
          <p:cNvSpPr txBox="1"/>
          <p:nvPr/>
        </p:nvSpPr>
        <p:spPr>
          <a:xfrm>
            <a:off x="3916794" y="4638223"/>
            <a:ext cx="100689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55" dirty="0">
                <a:solidFill>
                  <a:srgbClr val="67308F"/>
                </a:solidFill>
                <a:latin typeface="Fedra Sans Pro Book"/>
                <a:cs typeface="Fedra Sans Pro Book"/>
              </a:rPr>
              <a:t>Респ</a:t>
            </a:r>
            <a:r>
              <a:rPr sz="500" spc="25" dirty="0">
                <a:solidFill>
                  <a:srgbClr val="67308F"/>
                </a:solidFill>
                <a:latin typeface="Fedra Sans Pro Book"/>
                <a:cs typeface="Fedra Sans Pro Book"/>
              </a:rPr>
              <a:t>.</a:t>
            </a:r>
            <a:r>
              <a:rPr sz="500" spc="-10" dirty="0">
                <a:solidFill>
                  <a:srgbClr val="67308F"/>
                </a:solidFill>
                <a:latin typeface="Fedra Sans Pro Book"/>
                <a:cs typeface="Fedra Sans Pro Book"/>
              </a:rPr>
              <a:t> </a:t>
            </a:r>
            <a:r>
              <a:rPr sz="500" spc="40" dirty="0">
                <a:solidFill>
                  <a:srgbClr val="67308F"/>
                </a:solidFill>
                <a:latin typeface="Fedra Sans Pro Book"/>
                <a:cs typeface="Fedra Sans Pro Book"/>
              </a:rPr>
              <a:t>Татарстан</a:t>
            </a:r>
            <a:endParaRPr sz="500" dirty="0">
              <a:latin typeface="Fedra Sans Pro Book"/>
              <a:cs typeface="Fedra Sans Pro Book"/>
            </a:endParaRPr>
          </a:p>
        </p:txBody>
      </p:sp>
      <p:sp>
        <p:nvSpPr>
          <p:cNvPr id="91" name="object 585"/>
          <p:cNvSpPr txBox="1"/>
          <p:nvPr/>
        </p:nvSpPr>
        <p:spPr>
          <a:xfrm>
            <a:off x="5686058" y="4587211"/>
            <a:ext cx="431089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05" dirty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га</a:t>
            </a:r>
            <a:endParaRPr sz="800" dirty="0"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92" name="object 606"/>
          <p:cNvSpPr txBox="1"/>
          <p:nvPr/>
        </p:nvSpPr>
        <p:spPr>
          <a:xfrm>
            <a:off x="3705504" y="6412268"/>
            <a:ext cx="42258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55" dirty="0">
                <a:solidFill>
                  <a:srgbClr val="404041"/>
                </a:solidFill>
                <a:latin typeface="Fedra Sans Pro Normal Normal"/>
                <a:cs typeface="Fedra Sans Pro Normal Normal"/>
              </a:rPr>
              <a:t>И</a:t>
            </a:r>
            <a:r>
              <a:rPr sz="500" i="1" spc="15" dirty="0">
                <a:solidFill>
                  <a:srgbClr val="404041"/>
                </a:solidFill>
                <a:latin typeface="Fedra Sans Pro Normal Normal"/>
                <a:cs typeface="Fedra Sans Pro Normal Normal"/>
              </a:rPr>
              <a:t>нноп</a:t>
            </a:r>
            <a:r>
              <a:rPr sz="500" i="1" spc="-10" dirty="0">
                <a:solidFill>
                  <a:srgbClr val="404041"/>
                </a:solidFill>
                <a:latin typeface="Fedra Sans Pro Normal Normal"/>
                <a:cs typeface="Fedra Sans Pro Normal Normal"/>
              </a:rPr>
              <a:t>о</a:t>
            </a:r>
            <a:r>
              <a:rPr sz="500" i="1" spc="-5" dirty="0">
                <a:solidFill>
                  <a:srgbClr val="404041"/>
                </a:solidFill>
                <a:latin typeface="Fedra Sans Pro Normal Normal"/>
                <a:cs typeface="Fedra Sans Pro Normal Normal"/>
              </a:rPr>
              <a:t>л</a:t>
            </a:r>
            <a:r>
              <a:rPr sz="500" i="1" spc="15" dirty="0">
                <a:solidFill>
                  <a:srgbClr val="404041"/>
                </a:solidFill>
                <a:latin typeface="Fedra Sans Pro Normal Normal"/>
                <a:cs typeface="Fedra Sans Pro Normal Normal"/>
              </a:rPr>
              <a:t>ис</a:t>
            </a:r>
            <a:endParaRPr sz="500" dirty="0">
              <a:latin typeface="Fedra Sans Pro Normal Normal"/>
              <a:cs typeface="Fedra Sans Pro Normal Normal"/>
            </a:endParaRPr>
          </a:p>
        </p:txBody>
      </p:sp>
      <p:sp>
        <p:nvSpPr>
          <p:cNvPr id="93" name="object 608"/>
          <p:cNvSpPr txBox="1"/>
          <p:nvPr/>
        </p:nvSpPr>
        <p:spPr>
          <a:xfrm rot="20940000">
            <a:off x="3566987" y="6116314"/>
            <a:ext cx="155824" cy="48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0"/>
              </a:lnSpc>
            </a:pPr>
            <a:r>
              <a:rPr sz="350" i="1" spc="15" dirty="0">
                <a:solidFill>
                  <a:srgbClr val="066AB4"/>
                </a:solidFill>
                <a:latin typeface="Calibri"/>
                <a:cs typeface="Calibri"/>
              </a:rPr>
              <a:t>р.     </a:t>
            </a:r>
            <a:r>
              <a:rPr sz="350" i="1" spc="45" dirty="0">
                <a:solidFill>
                  <a:srgbClr val="066AB4"/>
                </a:solidFill>
                <a:latin typeface="Calibri"/>
                <a:cs typeface="Calibri"/>
              </a:rPr>
              <a:t> </a:t>
            </a:r>
            <a:r>
              <a:rPr sz="350" i="1" spc="15" dirty="0">
                <a:solidFill>
                  <a:srgbClr val="066AB4"/>
                </a:solidFill>
                <a:latin typeface="Calibri"/>
                <a:cs typeface="Calibri"/>
              </a:rPr>
              <a:t>г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94" name="object 611"/>
          <p:cNvSpPr txBox="1"/>
          <p:nvPr/>
        </p:nvSpPr>
        <p:spPr>
          <a:xfrm rot="17100000">
            <a:off x="4372733" y="6572707"/>
            <a:ext cx="107066" cy="46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0"/>
              </a:lnSpc>
            </a:pPr>
            <a:r>
              <a:rPr sz="350" i="1" spc="20" dirty="0">
                <a:solidFill>
                  <a:srgbClr val="066AB4"/>
                </a:solidFill>
                <a:latin typeface="Calibri"/>
                <a:cs typeface="Calibri"/>
              </a:rPr>
              <a:t>о</a:t>
            </a:r>
            <a:r>
              <a:rPr sz="350" i="1" spc="-15" dirty="0">
                <a:solidFill>
                  <a:srgbClr val="066AB4"/>
                </a:solidFill>
                <a:latin typeface="Calibri"/>
                <a:cs typeface="Calibri"/>
              </a:rPr>
              <a:t>л</a:t>
            </a:r>
            <a:r>
              <a:rPr sz="350" i="1" spc="15" dirty="0">
                <a:solidFill>
                  <a:srgbClr val="066AB4"/>
                </a:solidFill>
                <a:latin typeface="Calibri"/>
                <a:cs typeface="Calibri"/>
              </a:rPr>
              <a:t>г</a:t>
            </a:r>
            <a:r>
              <a:rPr sz="350" i="1" spc="20" dirty="0">
                <a:solidFill>
                  <a:srgbClr val="066AB4"/>
                </a:solidFill>
                <a:latin typeface="Calibri"/>
                <a:cs typeface="Calibri"/>
              </a:rPr>
              <a:t>а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96" name="object 613"/>
          <p:cNvSpPr txBox="1"/>
          <p:nvPr/>
        </p:nvSpPr>
        <p:spPr>
          <a:xfrm>
            <a:off x="4447933" y="3895864"/>
            <a:ext cx="1352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40" dirty="0">
                <a:solidFill>
                  <a:srgbClr val="404041"/>
                </a:solidFill>
                <a:latin typeface="Calibri"/>
                <a:cs typeface="Calibri"/>
              </a:rPr>
              <a:t>ОЭ</a:t>
            </a:r>
            <a:r>
              <a:rPr sz="500" i="1" spc="20" dirty="0">
                <a:solidFill>
                  <a:srgbClr val="404041"/>
                </a:solidFill>
                <a:latin typeface="Calibri"/>
                <a:cs typeface="Calibri"/>
              </a:rPr>
              <a:t>З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97" name="object 614"/>
          <p:cNvSpPr txBox="1"/>
          <p:nvPr/>
        </p:nvSpPr>
        <p:spPr>
          <a:xfrm>
            <a:off x="4913898" y="3890734"/>
            <a:ext cx="1352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40" dirty="0">
                <a:solidFill>
                  <a:srgbClr val="404041"/>
                </a:solidFill>
                <a:latin typeface="Calibri"/>
                <a:cs typeface="Calibri"/>
              </a:rPr>
              <a:t>ОЭ</a:t>
            </a:r>
            <a:r>
              <a:rPr sz="500" i="1" spc="20" dirty="0">
                <a:solidFill>
                  <a:srgbClr val="404041"/>
                </a:solidFill>
                <a:latin typeface="Calibri"/>
                <a:cs typeface="Calibri"/>
              </a:rPr>
              <a:t>З</a:t>
            </a:r>
            <a:endParaRPr sz="500" dirty="0">
              <a:latin typeface="Calibri"/>
              <a:cs typeface="Calibri"/>
            </a:endParaRPr>
          </a:p>
        </p:txBody>
      </p:sp>
      <p:sp>
        <p:nvSpPr>
          <p:cNvPr id="98" name="object 615"/>
          <p:cNvSpPr txBox="1"/>
          <p:nvPr/>
        </p:nvSpPr>
        <p:spPr>
          <a:xfrm>
            <a:off x="5605262" y="2920784"/>
            <a:ext cx="406799" cy="18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 marR="5080" indent="-102870">
              <a:lnSpc>
                <a:spcPct val="124600"/>
              </a:lnSpc>
            </a:pPr>
            <a:r>
              <a:rPr sz="500" i="1" spc="65" dirty="0">
                <a:solidFill>
                  <a:srgbClr val="066AB4"/>
                </a:solidFill>
                <a:latin typeface="Calibri"/>
                <a:cs typeface="Calibri"/>
              </a:rPr>
              <a:t>И</a:t>
            </a:r>
            <a:r>
              <a:rPr sz="500" i="1" spc="20" dirty="0">
                <a:solidFill>
                  <a:srgbClr val="066AB4"/>
                </a:solidFill>
                <a:latin typeface="Calibri"/>
                <a:cs typeface="Calibri"/>
              </a:rPr>
              <a:t>ваньковс</a:t>
            </a:r>
            <a:r>
              <a:rPr sz="500" i="1" spc="25" dirty="0">
                <a:solidFill>
                  <a:srgbClr val="066AB4"/>
                </a:solidFill>
                <a:latin typeface="Calibri"/>
                <a:cs typeface="Calibri"/>
              </a:rPr>
              <a:t>к</a:t>
            </a:r>
            <a:r>
              <a:rPr sz="500" i="1" spc="20" dirty="0">
                <a:solidFill>
                  <a:srgbClr val="066AB4"/>
                </a:solidFill>
                <a:latin typeface="Calibri"/>
                <a:cs typeface="Calibri"/>
              </a:rPr>
              <a:t>о</a:t>
            </a:r>
            <a:r>
              <a:rPr sz="500" i="1" dirty="0">
                <a:solidFill>
                  <a:srgbClr val="066AB4"/>
                </a:solidFill>
                <a:latin typeface="Calibri"/>
                <a:cs typeface="Calibri"/>
              </a:rPr>
              <a:t>е  </a:t>
            </a:r>
            <a:r>
              <a:rPr sz="500" i="1" spc="20" dirty="0">
                <a:solidFill>
                  <a:srgbClr val="066AB4"/>
                </a:solidFill>
                <a:latin typeface="Calibri"/>
                <a:cs typeface="Calibri"/>
              </a:rPr>
              <a:t>вдхр.</a:t>
            </a:r>
            <a:endParaRPr sz="500" dirty="0">
              <a:latin typeface="Calibri"/>
              <a:cs typeface="Calibri"/>
            </a:endParaRPr>
          </a:p>
        </p:txBody>
      </p:sp>
      <p:sp>
        <p:nvSpPr>
          <p:cNvPr id="99" name="object 616"/>
          <p:cNvSpPr txBox="1"/>
          <p:nvPr/>
        </p:nvSpPr>
        <p:spPr>
          <a:xfrm>
            <a:off x="6117147" y="3634160"/>
            <a:ext cx="359041" cy="18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 marR="5080" indent="-33655">
              <a:lnSpc>
                <a:spcPct val="124600"/>
              </a:lnSpc>
            </a:pPr>
            <a:r>
              <a:rPr sz="500" i="1" spc="30" dirty="0">
                <a:solidFill>
                  <a:srgbClr val="066AB4"/>
                </a:solidFill>
                <a:latin typeface="Calibri"/>
                <a:cs typeface="Calibri"/>
              </a:rPr>
              <a:t>Б</a:t>
            </a:r>
            <a:r>
              <a:rPr sz="500" i="1" spc="35" dirty="0">
                <a:solidFill>
                  <a:srgbClr val="066AB4"/>
                </a:solidFill>
                <a:latin typeface="Calibri"/>
                <a:cs typeface="Calibri"/>
              </a:rPr>
              <a:t>о</a:t>
            </a:r>
            <a:r>
              <a:rPr sz="500" i="1" spc="-10" dirty="0">
                <a:solidFill>
                  <a:srgbClr val="066AB4"/>
                </a:solidFill>
                <a:latin typeface="Calibri"/>
                <a:cs typeface="Calibri"/>
              </a:rPr>
              <a:t>л</a:t>
            </a:r>
            <a:r>
              <a:rPr sz="500" i="1" spc="20" dirty="0">
                <a:solidFill>
                  <a:srgbClr val="066AB4"/>
                </a:solidFill>
                <a:latin typeface="Calibri"/>
                <a:cs typeface="Calibri"/>
              </a:rPr>
              <a:t>ьшая </a:t>
            </a:r>
            <a:r>
              <a:rPr sz="500" i="1" spc="10" dirty="0">
                <a:solidFill>
                  <a:srgbClr val="066AB4"/>
                </a:solidFill>
                <a:latin typeface="Calibri"/>
                <a:cs typeface="Calibri"/>
              </a:rPr>
              <a:t> </a:t>
            </a:r>
            <a:r>
              <a:rPr sz="500" i="1" spc="20" dirty="0">
                <a:solidFill>
                  <a:srgbClr val="066AB4"/>
                </a:solidFill>
                <a:latin typeface="Calibri"/>
                <a:cs typeface="Calibri"/>
              </a:rPr>
              <a:t>Волга</a:t>
            </a:r>
            <a:endParaRPr sz="500" dirty="0">
              <a:latin typeface="Calibri"/>
              <a:cs typeface="Calibri"/>
            </a:endParaRPr>
          </a:p>
        </p:txBody>
      </p:sp>
      <p:sp>
        <p:nvSpPr>
          <p:cNvPr id="100" name="object 624"/>
          <p:cNvSpPr txBox="1"/>
          <p:nvPr/>
        </p:nvSpPr>
        <p:spPr>
          <a:xfrm>
            <a:off x="6430594" y="3497276"/>
            <a:ext cx="1352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40" dirty="0">
                <a:solidFill>
                  <a:srgbClr val="404041"/>
                </a:solidFill>
                <a:latin typeface="Calibri"/>
                <a:cs typeface="Calibri"/>
              </a:rPr>
              <a:t>ОЭ</a:t>
            </a:r>
            <a:r>
              <a:rPr sz="500" i="1" spc="20" dirty="0">
                <a:solidFill>
                  <a:srgbClr val="404041"/>
                </a:solidFill>
                <a:latin typeface="Calibri"/>
                <a:cs typeface="Calibri"/>
              </a:rPr>
              <a:t>З</a:t>
            </a:r>
            <a:endParaRPr sz="500" dirty="0">
              <a:latin typeface="Calibri"/>
              <a:cs typeface="Calibri"/>
            </a:endParaRPr>
          </a:p>
        </p:txBody>
      </p:sp>
      <p:sp>
        <p:nvSpPr>
          <p:cNvPr id="108" name="object 582"/>
          <p:cNvSpPr txBox="1"/>
          <p:nvPr/>
        </p:nvSpPr>
        <p:spPr>
          <a:xfrm>
            <a:off x="5311729" y="4291703"/>
            <a:ext cx="140066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ОЭЗ «Зеленоград»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09" name="object 584"/>
          <p:cNvSpPr txBox="1"/>
          <p:nvPr/>
        </p:nvSpPr>
        <p:spPr>
          <a:xfrm>
            <a:off x="5203464" y="4537198"/>
            <a:ext cx="454659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spc="-120" dirty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1</a:t>
            </a:r>
            <a:r>
              <a:rPr sz="2250" spc="-100" dirty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4</a:t>
            </a:r>
            <a:r>
              <a:rPr sz="2250" spc="165" dirty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6</a:t>
            </a:r>
            <a:endParaRPr sz="2250" dirty="0"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110" name="object 586"/>
          <p:cNvSpPr txBox="1"/>
          <p:nvPr/>
        </p:nvSpPr>
        <p:spPr>
          <a:xfrm>
            <a:off x="8424121" y="5361235"/>
            <a:ext cx="1122051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ОЭЗ «Томск»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11" name="object 587"/>
          <p:cNvSpPr txBox="1"/>
          <p:nvPr/>
        </p:nvSpPr>
        <p:spPr>
          <a:xfrm>
            <a:off x="8612598" y="5552919"/>
            <a:ext cx="745096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67308F"/>
                </a:solidFill>
                <a:latin typeface="Fedra Sans Pro Normal" panose="020B0504040000020004" pitchFamily="34" charset="0"/>
                <a:cs typeface="Cambria"/>
              </a:rPr>
              <a:t>Томская обл.</a:t>
            </a:r>
            <a:endParaRPr sz="700" dirty="0">
              <a:latin typeface="Fedra Sans Pro Normal" panose="020B0504040000020004" pitchFamily="34" charset="0"/>
              <a:cs typeface="Cambria"/>
            </a:endParaRPr>
          </a:p>
        </p:txBody>
      </p:sp>
      <p:sp>
        <p:nvSpPr>
          <p:cNvPr id="113" name="object 625"/>
          <p:cNvSpPr txBox="1"/>
          <p:nvPr/>
        </p:nvSpPr>
        <p:spPr>
          <a:xfrm>
            <a:off x="7488649" y="5387935"/>
            <a:ext cx="294927" cy="61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i="1" spc="15" dirty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р</a:t>
            </a:r>
            <a:r>
              <a:rPr sz="400" i="1" spc="25" dirty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.</a:t>
            </a:r>
            <a:r>
              <a:rPr sz="400" i="1" spc="-5" dirty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 </a:t>
            </a:r>
            <a:r>
              <a:rPr sz="400" i="1" dirty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Т</a:t>
            </a:r>
            <a:r>
              <a:rPr sz="400" i="1" spc="30" dirty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о</a:t>
            </a:r>
            <a:r>
              <a:rPr sz="400" i="1" spc="35" dirty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м</a:t>
            </a:r>
            <a:r>
              <a:rPr sz="400" i="1" spc="20" dirty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ь</a:t>
            </a:r>
            <a:endParaRPr sz="400" dirty="0">
              <a:latin typeface="Fedra Sans Pro Normal Normal"/>
              <a:cs typeface="Fedra Sans Pro Normal Normal"/>
            </a:endParaRPr>
          </a:p>
        </p:txBody>
      </p:sp>
      <p:sp>
        <p:nvSpPr>
          <p:cNvPr id="114" name="object 626"/>
          <p:cNvSpPr txBox="1"/>
          <p:nvPr/>
        </p:nvSpPr>
        <p:spPr>
          <a:xfrm>
            <a:off x="7889976" y="5652500"/>
            <a:ext cx="1352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40" dirty="0">
                <a:solidFill>
                  <a:srgbClr val="404041"/>
                </a:solidFill>
                <a:latin typeface="Calibri"/>
                <a:cs typeface="Calibri"/>
              </a:rPr>
              <a:t>ОЭ</a:t>
            </a:r>
            <a:r>
              <a:rPr sz="500" i="1" spc="20" dirty="0">
                <a:solidFill>
                  <a:srgbClr val="404041"/>
                </a:solidFill>
                <a:latin typeface="Calibri"/>
                <a:cs typeface="Calibri"/>
              </a:rPr>
              <a:t>З</a:t>
            </a:r>
            <a:endParaRPr sz="500" dirty="0">
              <a:latin typeface="Calibri"/>
              <a:cs typeface="Calibri"/>
            </a:endParaRPr>
          </a:p>
        </p:txBody>
      </p:sp>
      <p:sp>
        <p:nvSpPr>
          <p:cNvPr id="119" name="object 583"/>
          <p:cNvSpPr txBox="1"/>
          <p:nvPr/>
        </p:nvSpPr>
        <p:spPr>
          <a:xfrm>
            <a:off x="5311729" y="4446948"/>
            <a:ext cx="454659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67308F"/>
                </a:solidFill>
                <a:latin typeface="Fedra Sans Pro Normal" panose="020B0504040000020004" pitchFamily="34" charset="0"/>
                <a:cs typeface="Cambria"/>
              </a:rPr>
              <a:t>Москва</a:t>
            </a:r>
            <a:endParaRPr sz="700" dirty="0">
              <a:latin typeface="Fedra Sans Pro Normal" panose="020B0504040000020004" pitchFamily="34" charset="0"/>
              <a:cs typeface="Cambria"/>
            </a:endParaRPr>
          </a:p>
        </p:txBody>
      </p:sp>
      <p:sp>
        <p:nvSpPr>
          <p:cNvPr id="121" name="object 607"/>
          <p:cNvSpPr txBox="1"/>
          <p:nvPr/>
        </p:nvSpPr>
        <p:spPr>
          <a:xfrm rot="20880000">
            <a:off x="3612244" y="6114236"/>
            <a:ext cx="92147" cy="46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0"/>
              </a:lnSpc>
            </a:pPr>
            <a:r>
              <a:rPr sz="350" i="1" spc="45" dirty="0">
                <a:solidFill>
                  <a:srgbClr val="066AB4"/>
                </a:solidFill>
                <a:latin typeface="Calibri"/>
                <a:cs typeface="Calibri"/>
              </a:rPr>
              <a:t>В</a:t>
            </a:r>
            <a:r>
              <a:rPr sz="350" i="1" spc="15" dirty="0">
                <a:solidFill>
                  <a:srgbClr val="066AB4"/>
                </a:solidFill>
                <a:latin typeface="Calibri"/>
                <a:cs typeface="Calibri"/>
              </a:rPr>
              <a:t>о</a:t>
            </a:r>
            <a:r>
              <a:rPr sz="350" i="1" spc="-15" dirty="0">
                <a:solidFill>
                  <a:srgbClr val="066AB4"/>
                </a:solidFill>
                <a:latin typeface="Calibri"/>
                <a:cs typeface="Calibri"/>
              </a:rPr>
              <a:t>л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122" name="object 610"/>
          <p:cNvSpPr txBox="1"/>
          <p:nvPr/>
        </p:nvSpPr>
        <p:spPr>
          <a:xfrm rot="17160000">
            <a:off x="4357062" y="6657196"/>
            <a:ext cx="93226" cy="46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0"/>
              </a:lnSpc>
            </a:pPr>
            <a:r>
              <a:rPr sz="350" i="1" spc="10" dirty="0">
                <a:solidFill>
                  <a:srgbClr val="066AB4"/>
                </a:solidFill>
                <a:latin typeface="Calibri"/>
                <a:cs typeface="Calibri"/>
              </a:rPr>
              <a:t>р</a:t>
            </a:r>
            <a:r>
              <a:rPr sz="350" i="1" spc="20" dirty="0">
                <a:solidFill>
                  <a:srgbClr val="066AB4"/>
                </a:solidFill>
                <a:latin typeface="Calibri"/>
                <a:cs typeface="Calibri"/>
              </a:rPr>
              <a:t>. </a:t>
            </a:r>
            <a:r>
              <a:rPr sz="350" i="1" spc="-10" dirty="0">
                <a:solidFill>
                  <a:srgbClr val="066AB4"/>
                </a:solidFill>
                <a:latin typeface="Calibri"/>
                <a:cs typeface="Calibri"/>
              </a:rPr>
              <a:t> </a:t>
            </a:r>
            <a:r>
              <a:rPr sz="350" i="1" spc="40" dirty="0">
                <a:solidFill>
                  <a:srgbClr val="066AB4"/>
                </a:solidFill>
                <a:latin typeface="Calibri"/>
                <a:cs typeface="Calibri"/>
              </a:rPr>
              <a:t>В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17745" y="5661065"/>
            <a:ext cx="631189" cy="22998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object 612"/>
          <p:cNvSpPr txBox="1"/>
          <p:nvPr/>
        </p:nvSpPr>
        <p:spPr>
          <a:xfrm>
            <a:off x="4878112" y="5691419"/>
            <a:ext cx="5104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20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Казань</a:t>
            </a:r>
            <a:endParaRPr sz="1100" dirty="0">
              <a:latin typeface="Fedra Sans Pro Normal Normal"/>
              <a:cs typeface="Fedra Sans Pro Normal Normal"/>
            </a:endParaRPr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8049946" y="5045896"/>
            <a:ext cx="631189" cy="22998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object 630"/>
          <p:cNvSpPr txBox="1"/>
          <p:nvPr/>
        </p:nvSpPr>
        <p:spPr>
          <a:xfrm>
            <a:off x="8104873" y="5076250"/>
            <a:ext cx="52133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Т</a:t>
            </a:r>
            <a:r>
              <a:rPr sz="1100" spc="35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о</a:t>
            </a:r>
            <a:r>
              <a:rPr sz="1100" spc="40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м</a:t>
            </a:r>
            <a:r>
              <a:rPr sz="1100" spc="25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ск</a:t>
            </a:r>
            <a:endParaRPr sz="1100" dirty="0">
              <a:latin typeface="Fedra Sans Pro Normal Normal"/>
              <a:cs typeface="Fedra Sans Pro Normal Normal"/>
            </a:endParaRPr>
          </a:p>
        </p:txBody>
      </p:sp>
      <p:sp>
        <p:nvSpPr>
          <p:cNvPr id="125" name="object 579"/>
          <p:cNvSpPr txBox="1"/>
          <p:nvPr/>
        </p:nvSpPr>
        <p:spPr>
          <a:xfrm>
            <a:off x="8314791" y="5723026"/>
            <a:ext cx="732688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250" spc="40" dirty="0" smtClean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2</a:t>
            </a:r>
            <a:r>
              <a:rPr lang="ru-RU" sz="2250" spc="100" dirty="0" smtClean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07</a:t>
            </a:r>
            <a:r>
              <a:rPr lang="fi-FI" sz="1600" baseline="55555" dirty="0" smtClean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га</a:t>
            </a:r>
            <a:endParaRPr lang="fi-FI" sz="1600" baseline="55555" dirty="0">
              <a:latin typeface="Fedra Sans Pro Bold" panose="020B08040400000200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endParaRPr sz="2250" dirty="0">
              <a:latin typeface="Fedra Sans Pro Normal Normal"/>
              <a:cs typeface="Fedra Sans Pro Normal Normal"/>
            </a:endParaRPr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6537851" y="2577211"/>
            <a:ext cx="631189" cy="22998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object 629"/>
          <p:cNvSpPr txBox="1"/>
          <p:nvPr/>
        </p:nvSpPr>
        <p:spPr>
          <a:xfrm>
            <a:off x="6620688" y="2593898"/>
            <a:ext cx="52821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35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Д</a:t>
            </a:r>
            <a:r>
              <a:rPr sz="1100" spc="40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у</a:t>
            </a:r>
            <a:r>
              <a:rPr sz="1100" spc="5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б</a:t>
            </a:r>
            <a:r>
              <a:rPr sz="1100" spc="30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н</a:t>
            </a:r>
            <a:r>
              <a:rPr sz="1100" spc="15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а</a:t>
            </a:r>
            <a:endParaRPr sz="1100" dirty="0">
              <a:latin typeface="Fedra Sans Pro Normal Normal"/>
              <a:cs typeface="Fedra Sans Pro Normal Normal"/>
            </a:endParaRPr>
          </a:p>
        </p:txBody>
      </p:sp>
      <p:sp>
        <p:nvSpPr>
          <p:cNvPr id="130" name="Скругленный прямоугольник 129"/>
          <p:cNvSpPr/>
          <p:nvPr/>
        </p:nvSpPr>
        <p:spPr>
          <a:xfrm>
            <a:off x="4613004" y="3504993"/>
            <a:ext cx="992258" cy="22998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object 627"/>
          <p:cNvSpPr txBox="1"/>
          <p:nvPr/>
        </p:nvSpPr>
        <p:spPr>
          <a:xfrm>
            <a:off x="4668087" y="3527910"/>
            <a:ext cx="990036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20" dirty="0" err="1" smtClean="0">
                <a:solidFill>
                  <a:srgbClr val="FFFFFF"/>
                </a:solidFill>
                <a:latin typeface="Fedra Sans Pro Book" panose="020B0504040000020004" pitchFamily="34" charset="0"/>
                <a:cs typeface="Calibri"/>
              </a:rPr>
              <a:t>З</a:t>
            </a:r>
            <a:r>
              <a:rPr sz="1100" spc="25" dirty="0" err="1" smtClean="0">
                <a:solidFill>
                  <a:srgbClr val="FFFFFF"/>
                </a:solidFill>
                <a:latin typeface="Fedra Sans Pro Book" panose="020B0504040000020004" pitchFamily="34" charset="0"/>
                <a:cs typeface="Calibri"/>
              </a:rPr>
              <a:t>е</a:t>
            </a:r>
            <a:r>
              <a:rPr sz="1100" spc="-15" dirty="0" err="1" smtClean="0">
                <a:solidFill>
                  <a:srgbClr val="FFFFFF"/>
                </a:solidFill>
                <a:latin typeface="Fedra Sans Pro Book" panose="020B0504040000020004" pitchFamily="34" charset="0"/>
                <a:cs typeface="Calibri"/>
              </a:rPr>
              <a:t>л</a:t>
            </a:r>
            <a:r>
              <a:rPr sz="1100" spc="-5" dirty="0" err="1" smtClean="0">
                <a:solidFill>
                  <a:srgbClr val="FFFFFF"/>
                </a:solidFill>
                <a:latin typeface="Fedra Sans Pro Book" panose="020B0504040000020004" pitchFamily="34" charset="0"/>
                <a:cs typeface="Calibri"/>
              </a:rPr>
              <a:t>е</a:t>
            </a:r>
            <a:r>
              <a:rPr sz="1100" spc="30" dirty="0" err="1" smtClean="0">
                <a:solidFill>
                  <a:srgbClr val="FFFFFF"/>
                </a:solidFill>
                <a:latin typeface="Fedra Sans Pro Book" panose="020B0504040000020004" pitchFamily="34" charset="0"/>
                <a:cs typeface="Calibri"/>
              </a:rPr>
              <a:t>н</a:t>
            </a:r>
            <a:r>
              <a:rPr sz="1100" spc="15" dirty="0" err="1" smtClean="0">
                <a:solidFill>
                  <a:srgbClr val="FFFFFF"/>
                </a:solidFill>
                <a:latin typeface="Fedra Sans Pro Book" panose="020B0504040000020004" pitchFamily="34" charset="0"/>
                <a:cs typeface="Calibri"/>
              </a:rPr>
              <a:t>о</a:t>
            </a:r>
            <a:r>
              <a:rPr sz="1100" spc="20" dirty="0" err="1" smtClean="0">
                <a:solidFill>
                  <a:srgbClr val="FFFFFF"/>
                </a:solidFill>
                <a:latin typeface="Fedra Sans Pro Book" panose="020B0504040000020004" pitchFamily="34" charset="0"/>
                <a:cs typeface="Calibri"/>
              </a:rPr>
              <a:t>гра</a:t>
            </a:r>
            <a:r>
              <a:rPr lang="ru-RU" sz="1100" spc="20" dirty="0" smtClean="0">
                <a:solidFill>
                  <a:srgbClr val="FFFFFF"/>
                </a:solidFill>
                <a:latin typeface="Fedra Sans Pro Book" panose="020B0504040000020004" pitchFamily="34" charset="0"/>
                <a:cs typeface="Calibri"/>
              </a:rPr>
              <a:t>д</a:t>
            </a:r>
            <a:endParaRPr sz="1100" dirty="0">
              <a:latin typeface="Fedra Sans Pro Book" panose="020B0504040000020004" pitchFamily="34" charset="0"/>
              <a:cs typeface="Calibri"/>
            </a:endParaRPr>
          </a:p>
        </p:txBody>
      </p:sp>
      <p:sp>
        <p:nvSpPr>
          <p:cNvPr id="131" name="Скругленный прямоугольник 130"/>
          <p:cNvSpPr/>
          <p:nvPr/>
        </p:nvSpPr>
        <p:spPr>
          <a:xfrm>
            <a:off x="3410280" y="2893448"/>
            <a:ext cx="1638874" cy="22998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object 655"/>
          <p:cNvSpPr txBox="1"/>
          <p:nvPr/>
        </p:nvSpPr>
        <p:spPr>
          <a:xfrm>
            <a:off x="3499321" y="2916232"/>
            <a:ext cx="179196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30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Санкт-Петербург</a:t>
            </a:r>
            <a:endParaRPr sz="1200" dirty="0">
              <a:latin typeface="Fedra Sans Pro Normal Normal"/>
              <a:cs typeface="Fedra Sans Pro Normal Normal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94268" y="2079684"/>
            <a:ext cx="2357884" cy="2395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object 565"/>
          <p:cNvSpPr txBox="1"/>
          <p:nvPr/>
        </p:nvSpPr>
        <p:spPr>
          <a:xfrm>
            <a:off x="699145" y="2199900"/>
            <a:ext cx="1738338" cy="864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900" dirty="0">
                <a:latin typeface="Fedra Sans Pro Book" panose="020B0504040000020004" pitchFamily="34" charset="0"/>
                <a:cs typeface="Cambria"/>
              </a:rPr>
              <a:t>Территории в крупнейших  научно-образовательных  центрах, имеющих богатые  научные </a:t>
            </a:r>
            <a:r>
              <a:rPr sz="900" dirty="0" smtClean="0">
                <a:latin typeface="Fedra Sans Pro Book" panose="020B0504040000020004" pitchFamily="34" charset="0"/>
                <a:cs typeface="Cambria"/>
              </a:rPr>
              <a:t>традиции</a:t>
            </a:r>
            <a:r>
              <a:rPr lang="ru-RU" sz="900" dirty="0">
                <a:latin typeface="Fedra Sans Pro Book" panose="020B0504040000020004" pitchFamily="34" charset="0"/>
                <a:cs typeface="Cambria"/>
              </a:rPr>
              <a:t> </a:t>
            </a:r>
            <a:r>
              <a:rPr sz="900" dirty="0" smtClean="0">
                <a:latin typeface="Fedra Sans Pro Book" panose="020B0504040000020004" pitchFamily="34" charset="0"/>
                <a:cs typeface="Cambria"/>
              </a:rPr>
              <a:t>и </a:t>
            </a:r>
            <a:r>
              <a:rPr sz="900" dirty="0">
                <a:latin typeface="Fedra Sans Pro Book" panose="020B0504040000020004" pitchFamily="34" charset="0"/>
                <a:cs typeface="Cambria"/>
              </a:rPr>
              <a:t>признанные исследова-  тельские школы</a:t>
            </a:r>
          </a:p>
        </p:txBody>
      </p:sp>
      <p:sp>
        <p:nvSpPr>
          <p:cNvPr id="51" name="object 566"/>
          <p:cNvSpPr txBox="1"/>
          <p:nvPr/>
        </p:nvSpPr>
        <p:spPr>
          <a:xfrm>
            <a:off x="699145" y="3183556"/>
            <a:ext cx="1626021" cy="431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900" dirty="0">
                <a:latin typeface="Fedra Sans Pro Book" panose="020B0504040000020004" pitchFamily="34" charset="0"/>
                <a:cs typeface="Cambria"/>
              </a:rPr>
              <a:t>Большие возможности  развития инновационного  бизнеса</a:t>
            </a:r>
          </a:p>
        </p:txBody>
      </p:sp>
      <p:sp>
        <p:nvSpPr>
          <p:cNvPr id="52" name="object 567"/>
          <p:cNvSpPr txBox="1"/>
          <p:nvPr/>
        </p:nvSpPr>
        <p:spPr>
          <a:xfrm>
            <a:off x="699144" y="3762549"/>
            <a:ext cx="1626021" cy="576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900" dirty="0">
                <a:latin typeface="Fedra Sans Pro Book" panose="020B0504040000020004" pitchFamily="34" charset="0"/>
                <a:cs typeface="Cambria"/>
              </a:rPr>
              <a:t>Производство наукоемкой  продукции и вывода ее на  российские и международ-  ные рынки</a:t>
            </a:r>
          </a:p>
        </p:txBody>
      </p:sp>
      <p:pic>
        <p:nvPicPr>
          <p:cNvPr id="127" name="Изображение 126" descr="icon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08" y="2209327"/>
            <a:ext cx="391396" cy="391396"/>
          </a:xfrm>
          <a:prstGeom prst="rect">
            <a:avLst/>
          </a:prstGeom>
        </p:spPr>
      </p:pic>
      <p:pic>
        <p:nvPicPr>
          <p:cNvPr id="128" name="Изображение 127" descr="icon-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69" y="3198096"/>
            <a:ext cx="445310" cy="403399"/>
          </a:xfrm>
          <a:prstGeom prst="rect">
            <a:avLst/>
          </a:prstGeom>
        </p:spPr>
      </p:pic>
      <p:pic>
        <p:nvPicPr>
          <p:cNvPr id="129" name="Изображение 128" descr="icon-03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32" y="3827581"/>
            <a:ext cx="426972" cy="4269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92594" y="6464874"/>
            <a:ext cx="469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3664" algn="ctr">
              <a:lnSpc>
                <a:spcPct val="100000"/>
              </a:lnSpc>
              <a:spcBef>
                <a:spcPts val="545"/>
              </a:spcBef>
            </a:pPr>
            <a:r>
              <a:rPr lang="en-US" sz="2400" spc="-10" dirty="0">
                <a:solidFill>
                  <a:srgbClr val="066AB4"/>
                </a:solidFill>
                <a:latin typeface="Fedra Sans Pro Normal Normal"/>
                <a:cs typeface="Fedra Sans Pro Normal Normal"/>
              </a:rPr>
              <a:t>1</a:t>
            </a:r>
            <a:endParaRPr lang="en-US" sz="2400" dirty="0">
              <a:solidFill>
                <a:srgbClr val="066AB4"/>
              </a:solidFill>
              <a:latin typeface="Fedra Sans Pro Normal Normal"/>
              <a:cs typeface="Fedra Sans Pro Normal Normal"/>
            </a:endParaRPr>
          </a:p>
        </p:txBody>
      </p:sp>
    </p:spTree>
    <p:extLst>
      <p:ext uri="{BB962C8B-B14F-4D97-AF65-F5344CB8AC3E}">
        <p14:creationId xmlns:p14="http://schemas.microsoft.com/office/powerpoint/2010/main" val="3707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Изображение 31" descr="_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8" y="-27036"/>
            <a:ext cx="10688638" cy="7554729"/>
          </a:xfrm>
          <a:prstGeom prst="rect">
            <a:avLst/>
          </a:prstGeom>
        </p:spPr>
      </p:pic>
      <p:pic>
        <p:nvPicPr>
          <p:cNvPr id="5" name="Изображение 4" descr="head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pic>
        <p:nvPicPr>
          <p:cNvPr id="6" name="Изображение 5" descr="element-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097" y="2170429"/>
            <a:ext cx="1057656" cy="1057657"/>
          </a:xfrm>
          <a:prstGeom prst="rect">
            <a:avLst/>
          </a:prstGeom>
        </p:spPr>
      </p:pic>
      <p:sp>
        <p:nvSpPr>
          <p:cNvPr id="7" name="object 145"/>
          <p:cNvSpPr txBox="1">
            <a:spLocks noGrp="1"/>
          </p:cNvSpPr>
          <p:nvPr>
            <p:ph type="title"/>
          </p:nvPr>
        </p:nvSpPr>
        <p:spPr>
          <a:xfrm>
            <a:off x="405965" y="466691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 algn="l"/>
            <a:r>
              <a:rPr sz="3000" dirty="0">
                <a:solidFill>
                  <a:schemeClr val="bg1"/>
                </a:solidFill>
                <a:latin typeface="Fedra Sans Pro Bold" panose="020B0804040000020004" pitchFamily="34" charset="0"/>
              </a:rPr>
              <a:t>ОЭЗ в Санкт-Петербурге</a:t>
            </a:r>
          </a:p>
        </p:txBody>
      </p:sp>
      <p:sp>
        <p:nvSpPr>
          <p:cNvPr id="9" name="object 126"/>
          <p:cNvSpPr txBox="1"/>
          <p:nvPr/>
        </p:nvSpPr>
        <p:spPr>
          <a:xfrm>
            <a:off x="6662640" y="1460935"/>
            <a:ext cx="2510104" cy="707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04495">
              <a:lnSpc>
                <a:spcPct val="100000"/>
              </a:lnSpc>
            </a:pPr>
            <a:r>
              <a:rPr sz="1400" b="1" spc="120" dirty="0">
                <a:solidFill>
                  <a:srgbClr val="67308F"/>
                </a:solidFill>
                <a:latin typeface="Fedra Sans Pro Bold"/>
                <a:cs typeface="Fedra Sans Pro Bold"/>
              </a:rPr>
              <a:t>Западный  </a:t>
            </a:r>
            <a:r>
              <a:rPr sz="1400" b="1" spc="110" dirty="0">
                <a:solidFill>
                  <a:srgbClr val="67308F"/>
                </a:solidFill>
                <a:latin typeface="Fedra Sans Pro Bold"/>
                <a:cs typeface="Fedra Sans Pro Bold"/>
              </a:rPr>
              <a:t>скоростной</a:t>
            </a:r>
            <a:r>
              <a:rPr sz="1400" b="1" spc="-20" dirty="0">
                <a:solidFill>
                  <a:srgbClr val="67308F"/>
                </a:solidFill>
                <a:latin typeface="Fedra Sans Pro Bold"/>
                <a:cs typeface="Fedra Sans Pro Bold"/>
              </a:rPr>
              <a:t> </a:t>
            </a:r>
            <a:r>
              <a:rPr sz="1400" b="1" spc="110" dirty="0">
                <a:solidFill>
                  <a:srgbClr val="67308F"/>
                </a:solidFill>
                <a:latin typeface="Fedra Sans Pro Bold"/>
                <a:cs typeface="Fedra Sans Pro Bold"/>
              </a:rPr>
              <a:t>диаметр</a:t>
            </a:r>
            <a:endParaRPr sz="1400" dirty="0">
              <a:latin typeface="Fedra Sans Pro Bold"/>
              <a:cs typeface="Fedra Sans Pro Bold"/>
            </a:endParaRPr>
          </a:p>
          <a:p>
            <a:pPr marL="12700" marR="5080"/>
            <a:r>
              <a:rPr lang="ru-RU" sz="900" dirty="0" smtClean="0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Соединяет</a:t>
            </a:r>
            <a:r>
              <a:rPr sz="900" dirty="0" smtClean="0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 </a:t>
            </a:r>
            <a:r>
              <a:rPr sz="900" dirty="0" err="1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кратчайшим</a:t>
            </a:r>
            <a:r>
              <a:rPr sz="900" dirty="0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  </a:t>
            </a:r>
            <a:r>
              <a:rPr sz="900" dirty="0" err="1" smtClean="0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путем</a:t>
            </a:r>
            <a:endParaRPr lang="ru-RU" sz="900" dirty="0" smtClean="0">
              <a:solidFill>
                <a:srgbClr val="066AB4"/>
              </a:solidFill>
              <a:latin typeface="Fedra Sans Pro Normal" panose="020B0504040000020004" pitchFamily="34" charset="0"/>
              <a:cs typeface="Cambria"/>
            </a:endParaRPr>
          </a:p>
          <a:p>
            <a:pPr marL="12700" marR="5080"/>
            <a:r>
              <a:rPr sz="900" dirty="0" smtClean="0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 </a:t>
            </a:r>
            <a:r>
              <a:rPr sz="900" dirty="0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север и </a:t>
            </a:r>
            <a:r>
              <a:rPr sz="900" dirty="0" err="1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юг</a:t>
            </a:r>
            <a:r>
              <a:rPr sz="900" dirty="0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 </a:t>
            </a:r>
            <a:r>
              <a:rPr sz="900" dirty="0" err="1" smtClean="0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мегаполиса</a:t>
            </a:r>
            <a:endParaRPr sz="900" dirty="0">
              <a:solidFill>
                <a:srgbClr val="066AB4"/>
              </a:solidFill>
              <a:latin typeface="Fedra Sans Pro Normal" panose="020B0504040000020004" pitchFamily="34" charset="0"/>
              <a:cs typeface="Cambria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7181834" y="5341616"/>
            <a:ext cx="80558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800" b="1" spc="125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Балтийский</a:t>
            </a:r>
          </a:p>
          <a:p>
            <a:pPr marL="12700">
              <a:lnSpc>
                <a:spcPct val="100000"/>
              </a:lnSpc>
            </a:pPr>
            <a:r>
              <a:rPr lang="ru-RU" sz="800" b="1" spc="125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вокзал</a:t>
            </a:r>
            <a:endParaRPr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65671" y="3961712"/>
            <a:ext cx="771192" cy="253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3200"/>
              </a:lnSpc>
            </a:pPr>
            <a:r>
              <a:rPr sz="800" b="1" spc="10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Морской  </a:t>
            </a:r>
            <a:r>
              <a:rPr sz="800" b="1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Фасад</a:t>
            </a:r>
            <a:endParaRPr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15" name="object 27"/>
          <p:cNvSpPr txBox="1"/>
          <p:nvPr/>
        </p:nvSpPr>
        <p:spPr>
          <a:xfrm>
            <a:off x="8707202" y="4693278"/>
            <a:ext cx="944232" cy="253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3200"/>
              </a:lnSpc>
            </a:pPr>
            <a:r>
              <a:rPr sz="800" b="1" spc="11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Московский  вокзал</a:t>
            </a:r>
            <a:endParaRPr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16" name="object 47"/>
          <p:cNvSpPr txBox="1"/>
          <p:nvPr/>
        </p:nvSpPr>
        <p:spPr>
          <a:xfrm>
            <a:off x="8836772" y="3585936"/>
            <a:ext cx="929302" cy="253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3200"/>
              </a:lnSpc>
            </a:pPr>
            <a:r>
              <a:rPr sz="800" b="1" spc="114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Финляндский  </a:t>
            </a:r>
            <a:r>
              <a:rPr sz="800" b="1" spc="11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вокзал</a:t>
            </a:r>
            <a:endParaRPr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17" name="object 67"/>
          <p:cNvSpPr txBox="1"/>
          <p:nvPr/>
        </p:nvSpPr>
        <p:spPr>
          <a:xfrm>
            <a:off x="9789738" y="4296956"/>
            <a:ext cx="729052" cy="253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3200"/>
              </a:lnSpc>
            </a:pPr>
            <a:r>
              <a:rPr sz="800" b="1" spc="11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Ладожский  вокзал</a:t>
            </a:r>
            <a:endParaRPr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18" name="object 68"/>
          <p:cNvSpPr txBox="1"/>
          <p:nvPr/>
        </p:nvSpPr>
        <p:spPr>
          <a:xfrm>
            <a:off x="8192694" y="5178552"/>
            <a:ext cx="750955" cy="253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marR="5080" indent="-93980">
              <a:lnSpc>
                <a:spcPct val="103200"/>
              </a:lnSpc>
            </a:pPr>
            <a:r>
              <a:rPr lang="ru-RU" sz="800" b="1" spc="11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Витебский</a:t>
            </a:r>
          </a:p>
          <a:p>
            <a:pPr marL="106045" marR="5080" indent="-93980">
              <a:lnSpc>
                <a:spcPct val="103200"/>
              </a:lnSpc>
            </a:pPr>
            <a:r>
              <a:rPr lang="ru-RU" sz="800" b="1" spc="110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вокзал</a:t>
            </a:r>
            <a:endParaRPr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19" name="object 89"/>
          <p:cNvSpPr txBox="1"/>
          <p:nvPr/>
        </p:nvSpPr>
        <p:spPr>
          <a:xfrm>
            <a:off x="6303296" y="2363706"/>
            <a:ext cx="409588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150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ЗСД</a:t>
            </a:r>
            <a:endParaRPr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20" name="object 91"/>
          <p:cNvSpPr txBox="1"/>
          <p:nvPr/>
        </p:nvSpPr>
        <p:spPr>
          <a:xfrm>
            <a:off x="2243495" y="2637701"/>
            <a:ext cx="24955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800" spc="7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КАД</a:t>
            </a:r>
            <a:endParaRPr lang="ru-RU"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21" name="object 93"/>
          <p:cNvSpPr txBox="1"/>
          <p:nvPr/>
        </p:nvSpPr>
        <p:spPr>
          <a:xfrm>
            <a:off x="1414067" y="5789975"/>
            <a:ext cx="289229" cy="124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800" spc="7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КАД</a:t>
            </a:r>
            <a:endParaRPr lang="ru-RU"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22" name="object 95"/>
          <p:cNvSpPr txBox="1"/>
          <p:nvPr/>
        </p:nvSpPr>
        <p:spPr>
          <a:xfrm>
            <a:off x="5201536" y="7084798"/>
            <a:ext cx="289229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800" spc="70" dirty="0" smtClean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КАД</a:t>
            </a:r>
            <a:endParaRPr sz="800" dirty="0">
              <a:latin typeface="Cambria"/>
              <a:cs typeface="Cambria"/>
            </a:endParaRPr>
          </a:p>
        </p:txBody>
      </p:sp>
      <p:sp>
        <p:nvSpPr>
          <p:cNvPr id="23" name="object 98"/>
          <p:cNvSpPr txBox="1"/>
          <p:nvPr/>
        </p:nvSpPr>
        <p:spPr>
          <a:xfrm>
            <a:off x="5601523" y="1853760"/>
            <a:ext cx="289229" cy="124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7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КАД</a:t>
            </a:r>
            <a:endParaRPr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24" name="object 100"/>
          <p:cNvSpPr txBox="1"/>
          <p:nvPr/>
        </p:nvSpPr>
        <p:spPr>
          <a:xfrm>
            <a:off x="9279938" y="2265178"/>
            <a:ext cx="289229" cy="124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800" spc="7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КАД</a:t>
            </a:r>
            <a:endParaRPr lang="ru-RU"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25" name="object 104"/>
          <p:cNvSpPr txBox="1"/>
          <p:nvPr/>
        </p:nvSpPr>
        <p:spPr>
          <a:xfrm>
            <a:off x="4893255" y="6110724"/>
            <a:ext cx="755385" cy="124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70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Стрельна</a:t>
            </a:r>
            <a:endParaRPr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26" name="object 106"/>
          <p:cNvSpPr txBox="1"/>
          <p:nvPr/>
        </p:nvSpPr>
        <p:spPr>
          <a:xfrm>
            <a:off x="3113645" y="5608765"/>
            <a:ext cx="969137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75" dirty="0">
                <a:solidFill>
                  <a:srgbClr val="59595C"/>
                </a:solidFill>
                <a:latin typeface="Fedra Sans Pro Normal Normal"/>
                <a:cs typeface="Fedra Sans Pro Normal Normal"/>
              </a:rPr>
              <a:t>Петергоф</a:t>
            </a:r>
            <a:endParaRPr sz="800" dirty="0">
              <a:latin typeface="Fedra Sans Pro Normal Normal"/>
              <a:cs typeface="Fedra Sans Pro Normal Normal"/>
            </a:endParaRPr>
          </a:p>
        </p:txBody>
      </p:sp>
      <p:sp>
        <p:nvSpPr>
          <p:cNvPr id="29" name="object 122"/>
          <p:cNvSpPr txBox="1"/>
          <p:nvPr/>
        </p:nvSpPr>
        <p:spPr>
          <a:xfrm>
            <a:off x="8238429" y="5563681"/>
            <a:ext cx="1752457" cy="551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11700"/>
              </a:lnSpc>
            </a:pPr>
            <a:r>
              <a:rPr sz="1400" b="1" spc="114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Аэропорт</a:t>
            </a:r>
            <a:r>
              <a:rPr sz="1400" b="1" spc="-65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 </a:t>
            </a:r>
            <a:r>
              <a:rPr sz="1400" b="1" spc="114" dirty="0" err="1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Пулково</a:t>
            </a:r>
            <a:r>
              <a:rPr sz="1400" b="1" spc="114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  </a:t>
            </a:r>
            <a:endParaRPr lang="ru-RU" sz="1400" b="1" spc="114" dirty="0" smtClean="0">
              <a:solidFill>
                <a:srgbClr val="67308F"/>
              </a:solidFill>
              <a:latin typeface="Fedra Sans Pro Bold" panose="020B0804040000020004" pitchFamily="34" charset="0"/>
              <a:cs typeface="Calibri"/>
            </a:endParaRPr>
          </a:p>
          <a:p>
            <a:pPr marL="12700" marR="5080" indent="-635">
              <a:lnSpc>
                <a:spcPct val="111700"/>
              </a:lnSpc>
            </a:pPr>
            <a:r>
              <a:rPr sz="900" dirty="0" smtClean="0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В </a:t>
            </a:r>
            <a:r>
              <a:rPr sz="900" dirty="0">
                <a:solidFill>
                  <a:srgbClr val="066AB4"/>
                </a:solidFill>
                <a:latin typeface="Fedra Sans Pro Normal" panose="020B0504040000020004" pitchFamily="34" charset="0"/>
                <a:cs typeface="Cambria"/>
              </a:rPr>
              <a:t>тройке крупнейших  аэропортов России</a:t>
            </a:r>
          </a:p>
        </p:txBody>
      </p:sp>
      <p:pic>
        <p:nvPicPr>
          <p:cNvPr id="35" name="Изображение 34" descr="element-05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011" y="2847772"/>
            <a:ext cx="1845910" cy="361207"/>
          </a:xfrm>
          <a:prstGeom prst="rect">
            <a:avLst/>
          </a:prstGeom>
        </p:spPr>
      </p:pic>
      <p:sp>
        <p:nvSpPr>
          <p:cNvPr id="37" name="object 136"/>
          <p:cNvSpPr txBox="1"/>
          <p:nvPr/>
        </p:nvSpPr>
        <p:spPr>
          <a:xfrm>
            <a:off x="7521066" y="2352764"/>
            <a:ext cx="194382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265">
              <a:lnSpc>
                <a:spcPct val="100000"/>
              </a:lnSpc>
            </a:pPr>
            <a:r>
              <a:rPr sz="30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1</a:t>
            </a:r>
            <a:r>
              <a:rPr lang="en-US" sz="30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63</a:t>
            </a:r>
            <a:r>
              <a:rPr sz="30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,</a:t>
            </a:r>
            <a:r>
              <a:rPr lang="en-US" sz="30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3</a:t>
            </a:r>
            <a:r>
              <a:rPr lang="ru-RU" sz="30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3</a:t>
            </a:r>
            <a:r>
              <a:rPr sz="30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 </a:t>
            </a:r>
            <a:r>
              <a:rPr sz="2625" baseline="31746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га</a:t>
            </a:r>
            <a:endParaRPr sz="2625" baseline="31746" dirty="0">
              <a:latin typeface="Fedra Sans Pro Normal" panose="020B0504040000020004" pitchFamily="34" charset="0"/>
              <a:cs typeface="Calibri"/>
            </a:endParaRPr>
          </a:p>
        </p:txBody>
      </p:sp>
      <p:pic>
        <p:nvPicPr>
          <p:cNvPr id="42" name="Изображение 41" descr="element-02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782" y="5833948"/>
            <a:ext cx="722393" cy="722394"/>
          </a:xfrm>
          <a:prstGeom prst="rect">
            <a:avLst/>
          </a:prstGeom>
        </p:spPr>
      </p:pic>
      <p:pic>
        <p:nvPicPr>
          <p:cNvPr id="43" name="Изображение 42" descr="element-05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914" y="6307121"/>
            <a:ext cx="1325880" cy="262128"/>
          </a:xfrm>
          <a:prstGeom prst="rect">
            <a:avLst/>
          </a:prstGeom>
        </p:spPr>
      </p:pic>
      <p:sp>
        <p:nvSpPr>
          <p:cNvPr id="44" name="object 135"/>
          <p:cNvSpPr txBox="1"/>
          <p:nvPr/>
        </p:nvSpPr>
        <p:spPr>
          <a:xfrm>
            <a:off x="2819124" y="5654557"/>
            <a:ext cx="150241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18,99</a:t>
            </a:r>
            <a:r>
              <a:rPr lang="en-US" sz="35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 </a:t>
            </a:r>
            <a:r>
              <a:rPr sz="2625" baseline="31746" dirty="0" err="1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га</a:t>
            </a:r>
            <a:endParaRPr sz="2625" baseline="31746" dirty="0">
              <a:latin typeface="Fedra Sans Pro Normal" panose="020B0504040000020004" pitchFamily="34" charset="0"/>
              <a:cs typeface="Calibri"/>
            </a:endParaRPr>
          </a:p>
        </p:txBody>
      </p:sp>
      <p:pic>
        <p:nvPicPr>
          <p:cNvPr id="45" name="Изображение 44" descr="element-0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687" y="2387906"/>
            <a:ext cx="252984" cy="393192"/>
          </a:xfrm>
          <a:prstGeom prst="rect">
            <a:avLst/>
          </a:prstGeom>
        </p:spPr>
      </p:pic>
      <p:pic>
        <p:nvPicPr>
          <p:cNvPr id="47" name="Изображение 46" descr="element-0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279" y="5857468"/>
            <a:ext cx="252984" cy="3931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19101" y="6262880"/>
            <a:ext cx="2013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7385" algn="ctr">
              <a:lnSpc>
                <a:spcPct val="100000"/>
              </a:lnSpc>
              <a:spcBef>
                <a:spcPts val="800"/>
              </a:spcBef>
            </a:pPr>
            <a:r>
              <a:rPr lang="ru-RU" sz="1600" spc="30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«Нойдорф»</a:t>
            </a:r>
            <a:endParaRPr lang="ru-RU" sz="1600" dirty="0">
              <a:latin typeface="Fedra Sans Pro Normal Normal"/>
              <a:cs typeface="Fedra Sans Pro Normal Normal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385687" y="2861967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lang="ru-RU" sz="1600" spc="35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«</a:t>
            </a:r>
            <a:r>
              <a:rPr lang="ru-RU" sz="1600" spc="35" dirty="0" err="1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Новоорловская</a:t>
            </a:r>
            <a:r>
              <a:rPr lang="ru-RU" sz="1600" spc="35" dirty="0">
                <a:solidFill>
                  <a:srgbClr val="FFFFFF"/>
                </a:solidFill>
                <a:latin typeface="Fedra Sans Pro Normal Normal"/>
                <a:cs typeface="Fedra Sans Pro Normal Normal"/>
              </a:rPr>
              <a:t>»</a:t>
            </a:r>
            <a:endParaRPr lang="ru-RU" sz="1600" dirty="0">
              <a:latin typeface="Fedra Sans Pro Normal Normal"/>
              <a:cs typeface="Fedra Sans Pro Normal Normal"/>
            </a:endParaRPr>
          </a:p>
        </p:txBody>
      </p:sp>
      <p:pic>
        <p:nvPicPr>
          <p:cNvPr id="46" name="Изображение 45" descr="element-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173" y="4094410"/>
            <a:ext cx="1057656" cy="10576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11984" y="4700844"/>
            <a:ext cx="17508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000" b="1" spc="95" dirty="0" smtClean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Центр города</a:t>
            </a:r>
            <a:endParaRPr lang="ru-RU" sz="10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7112601"/>
            <a:ext cx="10688638" cy="47641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marL="12700" marR="5080" algn="just">
              <a:lnSpc>
                <a:spcPct val="104200"/>
              </a:lnSpc>
            </a:pPr>
            <a:r>
              <a:rPr lang="ru-RU" sz="1200" dirty="0" smtClean="0">
                <a:latin typeface="Fedra Sans Pro Book" panose="020B0504040000020004" pitchFamily="34" charset="0"/>
                <a:cs typeface="Cambria"/>
              </a:rPr>
              <a:t>*на </a:t>
            </a:r>
            <a:r>
              <a:rPr lang="ru-RU" sz="1200" dirty="0">
                <a:latin typeface="Fedra Sans Pro Book" panose="020B0504040000020004" pitchFamily="34" charset="0"/>
                <a:cs typeface="Cambria"/>
              </a:rPr>
              <a:t>основании Постановления Правительства РФ от 21.12.2005 №780 и Соглашения от </a:t>
            </a:r>
            <a:r>
              <a:rPr lang="ru-RU" sz="1200" dirty="0" smtClean="0">
                <a:latin typeface="Fedra Sans Pro Book" panose="020B0504040000020004" pitchFamily="34" charset="0"/>
                <a:cs typeface="Cambria"/>
              </a:rPr>
              <a:t>18.01.2006 между </a:t>
            </a:r>
            <a:r>
              <a:rPr lang="ru-RU" sz="1200" dirty="0">
                <a:latin typeface="Fedra Sans Pro Book" panose="020B0504040000020004" pitchFamily="34" charset="0"/>
                <a:cs typeface="Cambria"/>
              </a:rPr>
              <a:t>Правительством Российской Федерации и Правительством Санкт-Петербурга </a:t>
            </a:r>
            <a:r>
              <a:rPr lang="ru-RU" sz="1200" dirty="0" smtClean="0">
                <a:latin typeface="Fedra Sans Pro Book" panose="020B0504040000020004" pitchFamily="34" charset="0"/>
                <a:cs typeface="Cambria"/>
              </a:rPr>
              <a:t>создана </a:t>
            </a:r>
            <a:r>
              <a:rPr lang="ru-RU" sz="1200" dirty="0">
                <a:latin typeface="Fedra Sans Pro Book" panose="020B0504040000020004" pitchFamily="34" charset="0"/>
                <a:cs typeface="Cambria"/>
              </a:rPr>
              <a:t>особая экономическая зона технико-внедренческого типа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601" y="2079456"/>
            <a:ext cx="4445408" cy="21924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bject 138"/>
          <p:cNvSpPr txBox="1"/>
          <p:nvPr/>
        </p:nvSpPr>
        <p:spPr>
          <a:xfrm>
            <a:off x="465222" y="1451932"/>
            <a:ext cx="3891236" cy="240065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dirty="0" err="1" smtClean="0">
                <a:solidFill>
                  <a:srgbClr val="066AB4"/>
                </a:solidFill>
                <a:latin typeface="Fedra Sans Pro Normal" panose="020B0504040000020004"/>
                <a:cs typeface="Calibri"/>
              </a:rPr>
              <a:t>Санкт-Петербург</a:t>
            </a:r>
            <a:r>
              <a:rPr sz="1400" b="1" dirty="0" smtClean="0">
                <a:solidFill>
                  <a:srgbClr val="066AB4"/>
                </a:solidFill>
                <a:latin typeface="Fedra Sans Pro Normal" panose="020B0504040000020004"/>
                <a:cs typeface="Calibri"/>
              </a:rPr>
              <a:t> </a:t>
            </a:r>
            <a:endParaRPr lang="ru-RU" sz="1400" b="1" dirty="0" smtClean="0">
              <a:solidFill>
                <a:srgbClr val="066AB4"/>
              </a:solidFill>
              <a:latin typeface="Fedra Sans Pro Normal" panose="020B0504040000020004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lang="ru-RU" sz="1400" b="1" dirty="0">
              <a:latin typeface="Fedra Sans Alt Pro Normal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ru-RU" sz="1400" dirty="0">
                <a:latin typeface="Fedra Sans Alt Pro Normal"/>
                <a:cs typeface="Calibri"/>
              </a:rPr>
              <a:t>К</a:t>
            </a:r>
            <a:r>
              <a:rPr sz="1400" dirty="0" err="1" smtClean="0">
                <a:latin typeface="Fedra Sans Alt Pro Normal"/>
                <a:cs typeface="Calibri"/>
              </a:rPr>
              <a:t>рупнейший</a:t>
            </a:r>
            <a:r>
              <a:rPr sz="1400" dirty="0" smtClean="0">
                <a:latin typeface="Fedra Sans Alt Pro Normal"/>
                <a:cs typeface="Calibri"/>
              </a:rPr>
              <a:t> транспортный</a:t>
            </a:r>
            <a:r>
              <a:rPr lang="ru-RU" sz="1400" dirty="0" smtClean="0">
                <a:latin typeface="Fedra Sans Alt Pro Normal"/>
                <a:cs typeface="Calibri"/>
              </a:rPr>
              <a:t> </a:t>
            </a:r>
            <a:r>
              <a:rPr sz="1400" dirty="0" smtClean="0">
                <a:latin typeface="Fedra Sans Alt Pro Normal"/>
                <a:cs typeface="Calibri"/>
              </a:rPr>
              <a:t>узел </a:t>
            </a:r>
            <a:r>
              <a:rPr sz="1400" dirty="0">
                <a:latin typeface="Fedra Sans Alt Pro Normal"/>
                <a:cs typeface="Calibri"/>
              </a:rPr>
              <a:t>Балтийского региона. </a:t>
            </a:r>
            <a:endParaRPr lang="ru-RU" sz="1400" dirty="0" smtClean="0">
              <a:latin typeface="Fedra Sans Alt Pro Normal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lang="ru-RU" sz="1400" dirty="0">
              <a:latin typeface="Fedra Sans Alt Pro Normal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 err="1" smtClean="0">
                <a:latin typeface="Fedra Sans Alt Pro Normal"/>
                <a:cs typeface="Calibri"/>
              </a:rPr>
              <a:t>Выгодное</a:t>
            </a:r>
            <a:r>
              <a:rPr sz="1400" dirty="0" smtClean="0">
                <a:latin typeface="Fedra Sans Alt Pro Normal"/>
                <a:cs typeface="Calibri"/>
              </a:rPr>
              <a:t> </a:t>
            </a:r>
            <a:r>
              <a:rPr sz="1400" dirty="0" err="1" smtClean="0">
                <a:latin typeface="Fedra Sans Alt Pro Normal"/>
                <a:cs typeface="Calibri"/>
              </a:rPr>
              <a:t>геополитическое</a:t>
            </a:r>
            <a:r>
              <a:rPr sz="1400" dirty="0" smtClean="0">
                <a:latin typeface="Fedra Sans Alt Pro Normal"/>
                <a:cs typeface="Calibri"/>
              </a:rPr>
              <a:t> </a:t>
            </a:r>
            <a:r>
              <a:rPr sz="1400" dirty="0">
                <a:latin typeface="Fedra Sans Alt Pro Normal"/>
                <a:cs typeface="Calibri"/>
              </a:rPr>
              <a:t>положение. </a:t>
            </a:r>
            <a:endParaRPr lang="ru-RU" sz="1400" dirty="0" smtClean="0">
              <a:latin typeface="Fedra Sans Alt Pro Normal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lang="ru-RU" sz="1400" dirty="0">
              <a:latin typeface="Fedra Sans Alt Pro Normal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 smtClean="0">
                <a:latin typeface="Fedra Sans Alt Pro Normal"/>
                <a:cs typeface="Calibri"/>
              </a:rPr>
              <a:t>В </a:t>
            </a:r>
            <a:r>
              <a:rPr sz="1400" dirty="0">
                <a:latin typeface="Fedra Sans Alt Pro Normal"/>
                <a:cs typeface="Calibri"/>
              </a:rPr>
              <a:t>городе на </a:t>
            </a:r>
            <a:r>
              <a:rPr sz="1400" dirty="0" err="1">
                <a:latin typeface="Fedra Sans Alt Pro Normal"/>
                <a:cs typeface="Calibri"/>
              </a:rPr>
              <a:t>Неве</a:t>
            </a:r>
            <a:r>
              <a:rPr sz="1400" dirty="0">
                <a:latin typeface="Fedra Sans Alt Pro Normal"/>
                <a:cs typeface="Calibri"/>
              </a:rPr>
              <a:t> </a:t>
            </a:r>
            <a:r>
              <a:rPr sz="1400" dirty="0" err="1" smtClean="0">
                <a:latin typeface="Fedra Sans Alt Pro Normal"/>
                <a:cs typeface="Calibri"/>
              </a:rPr>
              <a:t>сходятся</a:t>
            </a:r>
            <a:r>
              <a:rPr sz="1400" dirty="0" smtClean="0">
                <a:latin typeface="Fedra Sans Alt Pro Normal"/>
                <a:cs typeface="Calibri"/>
              </a:rPr>
              <a:t> </a:t>
            </a:r>
            <a:r>
              <a:rPr sz="1400" dirty="0">
                <a:latin typeface="Fedra Sans Alt Pro Normal"/>
                <a:cs typeface="Calibri"/>
              </a:rPr>
              <a:t>стратегические европейские и </a:t>
            </a:r>
            <a:r>
              <a:rPr sz="1400" dirty="0" err="1" smtClean="0">
                <a:latin typeface="Fedra Sans Alt Pro Normal"/>
                <a:cs typeface="Calibri"/>
              </a:rPr>
              <a:t>международ</a:t>
            </a:r>
            <a:r>
              <a:rPr lang="ru-RU" sz="1400" dirty="0" err="1" smtClean="0">
                <a:latin typeface="Fedra Sans Alt Pro Normal"/>
                <a:cs typeface="Calibri"/>
              </a:rPr>
              <a:t>ные</a:t>
            </a:r>
            <a:r>
              <a:rPr lang="ru-RU" sz="1400" dirty="0" smtClean="0">
                <a:latin typeface="Fedra Sans Alt Pro Normal"/>
                <a:cs typeface="Calibri"/>
              </a:rPr>
              <a:t> </a:t>
            </a:r>
            <a:r>
              <a:rPr lang="ru-RU" sz="1400" dirty="0">
                <a:latin typeface="Fedra Sans Alt Pro Normal"/>
                <a:cs typeface="Calibri"/>
              </a:rPr>
              <a:t>воздушные, сухопутные, морские </a:t>
            </a:r>
            <a:r>
              <a:rPr lang="ru-RU" sz="1400" dirty="0" smtClean="0">
                <a:latin typeface="Fedra Sans Alt Pro Normal"/>
                <a:cs typeface="Calibri"/>
              </a:rPr>
              <a:t>пути.</a:t>
            </a:r>
            <a:endParaRPr lang="ru-RU" sz="1400" dirty="0">
              <a:latin typeface="Fedra Sans Alt Pro Normal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sz="1400" dirty="0">
              <a:latin typeface="Fedra Sans Pro Normal" panose="020B0504040000020004"/>
              <a:cs typeface="Calibri"/>
            </a:endParaRPr>
          </a:p>
        </p:txBody>
      </p:sp>
      <p:sp>
        <p:nvSpPr>
          <p:cNvPr id="11" name="object 110"/>
          <p:cNvSpPr txBox="1"/>
          <p:nvPr/>
        </p:nvSpPr>
        <p:spPr>
          <a:xfrm>
            <a:off x="4430374" y="3313158"/>
            <a:ext cx="168114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b="1" spc="95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«Большой </a:t>
            </a:r>
            <a:r>
              <a:rPr sz="1400" b="1" spc="114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порт  </a:t>
            </a:r>
            <a:r>
              <a:rPr sz="1400" b="1" spc="110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Санкт-Петербург»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2" name="object 111"/>
          <p:cNvSpPr txBox="1"/>
          <p:nvPr/>
        </p:nvSpPr>
        <p:spPr>
          <a:xfrm>
            <a:off x="4470523" y="3950206"/>
            <a:ext cx="1545955" cy="14814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90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&gt;10</a:t>
            </a:r>
            <a:r>
              <a:rPr sz="2800" spc="135" baseline="31746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%</a:t>
            </a:r>
            <a:endParaRPr sz="2800" baseline="31746" dirty="0">
              <a:latin typeface="Fedra Sans Pro Normal Normal"/>
              <a:cs typeface="Fedra Sans Pro Normal Normal"/>
            </a:endParaRPr>
          </a:p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sz="900" spc="25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экспортных </a:t>
            </a:r>
            <a:r>
              <a:rPr sz="900" spc="4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морских  </a:t>
            </a:r>
            <a:r>
              <a:rPr sz="900" spc="3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грузоперевозок</a:t>
            </a:r>
            <a:r>
              <a:rPr sz="900" spc="-7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 </a:t>
            </a:r>
            <a:r>
              <a:rPr sz="900" spc="4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России</a:t>
            </a:r>
            <a:endParaRPr sz="900" dirty="0">
              <a:latin typeface="Fedra Sans Pro Book" panose="020B0504040000020004" pitchFamily="34" charset="0"/>
              <a:cs typeface="Cambria"/>
            </a:endParaRPr>
          </a:p>
          <a:p>
            <a:pPr marL="161925">
              <a:lnSpc>
                <a:spcPts val="3340"/>
              </a:lnSpc>
            </a:pPr>
            <a:r>
              <a:rPr sz="2800" spc="245" dirty="0">
                <a:solidFill>
                  <a:srgbClr val="67308F"/>
                </a:solidFill>
                <a:latin typeface="Fedra Sans Pro Bold" panose="020B0804040000020004" pitchFamily="34" charset="0"/>
                <a:cs typeface="Calibri"/>
              </a:rPr>
              <a:t>50</a:t>
            </a:r>
            <a:r>
              <a:rPr sz="2800" spc="367" baseline="31746" dirty="0">
                <a:solidFill>
                  <a:srgbClr val="67308F"/>
                </a:solidFill>
                <a:latin typeface="Fedra Sans Pro Normal Normal"/>
                <a:cs typeface="Fedra Sans Pro Normal Normal"/>
              </a:rPr>
              <a:t>%</a:t>
            </a:r>
            <a:endParaRPr sz="2800" baseline="31746" dirty="0">
              <a:latin typeface="Fedra Sans Pro Normal Normal"/>
              <a:cs typeface="Fedra Sans Pro Normal Normal"/>
            </a:endParaRPr>
          </a:p>
          <a:p>
            <a:pPr marL="40640" marR="5080">
              <a:lnSpc>
                <a:spcPct val="104200"/>
              </a:lnSpc>
              <a:spcBef>
                <a:spcPts val="320"/>
              </a:spcBef>
            </a:pPr>
            <a:r>
              <a:rPr sz="900" spc="3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импортных </a:t>
            </a:r>
            <a:r>
              <a:rPr sz="900" spc="4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морских  </a:t>
            </a:r>
            <a:r>
              <a:rPr sz="900" spc="3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грузоперевозок</a:t>
            </a:r>
            <a:r>
              <a:rPr sz="900" spc="-7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 </a:t>
            </a:r>
            <a:r>
              <a:rPr sz="900" spc="4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России</a:t>
            </a:r>
            <a:endParaRPr sz="900" dirty="0">
              <a:latin typeface="Fedra Sans Pro Book" panose="020B0504040000020004" pitchFamily="34" charset="0"/>
              <a:cs typeface="Cambria"/>
            </a:endParaRPr>
          </a:p>
        </p:txBody>
      </p:sp>
      <p:pic>
        <p:nvPicPr>
          <p:cNvPr id="38" name="Изображение 37" descr="element-03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507" y="4062642"/>
            <a:ext cx="286512" cy="316992"/>
          </a:xfrm>
          <a:prstGeom prst="rect">
            <a:avLst/>
          </a:prstGeom>
        </p:spPr>
      </p:pic>
      <p:pic>
        <p:nvPicPr>
          <p:cNvPr id="39" name="Изображение 38" descr="element-04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269" y="4786035"/>
            <a:ext cx="316992" cy="347472"/>
          </a:xfrm>
          <a:prstGeom prst="rect">
            <a:avLst/>
          </a:prstGeom>
        </p:spPr>
      </p:pic>
      <p:cxnSp>
        <p:nvCxnSpPr>
          <p:cNvPr id="50" name="Прямая соединительная линия 49"/>
          <p:cNvCxnSpPr/>
          <p:nvPr/>
        </p:nvCxnSpPr>
        <p:spPr>
          <a:xfrm flipH="1">
            <a:off x="319115" y="1978113"/>
            <a:ext cx="2" cy="16354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head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  <a:latin typeface="Fedra Sans Pro Bold" panose="020B0804040000020004" pitchFamily="34" charset="0"/>
              </a:rPr>
              <a:t>ОЭЗ в Санкт-Петербурге</a:t>
            </a:r>
            <a:endParaRPr sz="3000" dirty="0">
              <a:solidFill>
                <a:srgbClr val="FFFFFF"/>
              </a:solidFill>
              <a:latin typeface="Fedra Sans Pro Bold" panose="020B08040400000200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60204"/>
          <a:stretch/>
        </p:blipFill>
        <p:spPr>
          <a:xfrm>
            <a:off x="145339" y="2962283"/>
            <a:ext cx="6126973" cy="27027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52717" y="1525046"/>
            <a:ext cx="3369512" cy="476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2400" b="1" spc="25" dirty="0">
                <a:solidFill>
                  <a:schemeClr val="tx2"/>
                </a:solidFill>
                <a:latin typeface="Fedra Sans Pro Book" panose="020B0504040000020004" pitchFamily="34" charset="0"/>
                <a:cs typeface="Cambria"/>
              </a:rPr>
              <a:t>Участок «</a:t>
            </a:r>
            <a:r>
              <a:rPr lang="ru-RU" sz="2400" b="1" spc="25" dirty="0" err="1">
                <a:solidFill>
                  <a:schemeClr val="tx2"/>
                </a:solidFill>
                <a:latin typeface="Fedra Sans Pro Book" panose="020B0504040000020004" pitchFamily="34" charset="0"/>
                <a:cs typeface="Cambria"/>
              </a:rPr>
              <a:t>Нойдорф</a:t>
            </a:r>
            <a:r>
              <a:rPr lang="ru-RU" sz="2400" b="1" spc="25" dirty="0" smtClean="0">
                <a:solidFill>
                  <a:schemeClr val="tx2"/>
                </a:solidFill>
                <a:latin typeface="Fedra Sans Pro Book" panose="020B0504040000020004" pitchFamily="34" charset="0"/>
                <a:cs typeface="Cambria"/>
              </a:rPr>
              <a:t>»</a:t>
            </a:r>
            <a:endParaRPr lang="ru-RU" sz="2400" b="1" spc="25" dirty="0">
              <a:solidFill>
                <a:schemeClr val="tx2"/>
              </a:solidFill>
              <a:latin typeface="Fedra Sans Pro Book" panose="020B0504040000020004" pitchFamily="34" charset="0"/>
              <a:cs typeface="Cambria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795440" y="2520638"/>
            <a:ext cx="4637781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770048" y="3050112"/>
            <a:ext cx="4625300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757567" y="3673622"/>
            <a:ext cx="4637781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770048" y="4497624"/>
            <a:ext cx="4583308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757567" y="5307009"/>
            <a:ext cx="4595789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795440" y="6002975"/>
            <a:ext cx="4595789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740010" y="2580130"/>
            <a:ext cx="5461001" cy="38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600" spc="25" dirty="0">
                <a:latin typeface="Fedra Sans Pro Book" panose="020B0504040000020004" pitchFamily="34" charset="0"/>
                <a:cs typeface="Cambria"/>
              </a:rPr>
              <a:t>Площадь</a:t>
            </a:r>
            <a:r>
              <a:rPr lang="ru-RU" sz="1800" spc="25" dirty="0">
                <a:latin typeface="Fedra Sans Pro Book" panose="020B0504040000020004" pitchFamily="34" charset="0"/>
                <a:cs typeface="Cambria"/>
              </a:rPr>
              <a:t> </a:t>
            </a:r>
            <a:r>
              <a:rPr lang="ru-RU" sz="1800" spc="25" dirty="0" smtClean="0">
                <a:latin typeface="Fedra Sans Pro Book" panose="020B0504040000020004" pitchFamily="34" charset="0"/>
                <a:cs typeface="Cambria"/>
              </a:rPr>
              <a:t> </a:t>
            </a:r>
            <a:r>
              <a:rPr lang="ru-RU" sz="1800" b="1" spc="25" dirty="0" smtClean="0">
                <a:latin typeface="Fedra Sans Pro Book" panose="020B0504040000020004" pitchFamily="34" charset="0"/>
                <a:cs typeface="Cambria"/>
              </a:rPr>
              <a:t>                                          </a:t>
            </a: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18,99 </a:t>
            </a:r>
            <a:r>
              <a:rPr lang="ru-RU" sz="1800" b="1" spc="25" dirty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га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654974" y="3178414"/>
            <a:ext cx="5343525" cy="38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600" spc="25" dirty="0">
                <a:latin typeface="Fedra Sans Pro Book" panose="020B0504040000020004" pitchFamily="34" charset="0"/>
                <a:cs typeface="Cambria"/>
              </a:rPr>
              <a:t>Место расположения </a:t>
            </a:r>
            <a:r>
              <a:rPr lang="ru-RU" sz="1600" spc="25" dirty="0" smtClean="0">
                <a:latin typeface="Fedra Sans Pro Book" panose="020B0504040000020004" pitchFamily="34" charset="0"/>
                <a:cs typeface="Cambria"/>
              </a:rPr>
              <a:t>                 </a:t>
            </a: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п</a:t>
            </a:r>
            <a:r>
              <a:rPr lang="ru-RU" sz="1800" b="1" spc="25" dirty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. </a:t>
            </a: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Стрельна</a:t>
            </a:r>
            <a:endParaRPr lang="ru-RU" sz="1800" b="1" spc="25" dirty="0">
              <a:solidFill>
                <a:schemeClr val="accent1">
                  <a:lumMod val="50000"/>
                </a:schemeClr>
              </a:solidFill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31505" y="3848398"/>
            <a:ext cx="54022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25" dirty="0" smtClean="0">
                <a:latin typeface="Fedra Sans Pro Book" panose="020B0504040000020004" pitchFamily="34" charset="0"/>
                <a:cs typeface="Cambria"/>
              </a:rPr>
              <a:t>Инфраструктура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13712" y="4546112"/>
            <a:ext cx="5343525" cy="6173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600" spc="25" dirty="0">
                <a:latin typeface="Fedra Sans Pro Book" panose="020B0504040000020004" pitchFamily="34" charset="0"/>
                <a:cs typeface="Cambria"/>
              </a:rPr>
              <a:t>Свободные земельные </a:t>
            </a:r>
            <a:endParaRPr lang="ru-RU" sz="1600" spc="25" dirty="0" smtClean="0">
              <a:latin typeface="Fedra Sans Pro Book" panose="020B0504040000020004" pitchFamily="34" charset="0"/>
              <a:cs typeface="Cambria"/>
            </a:endParaRPr>
          </a:p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600" spc="25" dirty="0" smtClean="0">
                <a:latin typeface="Fedra Sans Pro Book" panose="020B0504040000020004" pitchFamily="34" charset="0"/>
                <a:cs typeface="Cambria"/>
              </a:rPr>
              <a:t>участки</a:t>
            </a:r>
            <a:endParaRPr lang="ru-RU" sz="1600" b="1" spc="25" dirty="0">
              <a:solidFill>
                <a:schemeClr val="accent1">
                  <a:lumMod val="50000"/>
                </a:schemeClr>
              </a:solidFill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16203" y="4716602"/>
            <a:ext cx="679673" cy="38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800" b="1" spc="25" dirty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Нет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432637" y="3748161"/>
            <a:ext cx="1920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spc="25" dirty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Введена в </a:t>
            </a:r>
            <a:endParaRPr lang="ru-RU" sz="1800" b="1" spc="25" dirty="0" smtClean="0">
              <a:solidFill>
                <a:schemeClr val="accent1">
                  <a:lumMod val="50000"/>
                </a:schemeClr>
              </a:solidFill>
              <a:latin typeface="Fedra Sans Pro Book" panose="020B0504040000020004" pitchFamily="34" charset="0"/>
              <a:cs typeface="Cambria"/>
            </a:endParaRPr>
          </a:p>
          <a:p>
            <a:pPr algn="r"/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эксплуатацию</a:t>
            </a:r>
            <a:endParaRPr lang="ru-RU" sz="1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713712" y="5278728"/>
            <a:ext cx="53435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spc="25" dirty="0">
                <a:latin typeface="Fedra Sans Pro Book" panose="020B0504040000020004" pitchFamily="34" charset="0"/>
                <a:cs typeface="Cambria"/>
              </a:rPr>
              <a:t>Стоимость создания </a:t>
            </a:r>
            <a:endParaRPr lang="ru-RU" sz="1600" spc="25" dirty="0" smtClean="0">
              <a:latin typeface="Fedra Sans Pro Book" panose="020B0504040000020004" pitchFamily="34" charset="0"/>
              <a:cs typeface="Cambria"/>
            </a:endParaRPr>
          </a:p>
          <a:p>
            <a:r>
              <a:rPr lang="ru-RU" sz="1600" spc="25" dirty="0" smtClean="0">
                <a:latin typeface="Fedra Sans Pro Book" panose="020B0504040000020004" pitchFamily="34" charset="0"/>
                <a:cs typeface="Cambria"/>
              </a:rPr>
              <a:t>объектов </a:t>
            </a:r>
            <a:r>
              <a:rPr lang="ru-RU" sz="1600" spc="25" dirty="0">
                <a:latin typeface="Fedra Sans Pro Book" panose="020B0504040000020004" pitchFamily="34" charset="0"/>
                <a:cs typeface="Cambria"/>
              </a:rPr>
              <a:t>инфраструктуры 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9187270" y="5275483"/>
            <a:ext cx="1217962" cy="681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640" marR="5080" algn="r">
              <a:lnSpc>
                <a:spcPct val="104200"/>
              </a:lnSpc>
              <a:spcBef>
                <a:spcPts val="80"/>
              </a:spcBef>
            </a:pPr>
            <a:r>
              <a:rPr lang="ru-RU" sz="1800" b="1" spc="25" dirty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1,9 </a:t>
            </a: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млрд</a:t>
            </a:r>
          </a:p>
          <a:p>
            <a:pPr marL="40640" marR="5080" algn="r">
              <a:lnSpc>
                <a:spcPct val="104200"/>
              </a:lnSpc>
              <a:spcBef>
                <a:spcPts val="80"/>
              </a:spcBef>
            </a:pP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 </a:t>
            </a:r>
            <a:r>
              <a:rPr lang="ru-RU" sz="1800" b="1" spc="25" dirty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руб.</a:t>
            </a:r>
          </a:p>
        </p:txBody>
      </p:sp>
      <p:sp>
        <p:nvSpPr>
          <p:cNvPr id="10" name="object 120"/>
          <p:cNvSpPr txBox="1"/>
          <p:nvPr/>
        </p:nvSpPr>
        <p:spPr>
          <a:xfrm>
            <a:off x="2479285" y="2823661"/>
            <a:ext cx="4637781" cy="412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600" spc="25" dirty="0" smtClean="0">
                <a:latin typeface="Fedra Sans Pro Book" panose="020B0504040000020004" pitchFamily="34" charset="0"/>
                <a:cs typeface="Cambria"/>
              </a:rPr>
              <a:t>Резидентов</a:t>
            </a:r>
          </a:p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900" b="1" spc="25" dirty="0" smtClean="0">
                <a:latin typeface="Fedra Sans Pro Book" panose="020B0504040000020004" pitchFamily="34" charset="0"/>
                <a:cs typeface="Cambria"/>
              </a:rPr>
              <a:t>на 2018 год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700539" y="2214302"/>
            <a:ext cx="881652" cy="1148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6600" b="1" spc="25" dirty="0" smtClean="0">
                <a:solidFill>
                  <a:srgbClr val="7030A0"/>
                </a:solidFill>
                <a:latin typeface="Fedra Sans Pro Book" panose="020B0504040000020004" pitchFamily="34" charset="0"/>
                <a:cs typeface="Cambria"/>
              </a:rPr>
              <a:t>11</a:t>
            </a:r>
            <a:endParaRPr lang="ru-RU" sz="6600" b="1" spc="25" dirty="0">
              <a:solidFill>
                <a:srgbClr val="7030A0"/>
              </a:solidFill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621337" y="6465431"/>
            <a:ext cx="197964" cy="20739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819301" y="6383415"/>
            <a:ext cx="3388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Fedra Sans Pro Book" panose="020B0504040000020004" pitchFamily="34" charset="0"/>
              </a:rPr>
              <a:t>Земельные участки для строительства инфраструктурных объектов</a:t>
            </a:r>
            <a:endParaRPr lang="ru-RU" sz="1050" dirty="0">
              <a:latin typeface="Fedra Sans Pro Book" panose="020B0504040000020004" pitchFamily="34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586950" y="5960275"/>
            <a:ext cx="197964" cy="2073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84914" y="5897726"/>
            <a:ext cx="3388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Fedra Sans Pro Book" panose="020B0504040000020004" pitchFamily="34" charset="0"/>
              </a:rPr>
              <a:t>Земельные участки, предоставляемые резидентам</a:t>
            </a:r>
            <a:endParaRPr lang="ru-RU" sz="1050" dirty="0">
              <a:latin typeface="Fedra Sans Pro Book" panose="020B0504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5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/>
          <a:srcRect t="39191"/>
          <a:stretch/>
        </p:blipFill>
        <p:spPr>
          <a:xfrm>
            <a:off x="178650" y="2509338"/>
            <a:ext cx="5358823" cy="3612160"/>
          </a:xfrm>
          <a:prstGeom prst="rect">
            <a:avLst/>
          </a:prstGeom>
        </p:spPr>
      </p:pic>
      <p:pic>
        <p:nvPicPr>
          <p:cNvPr id="4" name="Изображение 3" descr="head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  <a:latin typeface="Fedra Sans Pro Bold" panose="020B0804040000020004" pitchFamily="34" charset="0"/>
              </a:rPr>
              <a:t>ОЭЗ в Санкт-Петербурге</a:t>
            </a:r>
            <a:endParaRPr sz="3000" dirty="0">
              <a:solidFill>
                <a:srgbClr val="FFFFFF"/>
              </a:solidFill>
              <a:latin typeface="Fedra Sans Pro Bold" panose="020B08040400000200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2717" y="1525046"/>
            <a:ext cx="4390626" cy="476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2400" b="1" spc="25" dirty="0">
                <a:solidFill>
                  <a:schemeClr val="tx2"/>
                </a:solidFill>
                <a:latin typeface="Fedra Sans Pro Book" panose="020B0504040000020004" pitchFamily="34" charset="0"/>
                <a:cs typeface="Cambria"/>
              </a:rPr>
              <a:t>Участок </a:t>
            </a:r>
            <a:r>
              <a:rPr lang="ru-RU" sz="2400" b="1" spc="25" dirty="0" smtClean="0">
                <a:solidFill>
                  <a:schemeClr val="tx2"/>
                </a:solidFill>
                <a:latin typeface="Fedra Sans Pro Book" panose="020B0504040000020004" pitchFamily="34" charset="0"/>
                <a:cs typeface="Cambria"/>
              </a:rPr>
              <a:t>«</a:t>
            </a:r>
            <a:r>
              <a:rPr lang="ru-RU" sz="2400" b="1" spc="25" dirty="0" err="1" smtClean="0">
                <a:solidFill>
                  <a:schemeClr val="tx2"/>
                </a:solidFill>
                <a:latin typeface="Fedra Sans Pro Book" panose="020B0504040000020004" pitchFamily="34" charset="0"/>
                <a:cs typeface="Cambria"/>
              </a:rPr>
              <a:t>Новоорловская</a:t>
            </a:r>
            <a:r>
              <a:rPr lang="ru-RU" sz="2400" b="1" spc="25" dirty="0" smtClean="0">
                <a:solidFill>
                  <a:schemeClr val="tx2"/>
                </a:solidFill>
                <a:latin typeface="Fedra Sans Pro Book" panose="020B0504040000020004" pitchFamily="34" charset="0"/>
                <a:cs typeface="Cambria"/>
              </a:rPr>
              <a:t>»</a:t>
            </a:r>
            <a:endParaRPr lang="ru-RU" sz="2400" b="1" spc="25" dirty="0">
              <a:solidFill>
                <a:schemeClr val="tx2"/>
              </a:solidFill>
              <a:latin typeface="Fedra Sans Pro Book" panose="020B0504040000020004" pitchFamily="34" charset="0"/>
              <a:cs typeface="Cambria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795440" y="2794013"/>
            <a:ext cx="4637781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770048" y="3323487"/>
            <a:ext cx="4625300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757567" y="3946997"/>
            <a:ext cx="4637781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770048" y="4770999"/>
            <a:ext cx="4583308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757567" y="5580384"/>
            <a:ext cx="4595789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795440" y="6276350"/>
            <a:ext cx="4595789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740010" y="2853505"/>
            <a:ext cx="5461001" cy="38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600" spc="25" dirty="0">
                <a:latin typeface="Fedra Sans Pro Book" panose="020B0504040000020004" pitchFamily="34" charset="0"/>
                <a:cs typeface="Cambria"/>
              </a:rPr>
              <a:t>Площадь</a:t>
            </a:r>
            <a:r>
              <a:rPr lang="ru-RU" sz="1800" spc="25" dirty="0">
                <a:latin typeface="Fedra Sans Pro Book" panose="020B0504040000020004" pitchFamily="34" charset="0"/>
                <a:cs typeface="Cambria"/>
              </a:rPr>
              <a:t> </a:t>
            </a:r>
            <a:r>
              <a:rPr lang="ru-RU" sz="1800" spc="25" dirty="0" smtClean="0">
                <a:latin typeface="Fedra Sans Pro Book" panose="020B0504040000020004" pitchFamily="34" charset="0"/>
                <a:cs typeface="Cambria"/>
              </a:rPr>
              <a:t> </a:t>
            </a:r>
            <a:r>
              <a:rPr lang="ru-RU" sz="1800" b="1" spc="25" dirty="0" smtClean="0">
                <a:latin typeface="Fedra Sans Pro Book" panose="020B0504040000020004" pitchFamily="34" charset="0"/>
                <a:cs typeface="Cambria"/>
              </a:rPr>
              <a:t>                                           </a:t>
            </a: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163,33</a:t>
            </a:r>
            <a:r>
              <a:rPr lang="ru-RU" sz="1800" b="1" spc="25" dirty="0" smtClean="0">
                <a:latin typeface="Fedra Sans Pro Book" panose="020B0504040000020004" pitchFamily="34" charset="0"/>
                <a:cs typeface="Cambria"/>
              </a:rPr>
              <a:t> </a:t>
            </a: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га</a:t>
            </a:r>
            <a:endParaRPr lang="ru-RU" sz="1800" b="1" spc="25" dirty="0">
              <a:solidFill>
                <a:schemeClr val="accent1">
                  <a:lumMod val="50000"/>
                </a:schemeClr>
              </a:solidFill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54974" y="3451789"/>
            <a:ext cx="5343525" cy="38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600" spc="25" dirty="0">
                <a:latin typeface="Fedra Sans Pro Book" panose="020B0504040000020004" pitchFamily="34" charset="0"/>
                <a:cs typeface="Cambria"/>
              </a:rPr>
              <a:t>Место </a:t>
            </a:r>
            <a:r>
              <a:rPr lang="ru-RU" sz="1600" spc="25" dirty="0" smtClean="0">
                <a:latin typeface="Fedra Sans Pro Book" panose="020B0504040000020004" pitchFamily="34" charset="0"/>
                <a:cs typeface="Cambria"/>
              </a:rPr>
              <a:t>расположения         </a:t>
            </a: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Приморский р-н</a:t>
            </a:r>
            <a:endParaRPr lang="ru-RU" sz="1800" b="1" spc="25" dirty="0">
              <a:solidFill>
                <a:schemeClr val="accent1">
                  <a:lumMod val="50000"/>
                </a:schemeClr>
              </a:solidFill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70048" y="4104942"/>
            <a:ext cx="54022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25" dirty="0" smtClean="0">
                <a:latin typeface="Fedra Sans Pro Book" panose="020B0504040000020004" pitchFamily="34" charset="0"/>
                <a:cs typeface="Cambria"/>
              </a:rPr>
              <a:t>Инфраструктура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13712" y="4819487"/>
            <a:ext cx="5343525" cy="6173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600" spc="25" dirty="0">
                <a:latin typeface="Fedra Sans Pro Book" panose="020B0504040000020004" pitchFamily="34" charset="0"/>
                <a:cs typeface="Cambria"/>
              </a:rPr>
              <a:t>Свободные земельные </a:t>
            </a:r>
            <a:endParaRPr lang="ru-RU" sz="1600" spc="25" dirty="0" smtClean="0">
              <a:latin typeface="Fedra Sans Pro Book" panose="020B0504040000020004" pitchFamily="34" charset="0"/>
              <a:cs typeface="Cambria"/>
            </a:endParaRPr>
          </a:p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600" spc="25" dirty="0" smtClean="0">
                <a:latin typeface="Fedra Sans Pro Book" panose="020B0504040000020004" pitchFamily="34" charset="0"/>
                <a:cs typeface="Cambria"/>
              </a:rPr>
              <a:t>участки</a:t>
            </a:r>
            <a:endParaRPr lang="ru-RU" sz="1600" b="1" spc="25" dirty="0">
              <a:solidFill>
                <a:schemeClr val="accent1">
                  <a:lumMod val="50000"/>
                </a:schemeClr>
              </a:solidFill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16203" y="4989977"/>
            <a:ext cx="804900" cy="38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42 га</a:t>
            </a:r>
            <a:endParaRPr lang="ru-RU" sz="1800" b="1" spc="25" dirty="0">
              <a:solidFill>
                <a:schemeClr val="accent1">
                  <a:lumMod val="50000"/>
                </a:schemeClr>
              </a:solidFill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512502" y="4031348"/>
            <a:ext cx="1920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spc="25" dirty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Введена в </a:t>
            </a:r>
            <a:endParaRPr lang="ru-RU" sz="1800" b="1" spc="25" dirty="0" smtClean="0">
              <a:solidFill>
                <a:schemeClr val="accent1">
                  <a:lumMod val="50000"/>
                </a:schemeClr>
              </a:solidFill>
              <a:latin typeface="Fedra Sans Pro Book" panose="020B0504040000020004" pitchFamily="34" charset="0"/>
              <a:cs typeface="Cambria"/>
            </a:endParaRPr>
          </a:p>
          <a:p>
            <a:pPr algn="r"/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эксплуатацию</a:t>
            </a:r>
            <a:endParaRPr lang="ru-RU" sz="1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713712" y="5552103"/>
            <a:ext cx="53435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spc="25" dirty="0">
                <a:latin typeface="Fedra Sans Pro Book" panose="020B0504040000020004" pitchFamily="34" charset="0"/>
                <a:cs typeface="Cambria"/>
              </a:rPr>
              <a:t>Стоимость создания </a:t>
            </a:r>
            <a:endParaRPr lang="ru-RU" sz="1600" spc="25" dirty="0" smtClean="0">
              <a:latin typeface="Fedra Sans Pro Book" panose="020B0504040000020004" pitchFamily="34" charset="0"/>
              <a:cs typeface="Cambria"/>
            </a:endParaRPr>
          </a:p>
          <a:p>
            <a:r>
              <a:rPr lang="ru-RU" sz="1600" spc="25" dirty="0" smtClean="0">
                <a:latin typeface="Fedra Sans Pro Book" panose="020B0504040000020004" pitchFamily="34" charset="0"/>
                <a:cs typeface="Cambria"/>
              </a:rPr>
              <a:t>объектов </a:t>
            </a:r>
            <a:r>
              <a:rPr lang="ru-RU" sz="1600" spc="25" dirty="0">
                <a:latin typeface="Fedra Sans Pro Book" panose="020B0504040000020004" pitchFamily="34" charset="0"/>
                <a:cs typeface="Cambria"/>
              </a:rPr>
              <a:t>инфраструктуры 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9345648" y="5548858"/>
            <a:ext cx="1059584" cy="681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640" marR="5080" algn="r">
              <a:lnSpc>
                <a:spcPct val="104200"/>
              </a:lnSpc>
              <a:spcBef>
                <a:spcPts val="80"/>
              </a:spcBef>
            </a:pP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6 млрд</a:t>
            </a:r>
          </a:p>
          <a:p>
            <a:pPr marL="40640" marR="5080" algn="r">
              <a:lnSpc>
                <a:spcPct val="104200"/>
              </a:lnSpc>
              <a:spcBef>
                <a:spcPts val="80"/>
              </a:spcBef>
            </a:pPr>
            <a:r>
              <a:rPr lang="ru-RU" sz="1800" b="1" spc="25" dirty="0" smtClean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 </a:t>
            </a:r>
            <a:r>
              <a:rPr lang="ru-RU" sz="1800" b="1" spc="25" dirty="0">
                <a:solidFill>
                  <a:schemeClr val="accent1">
                    <a:lumMod val="50000"/>
                  </a:schemeClr>
                </a:solidFill>
                <a:latin typeface="Fedra Sans Pro Book" panose="020B0504040000020004" pitchFamily="34" charset="0"/>
                <a:cs typeface="Cambria"/>
              </a:rPr>
              <a:t>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3050" y="2729467"/>
            <a:ext cx="1573664" cy="594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872171" y="6844055"/>
            <a:ext cx="197964" cy="20739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70135" y="6762039"/>
            <a:ext cx="3388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Fedra Sans Pro Book" panose="020B0504040000020004" pitchFamily="34" charset="0"/>
              </a:rPr>
              <a:t>Земельные участки для строительства инфраструктурных объектов</a:t>
            </a:r>
            <a:endParaRPr lang="ru-RU" sz="1050" dirty="0">
              <a:latin typeface="Fedra Sans Pro Book" panose="020B05040400000200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837784" y="6338899"/>
            <a:ext cx="197964" cy="2073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035748" y="6276350"/>
            <a:ext cx="3388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Fedra Sans Pro Book" panose="020B0504040000020004" pitchFamily="34" charset="0"/>
              </a:rPr>
              <a:t>Земельные участки, предоставляемые резидентам</a:t>
            </a:r>
            <a:endParaRPr lang="ru-RU" sz="1050" dirty="0">
              <a:latin typeface="Fedra Sans Pro Book" panose="020B0504040000020004" pitchFamily="34" charset="0"/>
            </a:endParaRPr>
          </a:p>
        </p:txBody>
      </p:sp>
      <p:sp>
        <p:nvSpPr>
          <p:cNvPr id="10" name="object 120"/>
          <p:cNvSpPr txBox="1"/>
          <p:nvPr/>
        </p:nvSpPr>
        <p:spPr>
          <a:xfrm>
            <a:off x="1486763" y="2476734"/>
            <a:ext cx="4637781" cy="412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1600" spc="25" dirty="0" smtClean="0">
                <a:latin typeface="Fedra Sans Pro Book" panose="020B0504040000020004" pitchFamily="34" charset="0"/>
                <a:cs typeface="Cambria"/>
              </a:rPr>
              <a:t>Резидентов</a:t>
            </a:r>
          </a:p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900" b="1" spc="25" dirty="0" smtClean="0">
                <a:latin typeface="Fedra Sans Pro Book" panose="020B0504040000020004" pitchFamily="34" charset="0"/>
                <a:cs typeface="Cambria"/>
              </a:rPr>
              <a:t>на 2018 год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05965" y="2072322"/>
            <a:ext cx="1096454" cy="1148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80"/>
              </a:spcBef>
            </a:pPr>
            <a:r>
              <a:rPr lang="ru-RU" sz="6600" b="1" spc="25" dirty="0" smtClean="0">
                <a:solidFill>
                  <a:srgbClr val="7030A0"/>
                </a:solidFill>
                <a:cs typeface="Cambria"/>
              </a:rPr>
              <a:t>38</a:t>
            </a:r>
            <a:endParaRPr lang="ru-RU" sz="6600" b="1" spc="25" dirty="0">
              <a:solidFill>
                <a:srgbClr val="7030A0"/>
              </a:solidFill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5099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/>
          <p:cNvSpPr/>
          <p:nvPr/>
        </p:nvSpPr>
        <p:spPr>
          <a:xfrm>
            <a:off x="5397988" y="2648659"/>
            <a:ext cx="1500397" cy="3850242"/>
          </a:xfrm>
          <a:prstGeom prst="rect">
            <a:avLst/>
          </a:prstGeom>
          <a:solidFill>
            <a:srgbClr val="066A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0422" y="2653437"/>
            <a:ext cx="1280902" cy="3836037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 descr="head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742307" cy="1499091"/>
          </a:xfrm>
          <a:prstGeom prst="rect">
            <a:avLst/>
          </a:prstGeom>
        </p:spPr>
      </p:pic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3000" dirty="0" smtClean="0">
                <a:solidFill>
                  <a:srgbClr val="FFFFFF"/>
                </a:solidFill>
                <a:latin typeface="Fedra Sans Pro Bold" panose="020B0804040000020004" pitchFamily="34" charset="0"/>
              </a:rPr>
              <a:t>Преимущества ОЭЗ: н</a:t>
            </a:r>
            <a:r>
              <a:rPr sz="3000" dirty="0" err="1" smtClean="0">
                <a:solidFill>
                  <a:srgbClr val="FFFFFF"/>
                </a:solidFill>
                <a:latin typeface="Fedra Sans Pro Bold" panose="020B0804040000020004" pitchFamily="34" charset="0"/>
              </a:rPr>
              <a:t>алоговый</a:t>
            </a:r>
            <a:r>
              <a:rPr sz="3000" dirty="0" smtClean="0">
                <a:solidFill>
                  <a:srgbClr val="FFFFFF"/>
                </a:solidFill>
                <a:latin typeface="Fedra Sans Pro Bold" panose="020B0804040000020004" pitchFamily="34" charset="0"/>
              </a:rPr>
              <a:t> </a:t>
            </a:r>
            <a:r>
              <a:rPr sz="3000" dirty="0">
                <a:solidFill>
                  <a:srgbClr val="FFFFFF"/>
                </a:solidFill>
                <a:latin typeface="Fedra Sans Pro Bold" panose="020B0804040000020004" pitchFamily="34" charset="0"/>
              </a:rPr>
              <a:t>режим</a:t>
            </a:r>
          </a:p>
        </p:txBody>
      </p:sp>
      <p:sp>
        <p:nvSpPr>
          <p:cNvPr id="7" name="object 6"/>
          <p:cNvSpPr txBox="1"/>
          <p:nvPr/>
        </p:nvSpPr>
        <p:spPr>
          <a:xfrm>
            <a:off x="358646" y="1456035"/>
            <a:ext cx="598559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dirty="0">
                <a:latin typeface="Fedra Sans Pro Normal" panose="020B0504040000020004" pitchFamily="34" charset="0"/>
                <a:cs typeface="Calibri"/>
              </a:rPr>
              <a:t>Всем резидентам ОЭЗ </a:t>
            </a:r>
            <a:r>
              <a:rPr sz="1400" dirty="0" err="1" smtClean="0">
                <a:latin typeface="Fedra Sans Pro Normal" panose="020B0504040000020004" pitchFamily="34" charset="0"/>
                <a:cs typeface="Calibri"/>
              </a:rPr>
              <a:t>предоставляется</a:t>
            </a:r>
            <a:r>
              <a:rPr sz="1400" dirty="0" smtClean="0">
                <a:latin typeface="Fedra Sans Pro Normal" panose="020B0504040000020004" pitchFamily="34" charset="0"/>
                <a:cs typeface="Calibri"/>
              </a:rPr>
              <a:t> </a:t>
            </a:r>
            <a:r>
              <a:rPr sz="1400" dirty="0" err="1">
                <a:latin typeface="Fedra Sans Pro Normal" panose="020B0504040000020004" pitchFamily="34" charset="0"/>
                <a:cs typeface="Calibri"/>
              </a:rPr>
              <a:t>гарантированный</a:t>
            </a:r>
            <a:r>
              <a:rPr sz="1400" dirty="0">
                <a:latin typeface="Fedra Sans Pro Normal" panose="020B0504040000020004" pitchFamily="34" charset="0"/>
                <a:cs typeface="Calibri"/>
              </a:rPr>
              <a:t> </a:t>
            </a:r>
            <a:r>
              <a:rPr sz="1400" dirty="0" err="1" smtClean="0">
                <a:latin typeface="Fedra Sans Pro Normal" panose="020B0504040000020004" pitchFamily="34" charset="0"/>
                <a:cs typeface="Calibri"/>
              </a:rPr>
              <a:t>законодательством</a:t>
            </a:r>
            <a:r>
              <a:rPr sz="1400" dirty="0" smtClean="0">
                <a:latin typeface="Fedra Sans Pro Normal" panose="020B0504040000020004" pitchFamily="34" charset="0"/>
                <a:cs typeface="Calibri"/>
              </a:rPr>
              <a:t> </a:t>
            </a:r>
            <a:r>
              <a:rPr sz="1400" dirty="0" err="1" smtClean="0">
                <a:latin typeface="Fedra Sans Pro Normal" panose="020B0504040000020004" pitchFamily="34" charset="0"/>
                <a:cs typeface="Calibri"/>
              </a:rPr>
              <a:t>набор</a:t>
            </a:r>
            <a:r>
              <a:rPr sz="1400" dirty="0" smtClean="0">
                <a:latin typeface="Fedra Sans Pro Normal" panose="020B0504040000020004" pitchFamily="34" charset="0"/>
                <a:cs typeface="Calibri"/>
              </a:rPr>
              <a:t> </a:t>
            </a:r>
            <a:r>
              <a:rPr sz="1400" dirty="0">
                <a:latin typeface="Fedra Sans Pro Normal" panose="020B0504040000020004" pitchFamily="34" charset="0"/>
                <a:cs typeface="Calibri"/>
              </a:rPr>
              <a:t>льгот</a:t>
            </a:r>
          </a:p>
        </p:txBody>
      </p:sp>
      <p:sp>
        <p:nvSpPr>
          <p:cNvPr id="8" name="object 7"/>
          <p:cNvSpPr txBox="1"/>
          <p:nvPr/>
        </p:nvSpPr>
        <p:spPr>
          <a:xfrm>
            <a:off x="401017" y="2207399"/>
            <a:ext cx="173227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400"/>
              </a:lnSpc>
            </a:pPr>
            <a:r>
              <a:rPr lang="ru-RU" sz="1400" b="1" dirty="0" smtClean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Размер</a:t>
            </a:r>
            <a:endParaRPr lang="en-US" sz="1400" b="1" dirty="0" smtClean="0">
              <a:solidFill>
                <a:srgbClr val="7030A0"/>
              </a:solidFill>
              <a:latin typeface="Fedra Sans Pro Bold" panose="020B0804040000020004" pitchFamily="34" charset="0"/>
              <a:cs typeface="Calibri"/>
            </a:endParaRPr>
          </a:p>
          <a:p>
            <a:pPr marL="12700" marR="5080">
              <a:lnSpc>
                <a:spcPts val="1400"/>
              </a:lnSpc>
            </a:pPr>
            <a:r>
              <a:rPr lang="ru-RU" sz="1400" b="1" dirty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налоговых </a:t>
            </a:r>
            <a:r>
              <a:rPr lang="ru-RU" sz="1400" b="1" dirty="0" smtClean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льгот</a:t>
            </a:r>
            <a:endParaRPr lang="en-US" sz="1400" b="1" dirty="0" smtClean="0">
              <a:solidFill>
                <a:srgbClr val="7030A0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761103" y="3803923"/>
            <a:ext cx="81345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chemeClr val="bg1"/>
                </a:solidFill>
                <a:latin typeface="Fedra Sans Pro Book" panose="020B0504040000020004" pitchFamily="34" charset="0"/>
                <a:cs typeface="Cambria"/>
              </a:rPr>
              <a:t>прибыль</a:t>
            </a:r>
          </a:p>
        </p:txBody>
      </p:sp>
      <p:sp>
        <p:nvSpPr>
          <p:cNvPr id="10" name="object 9"/>
          <p:cNvSpPr txBox="1"/>
          <p:nvPr/>
        </p:nvSpPr>
        <p:spPr>
          <a:xfrm>
            <a:off x="737050" y="4684065"/>
            <a:ext cx="86971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chemeClr val="bg1"/>
                </a:solidFill>
                <a:latin typeface="Fedra Sans Pro Book" panose="020B0504040000020004" pitchFamily="34" charset="0"/>
                <a:cs typeface="Cambria"/>
              </a:rPr>
              <a:t>имущество</a:t>
            </a:r>
          </a:p>
        </p:txBody>
      </p:sp>
      <p:sp>
        <p:nvSpPr>
          <p:cNvPr id="11" name="object 10"/>
          <p:cNvSpPr txBox="1"/>
          <p:nvPr/>
        </p:nvSpPr>
        <p:spPr>
          <a:xfrm>
            <a:off x="797411" y="5351492"/>
            <a:ext cx="57455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chemeClr val="bg1"/>
                </a:solidFill>
                <a:latin typeface="Fedra Sans Pro Book" panose="020B0504040000020004" pitchFamily="34" charset="0"/>
                <a:cs typeface="Cambria"/>
              </a:rPr>
              <a:t>землю</a:t>
            </a:r>
          </a:p>
        </p:txBody>
      </p:sp>
      <p:sp>
        <p:nvSpPr>
          <p:cNvPr id="12" name="object 11"/>
          <p:cNvSpPr txBox="1"/>
          <p:nvPr/>
        </p:nvSpPr>
        <p:spPr>
          <a:xfrm>
            <a:off x="2085073" y="2713086"/>
            <a:ext cx="748906" cy="3521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1100" b="1" dirty="0">
                <a:solidFill>
                  <a:srgbClr val="59595C"/>
                </a:solidFill>
                <a:latin typeface="Fedra Sans Pro Medium" panose="020B0604040000020004" pitchFamily="34" charset="0"/>
                <a:cs typeface="Calibri"/>
              </a:rPr>
              <a:t>Общие  условия</a:t>
            </a:r>
            <a:endParaRPr sz="1100" dirty="0">
              <a:latin typeface="Fedra Sans Pro Medium" panose="020B0604040000020004" pitchFamily="34" charset="0"/>
              <a:cs typeface="Calibri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3115804" y="2715666"/>
            <a:ext cx="43649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10" dirty="0">
                <a:solidFill>
                  <a:srgbClr val="7030A0"/>
                </a:solidFill>
                <a:latin typeface="Fedra Sans Pro Medium" panose="020B0604040000020004" pitchFamily="34" charset="0"/>
                <a:cs typeface="Calibri"/>
              </a:rPr>
              <a:t>ОЭЗ</a:t>
            </a:r>
            <a:endParaRPr sz="1100" dirty="0">
              <a:solidFill>
                <a:srgbClr val="7030A0"/>
              </a:solidFill>
              <a:latin typeface="Fedra Sans Pro Medium" panose="020B0604040000020004" pitchFamily="34" charset="0"/>
              <a:cs typeface="Calibri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427168" y="2715565"/>
            <a:ext cx="1111219" cy="214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chemeClr val="bg1"/>
                </a:solidFill>
                <a:latin typeface="Fedra Sans Pro Bold" panose="020B0804040000020004" pitchFamily="34" charset="0"/>
                <a:cs typeface="Calibri"/>
              </a:rPr>
              <a:t>Налог на:</a:t>
            </a:r>
            <a:endParaRPr sz="1400" dirty="0">
              <a:solidFill>
                <a:schemeClr val="bg1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5452705" y="2715564"/>
            <a:ext cx="885535" cy="219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chemeClr val="bg1"/>
                </a:solidFill>
                <a:latin typeface="Fedra Sans Pro Bold" panose="020B0804040000020004" pitchFamily="34" charset="0"/>
                <a:cs typeface="Calibri"/>
              </a:rPr>
              <a:t>Фонд:</a:t>
            </a:r>
            <a:endParaRPr sz="1400" dirty="0">
              <a:solidFill>
                <a:schemeClr val="bg1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33295" y="3471570"/>
            <a:ext cx="127635" cy="648970"/>
          </a:xfrm>
          <a:custGeom>
            <a:avLst/>
            <a:gdLst/>
            <a:ahLst/>
            <a:cxnLst/>
            <a:rect l="l" t="t" r="r" b="b"/>
            <a:pathLst>
              <a:path w="127635" h="648970">
                <a:moveTo>
                  <a:pt x="127126" y="648563"/>
                </a:moveTo>
                <a:lnTo>
                  <a:pt x="0" y="648563"/>
                </a:lnTo>
                <a:lnTo>
                  <a:pt x="0" y="0"/>
                </a:lnTo>
                <a:lnTo>
                  <a:pt x="127126" y="0"/>
                </a:lnTo>
                <a:lnTo>
                  <a:pt x="127126" y="648563"/>
                </a:lnTo>
                <a:close/>
              </a:path>
            </a:pathLst>
          </a:custGeom>
          <a:solidFill>
            <a:srgbClr val="D0D2D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133739" y="5712898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4">
                <a:moveTo>
                  <a:pt x="0" y="0"/>
                </a:moveTo>
                <a:lnTo>
                  <a:pt x="126237" y="0"/>
                </a:lnTo>
              </a:path>
            </a:pathLst>
          </a:custGeom>
          <a:ln w="49314">
            <a:solidFill>
              <a:srgbClr val="D0D2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133295" y="4907864"/>
            <a:ext cx="127635" cy="72390"/>
          </a:xfrm>
          <a:custGeom>
            <a:avLst/>
            <a:gdLst/>
            <a:ahLst/>
            <a:cxnLst/>
            <a:rect l="l" t="t" r="r" b="b"/>
            <a:pathLst>
              <a:path w="127635" h="72389">
                <a:moveTo>
                  <a:pt x="127126" y="72008"/>
                </a:moveTo>
                <a:lnTo>
                  <a:pt x="0" y="72008"/>
                </a:lnTo>
                <a:lnTo>
                  <a:pt x="0" y="0"/>
                </a:lnTo>
                <a:lnTo>
                  <a:pt x="127126" y="0"/>
                </a:lnTo>
                <a:lnTo>
                  <a:pt x="127126" y="72008"/>
                </a:lnTo>
                <a:close/>
              </a:path>
            </a:pathLst>
          </a:custGeom>
          <a:solidFill>
            <a:srgbClr val="D0D2D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3145154" y="5377475"/>
            <a:ext cx="31955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20" dirty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0%</a:t>
            </a:r>
            <a:endParaRPr sz="1100" dirty="0">
              <a:solidFill>
                <a:srgbClr val="7030A0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98172" y="6036121"/>
            <a:ext cx="612387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100" b="1" spc="140" dirty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0</a:t>
            </a:r>
            <a:r>
              <a:rPr sz="1100" b="1" spc="-75" dirty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 </a:t>
            </a:r>
            <a:endParaRPr lang="ru-RU" sz="1100" b="1" spc="-75" dirty="0" smtClean="0">
              <a:solidFill>
                <a:srgbClr val="7030A0"/>
              </a:solidFill>
              <a:latin typeface="Fedra Sans Pro Bold" panose="020B0804040000020004" pitchFamily="34" charset="0"/>
              <a:cs typeface="Calibri"/>
            </a:endParaRPr>
          </a:p>
          <a:p>
            <a:pPr marL="12700" algn="ctr">
              <a:lnSpc>
                <a:spcPct val="100000"/>
              </a:lnSpc>
            </a:pPr>
            <a:r>
              <a:rPr sz="1100" b="1" spc="85" dirty="0" err="1" smtClean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руб</a:t>
            </a:r>
            <a:r>
              <a:rPr sz="1100" b="1" spc="85" dirty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.</a:t>
            </a:r>
            <a:endParaRPr sz="1100" dirty="0">
              <a:solidFill>
                <a:srgbClr val="7030A0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95322" y="3315909"/>
            <a:ext cx="42087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95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20%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95322" y="4636988"/>
            <a:ext cx="46430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70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2,2%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00945" y="5385971"/>
            <a:ext cx="435351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35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1,5%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28042" y="6223663"/>
            <a:ext cx="1117112" cy="108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75"/>
              </a:spcBef>
            </a:pPr>
            <a:r>
              <a:rPr sz="800" i="1" dirty="0" smtClean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(</a:t>
            </a:r>
            <a:r>
              <a:rPr sz="800" i="1" dirty="0" err="1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за</a:t>
            </a:r>
            <a:r>
              <a:rPr sz="800" i="1" dirty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 </a:t>
            </a:r>
            <a:r>
              <a:rPr sz="800" i="1" dirty="0" smtClean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1</a:t>
            </a:r>
            <a:r>
              <a:rPr lang="ru-RU" sz="800" i="1" dirty="0" smtClean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 </a:t>
            </a:r>
            <a:r>
              <a:rPr sz="800" i="1" dirty="0" err="1" smtClean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лошадиную</a:t>
            </a:r>
            <a:r>
              <a:rPr sz="800" i="1" dirty="0" smtClean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 </a:t>
            </a:r>
            <a:r>
              <a:rPr sz="800" i="1" dirty="0" err="1" smtClean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силу</a:t>
            </a:r>
            <a:r>
              <a:rPr sz="800" i="1" dirty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)</a:t>
            </a:r>
            <a:endParaRPr sz="800" dirty="0">
              <a:latin typeface="Fedra Sans Pro Book" panose="020B0504040000020004" pitchFamily="34" charset="0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45154" y="4625647"/>
            <a:ext cx="31955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20" dirty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0%</a:t>
            </a:r>
            <a:endParaRPr sz="1100" dirty="0">
              <a:solidFill>
                <a:srgbClr val="7030A0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13715" y="3110332"/>
            <a:ext cx="1115695" cy="0"/>
          </a:xfrm>
          <a:custGeom>
            <a:avLst/>
            <a:gdLst/>
            <a:ahLst/>
            <a:cxnLst/>
            <a:rect l="l" t="t" r="r" b="b"/>
            <a:pathLst>
              <a:path w="1115695">
                <a:moveTo>
                  <a:pt x="0" y="0"/>
                </a:moveTo>
                <a:lnTo>
                  <a:pt x="1115606" y="0"/>
                </a:lnTo>
              </a:path>
            </a:pathLst>
          </a:custGeom>
          <a:ln w="10464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5413294" y="3074146"/>
            <a:ext cx="1485091" cy="45719"/>
          </a:xfrm>
          <a:custGeom>
            <a:avLst/>
            <a:gdLst/>
            <a:ahLst/>
            <a:cxnLst/>
            <a:rect l="l" t="t" r="r" b="b"/>
            <a:pathLst>
              <a:path w="1544320">
                <a:moveTo>
                  <a:pt x="0" y="0"/>
                </a:moveTo>
                <a:lnTo>
                  <a:pt x="1543748" y="0"/>
                </a:lnTo>
              </a:path>
            </a:pathLst>
          </a:custGeom>
          <a:ln w="10464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5465432" y="6489475"/>
            <a:ext cx="1319530" cy="0"/>
          </a:xfrm>
          <a:custGeom>
            <a:avLst/>
            <a:gdLst/>
            <a:ahLst/>
            <a:cxnLst/>
            <a:rect l="l" t="t" r="r" b="b"/>
            <a:pathLst>
              <a:path w="1319529">
                <a:moveTo>
                  <a:pt x="0" y="0"/>
                </a:moveTo>
                <a:lnTo>
                  <a:pt x="1319542" y="0"/>
                </a:lnTo>
              </a:path>
            </a:pathLst>
          </a:custGeom>
          <a:ln w="10464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414070" y="6489475"/>
            <a:ext cx="1115695" cy="0"/>
          </a:xfrm>
          <a:custGeom>
            <a:avLst/>
            <a:gdLst/>
            <a:ahLst/>
            <a:cxnLst/>
            <a:rect l="l" t="t" r="r" b="b"/>
            <a:pathLst>
              <a:path w="1115695">
                <a:moveTo>
                  <a:pt x="0" y="0"/>
                </a:moveTo>
                <a:lnTo>
                  <a:pt x="1115250" y="0"/>
                </a:lnTo>
              </a:path>
            </a:pathLst>
          </a:custGeom>
          <a:ln w="10464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13720" y="2653436"/>
            <a:ext cx="4912995" cy="0"/>
          </a:xfrm>
          <a:custGeom>
            <a:avLst/>
            <a:gdLst/>
            <a:ahLst/>
            <a:cxnLst/>
            <a:rect l="l" t="t" r="r" b="b"/>
            <a:pathLst>
              <a:path w="4912995">
                <a:moveTo>
                  <a:pt x="0" y="0"/>
                </a:moveTo>
                <a:lnTo>
                  <a:pt x="4912423" y="0"/>
                </a:lnTo>
              </a:path>
            </a:pathLst>
          </a:custGeom>
          <a:ln w="10464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 txBox="1"/>
          <p:nvPr/>
        </p:nvSpPr>
        <p:spPr>
          <a:xfrm>
            <a:off x="5452745" y="2208708"/>
            <a:ext cx="185388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400"/>
              </a:lnSpc>
            </a:pPr>
            <a:r>
              <a:rPr lang="ru-RU" sz="1400" b="1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Ставки страховых взносов (%)</a:t>
            </a:r>
            <a:endParaRPr lang="ru-RU" sz="1400" dirty="0">
              <a:solidFill>
                <a:srgbClr val="066AB4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466143" y="2653436"/>
            <a:ext cx="4911725" cy="0"/>
          </a:xfrm>
          <a:custGeom>
            <a:avLst/>
            <a:gdLst/>
            <a:ahLst/>
            <a:cxnLst/>
            <a:rect l="l" t="t" r="r" b="b"/>
            <a:pathLst>
              <a:path w="4911725">
                <a:moveTo>
                  <a:pt x="0" y="0"/>
                </a:moveTo>
                <a:lnTo>
                  <a:pt x="4911318" y="0"/>
                </a:lnTo>
              </a:path>
            </a:pathLst>
          </a:custGeom>
          <a:ln w="10464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1681324" y="3064613"/>
            <a:ext cx="3644852" cy="45719"/>
          </a:xfrm>
          <a:custGeom>
            <a:avLst/>
            <a:gdLst/>
            <a:ahLst/>
            <a:cxnLst/>
            <a:rect l="l" t="t" r="r" b="b"/>
            <a:pathLst>
              <a:path w="3228340">
                <a:moveTo>
                  <a:pt x="0" y="0"/>
                </a:moveTo>
                <a:lnTo>
                  <a:pt x="3228314" y="0"/>
                </a:lnTo>
              </a:path>
            </a:pathLst>
          </a:custGeom>
          <a:ln w="10464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6885990" y="3064613"/>
            <a:ext cx="3490100" cy="45719"/>
          </a:xfrm>
          <a:custGeom>
            <a:avLst/>
            <a:gdLst/>
            <a:ahLst/>
            <a:cxnLst/>
            <a:rect l="l" t="t" r="r" b="b"/>
            <a:pathLst>
              <a:path w="2385059">
                <a:moveTo>
                  <a:pt x="0" y="0"/>
                </a:moveTo>
                <a:lnTo>
                  <a:pt x="2384971" y="0"/>
                </a:lnTo>
              </a:path>
            </a:pathLst>
          </a:custGeom>
          <a:ln w="10464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 txBox="1"/>
          <p:nvPr/>
        </p:nvSpPr>
        <p:spPr>
          <a:xfrm>
            <a:off x="5780944" y="3796836"/>
            <a:ext cx="100401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chemeClr val="bg1"/>
                </a:solidFill>
                <a:latin typeface="Fedra Sans Pro Book" panose="020B0504040000020004" pitchFamily="34" charset="0"/>
                <a:cs typeface="Cambria"/>
              </a:rPr>
              <a:t>пенсионный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5804112" y="4547432"/>
            <a:ext cx="1058508" cy="38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1200" dirty="0">
                <a:solidFill>
                  <a:schemeClr val="bg1"/>
                </a:solidFill>
                <a:latin typeface="Fedra Sans Pro Book" panose="020B0504040000020004" pitchFamily="34" charset="0"/>
                <a:cs typeface="Cambria"/>
              </a:rPr>
              <a:t>федеральный  ОМС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5793504" y="5282019"/>
            <a:ext cx="1040933" cy="38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1200" dirty="0">
                <a:solidFill>
                  <a:schemeClr val="bg1"/>
                </a:solidFill>
                <a:latin typeface="Fedra Sans Pro Book" panose="020B0504040000020004" pitchFamily="34" charset="0"/>
                <a:cs typeface="Cambria"/>
              </a:rPr>
              <a:t>социального  страхования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7011404" y="2694446"/>
            <a:ext cx="748906" cy="3521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1100" b="1" dirty="0">
                <a:solidFill>
                  <a:srgbClr val="59595C"/>
                </a:solidFill>
                <a:latin typeface="Fedra Sans Pro Medium" panose="020B0604040000020004" pitchFamily="34" charset="0"/>
                <a:cs typeface="Calibri"/>
              </a:rPr>
              <a:t>Общие  условия</a:t>
            </a:r>
            <a:endParaRPr sz="1100" dirty="0">
              <a:latin typeface="Fedra Sans Pro Medium" panose="020B0604040000020004" pitchFamily="34" charset="0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151522" y="3511258"/>
            <a:ext cx="127635" cy="607695"/>
          </a:xfrm>
          <a:custGeom>
            <a:avLst/>
            <a:gdLst/>
            <a:ahLst/>
            <a:cxnLst/>
            <a:rect l="l" t="t" r="r" b="b"/>
            <a:pathLst>
              <a:path w="127634" h="607695">
                <a:moveTo>
                  <a:pt x="127126" y="607440"/>
                </a:moveTo>
                <a:lnTo>
                  <a:pt x="0" y="607440"/>
                </a:lnTo>
                <a:lnTo>
                  <a:pt x="0" y="0"/>
                </a:lnTo>
                <a:lnTo>
                  <a:pt x="127126" y="0"/>
                </a:lnTo>
                <a:lnTo>
                  <a:pt x="127126" y="607440"/>
                </a:lnTo>
                <a:close/>
              </a:path>
            </a:pathLst>
          </a:custGeom>
          <a:solidFill>
            <a:srgbClr val="D0D2D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 txBox="1"/>
          <p:nvPr/>
        </p:nvSpPr>
        <p:spPr>
          <a:xfrm>
            <a:off x="7107171" y="3338529"/>
            <a:ext cx="249246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45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22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151522" y="4755362"/>
            <a:ext cx="127635" cy="222250"/>
          </a:xfrm>
          <a:custGeom>
            <a:avLst/>
            <a:gdLst/>
            <a:ahLst/>
            <a:cxnLst/>
            <a:rect l="l" t="t" r="r" b="b"/>
            <a:pathLst>
              <a:path w="127634" h="222250">
                <a:moveTo>
                  <a:pt x="127126" y="221881"/>
                </a:moveTo>
                <a:lnTo>
                  <a:pt x="0" y="221881"/>
                </a:lnTo>
                <a:lnTo>
                  <a:pt x="0" y="0"/>
                </a:lnTo>
                <a:lnTo>
                  <a:pt x="127126" y="0"/>
                </a:lnTo>
                <a:lnTo>
                  <a:pt x="127126" y="221881"/>
                </a:lnTo>
                <a:close/>
              </a:path>
            </a:pathLst>
          </a:custGeom>
          <a:solidFill>
            <a:srgbClr val="D0D2D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8380452" y="4764245"/>
            <a:ext cx="127635" cy="222250"/>
          </a:xfrm>
          <a:custGeom>
            <a:avLst/>
            <a:gdLst/>
            <a:ahLst/>
            <a:cxnLst/>
            <a:rect l="l" t="t" r="r" b="b"/>
            <a:pathLst>
              <a:path w="127634" h="222250">
                <a:moveTo>
                  <a:pt x="127126" y="221881"/>
                </a:moveTo>
                <a:lnTo>
                  <a:pt x="0" y="221881"/>
                </a:lnTo>
                <a:lnTo>
                  <a:pt x="0" y="0"/>
                </a:lnTo>
                <a:lnTo>
                  <a:pt x="127126" y="0"/>
                </a:lnTo>
                <a:lnTo>
                  <a:pt x="127126" y="22188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9676104" y="4755362"/>
            <a:ext cx="127635" cy="222250"/>
          </a:xfrm>
          <a:custGeom>
            <a:avLst/>
            <a:gdLst/>
            <a:ahLst/>
            <a:cxnLst/>
            <a:rect l="l" t="t" r="r" b="b"/>
            <a:pathLst>
              <a:path w="127634" h="222250">
                <a:moveTo>
                  <a:pt x="127126" y="221881"/>
                </a:moveTo>
                <a:lnTo>
                  <a:pt x="0" y="221881"/>
                </a:lnTo>
                <a:lnTo>
                  <a:pt x="0" y="0"/>
                </a:lnTo>
                <a:lnTo>
                  <a:pt x="127126" y="0"/>
                </a:lnTo>
                <a:lnTo>
                  <a:pt x="127126" y="221881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 txBox="1"/>
          <p:nvPr/>
        </p:nvSpPr>
        <p:spPr>
          <a:xfrm>
            <a:off x="7087788" y="4581715"/>
            <a:ext cx="29691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5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5,1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380452" y="3769569"/>
            <a:ext cx="127635" cy="358140"/>
          </a:xfrm>
          <a:custGeom>
            <a:avLst/>
            <a:gdLst/>
            <a:ahLst/>
            <a:cxnLst/>
            <a:rect l="l" t="t" r="r" b="b"/>
            <a:pathLst>
              <a:path w="127634" h="358139">
                <a:moveTo>
                  <a:pt x="127126" y="358013"/>
                </a:moveTo>
                <a:lnTo>
                  <a:pt x="0" y="358013"/>
                </a:lnTo>
                <a:lnTo>
                  <a:pt x="0" y="0"/>
                </a:lnTo>
                <a:lnTo>
                  <a:pt x="127126" y="0"/>
                </a:lnTo>
                <a:lnTo>
                  <a:pt x="127126" y="358013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9676104" y="3566884"/>
            <a:ext cx="127635" cy="551815"/>
          </a:xfrm>
          <a:custGeom>
            <a:avLst/>
            <a:gdLst/>
            <a:ahLst/>
            <a:cxnLst/>
            <a:rect l="l" t="t" r="r" b="b"/>
            <a:pathLst>
              <a:path w="127634" h="551814">
                <a:moveTo>
                  <a:pt x="127126" y="551814"/>
                </a:moveTo>
                <a:lnTo>
                  <a:pt x="0" y="551814"/>
                </a:lnTo>
                <a:lnTo>
                  <a:pt x="0" y="0"/>
                </a:lnTo>
                <a:lnTo>
                  <a:pt x="127126" y="0"/>
                </a:lnTo>
                <a:lnTo>
                  <a:pt x="127126" y="551814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 txBox="1"/>
          <p:nvPr/>
        </p:nvSpPr>
        <p:spPr>
          <a:xfrm>
            <a:off x="5730622" y="6068306"/>
            <a:ext cx="1284304" cy="352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lang="ru-RU" sz="1000" dirty="0" smtClean="0">
                <a:solidFill>
                  <a:schemeClr val="bg1"/>
                </a:solidFill>
                <a:latin typeface="Fedra Sans Pro Book" panose="020B0504040000020004" pitchFamily="34" charset="0"/>
                <a:cs typeface="Cambria"/>
              </a:rPr>
              <a:t>т</a:t>
            </a:r>
            <a:r>
              <a:rPr sz="1000" dirty="0" err="1" smtClean="0">
                <a:solidFill>
                  <a:schemeClr val="bg1"/>
                </a:solidFill>
                <a:latin typeface="Fedra Sans Pro Book" panose="020B0504040000020004" pitchFamily="34" charset="0"/>
                <a:cs typeface="Cambria"/>
              </a:rPr>
              <a:t>ерриториальный</a:t>
            </a:r>
            <a:endParaRPr lang="ru-RU" sz="1000" dirty="0" smtClean="0">
              <a:solidFill>
                <a:schemeClr val="bg1"/>
              </a:solidFill>
              <a:latin typeface="Fedra Sans Pro Book" panose="020B0504040000020004" pitchFamily="34" charset="0"/>
              <a:cs typeface="Cambria"/>
            </a:endParaRPr>
          </a:p>
          <a:p>
            <a:pPr marL="12700" marR="5080">
              <a:lnSpc>
                <a:spcPct val="104200"/>
              </a:lnSpc>
            </a:pPr>
            <a:r>
              <a:rPr sz="1200" dirty="0" smtClean="0">
                <a:solidFill>
                  <a:schemeClr val="bg1"/>
                </a:solidFill>
                <a:latin typeface="Fedra Sans Pro Book" panose="020B0504040000020004" pitchFamily="34" charset="0"/>
                <a:cs typeface="Cambria"/>
              </a:rPr>
              <a:t>ОМС</a:t>
            </a:r>
            <a:endParaRPr sz="1200" dirty="0">
              <a:solidFill>
                <a:schemeClr val="bg1"/>
              </a:solidFill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131634" y="6066180"/>
            <a:ext cx="167005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spc="70" dirty="0">
                <a:solidFill>
                  <a:srgbClr val="59595B"/>
                </a:solidFill>
                <a:cs typeface="Calibri"/>
              </a:rPr>
              <a:t>—</a:t>
            </a:r>
            <a:endParaRPr lang="ru-RU" sz="1150" dirty="0"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141535" y="2878602"/>
            <a:ext cx="73310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dirty="0">
                <a:solidFill>
                  <a:srgbClr val="59595C"/>
                </a:solidFill>
                <a:latin typeface="Fedra Sans Pro Medium" panose="020B0604040000020004" pitchFamily="34" charset="0"/>
                <a:cs typeface="Calibri"/>
              </a:rPr>
              <a:t>2018 год</a:t>
            </a:r>
            <a:endParaRPr sz="1100" dirty="0">
              <a:latin typeface="Fedra Sans Pro Medium" panose="020B0604040000020004" pitchFamily="34" charset="0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151522" y="5569089"/>
            <a:ext cx="127635" cy="170180"/>
          </a:xfrm>
          <a:custGeom>
            <a:avLst/>
            <a:gdLst/>
            <a:ahLst/>
            <a:cxnLst/>
            <a:rect l="l" t="t" r="r" b="b"/>
            <a:pathLst>
              <a:path w="127634" h="170179">
                <a:moveTo>
                  <a:pt x="127126" y="169570"/>
                </a:moveTo>
                <a:lnTo>
                  <a:pt x="0" y="169570"/>
                </a:lnTo>
                <a:lnTo>
                  <a:pt x="0" y="0"/>
                </a:lnTo>
                <a:lnTo>
                  <a:pt x="127126" y="0"/>
                </a:lnTo>
                <a:lnTo>
                  <a:pt x="127126" y="169570"/>
                </a:lnTo>
                <a:close/>
              </a:path>
            </a:pathLst>
          </a:custGeom>
          <a:solidFill>
            <a:srgbClr val="D0D2D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8380452" y="5577972"/>
            <a:ext cx="127635" cy="170180"/>
          </a:xfrm>
          <a:custGeom>
            <a:avLst/>
            <a:gdLst/>
            <a:ahLst/>
            <a:cxnLst/>
            <a:rect l="l" t="t" r="r" b="b"/>
            <a:pathLst>
              <a:path w="127634" h="170179">
                <a:moveTo>
                  <a:pt x="127126" y="169570"/>
                </a:moveTo>
                <a:lnTo>
                  <a:pt x="0" y="169570"/>
                </a:lnTo>
                <a:lnTo>
                  <a:pt x="0" y="0"/>
                </a:lnTo>
                <a:lnTo>
                  <a:pt x="127126" y="0"/>
                </a:lnTo>
                <a:lnTo>
                  <a:pt x="127126" y="16957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9676104" y="5569089"/>
            <a:ext cx="127635" cy="170180"/>
          </a:xfrm>
          <a:custGeom>
            <a:avLst/>
            <a:gdLst/>
            <a:ahLst/>
            <a:cxnLst/>
            <a:rect l="l" t="t" r="r" b="b"/>
            <a:pathLst>
              <a:path w="127634" h="170179">
                <a:moveTo>
                  <a:pt x="127126" y="169570"/>
                </a:moveTo>
                <a:lnTo>
                  <a:pt x="0" y="169570"/>
                </a:lnTo>
                <a:lnTo>
                  <a:pt x="0" y="0"/>
                </a:lnTo>
                <a:lnTo>
                  <a:pt x="127126" y="0"/>
                </a:lnTo>
                <a:lnTo>
                  <a:pt x="127126" y="16957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 txBox="1"/>
          <p:nvPr/>
        </p:nvSpPr>
        <p:spPr>
          <a:xfrm>
            <a:off x="7114320" y="5396711"/>
            <a:ext cx="41308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70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2,9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374961" y="3607681"/>
            <a:ext cx="161221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40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13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654116" y="3399154"/>
            <a:ext cx="20581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90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20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316730" y="4590661"/>
            <a:ext cx="38963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5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5,1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612345" y="4581778"/>
            <a:ext cx="47433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5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5,1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343262" y="5405697"/>
            <a:ext cx="40081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70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2,9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9638876" y="5396813"/>
            <a:ext cx="44780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70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2,9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393337" y="6094404"/>
            <a:ext cx="11148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20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0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689028" y="6085521"/>
            <a:ext cx="11148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20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0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06" name="object 10"/>
          <p:cNvSpPr txBox="1"/>
          <p:nvPr/>
        </p:nvSpPr>
        <p:spPr>
          <a:xfrm>
            <a:off x="740776" y="6147039"/>
            <a:ext cx="79761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dirty="0" smtClean="0">
                <a:solidFill>
                  <a:schemeClr val="bg1"/>
                </a:solidFill>
                <a:latin typeface="Fedra Sans Pro Book" panose="020B0504040000020004" pitchFamily="34" charset="0"/>
                <a:cs typeface="Cambria"/>
              </a:rPr>
              <a:t>транспорт</a:t>
            </a:r>
            <a:endParaRPr sz="1200" dirty="0">
              <a:solidFill>
                <a:schemeClr val="bg1"/>
              </a:solidFill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1952041" y="6049450"/>
            <a:ext cx="1475216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890"/>
              </a:lnSpc>
            </a:pPr>
            <a:r>
              <a:rPr lang="en-US" sz="1100" b="1" spc="30" dirty="0" smtClean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10 – </a:t>
            </a:r>
            <a:r>
              <a:rPr lang="ru-RU" sz="1100" b="1" spc="30" dirty="0" smtClean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150</a:t>
            </a:r>
            <a:r>
              <a:rPr lang="ru-RU" sz="1100" b="1" spc="-60" dirty="0" smtClean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 </a:t>
            </a:r>
            <a:r>
              <a:rPr lang="ru-RU" sz="1100" b="1" spc="85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руб.</a:t>
            </a:r>
            <a:endParaRPr lang="ru-RU"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8151101" y="2673344"/>
            <a:ext cx="5036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b="1" dirty="0">
                <a:solidFill>
                  <a:srgbClr val="005AA9"/>
                </a:solidFill>
                <a:latin typeface="Fedra Sans Pro Medium" panose="020B0604040000020004" pitchFamily="34" charset="0"/>
                <a:cs typeface="Calibri"/>
              </a:rPr>
              <a:t>ОЭЗ</a:t>
            </a:r>
            <a:endParaRPr lang="ru-RU" sz="1100" dirty="0">
              <a:latin typeface="Fedra Sans Pro Medium" panose="020B0604040000020004" pitchFamily="34" charset="0"/>
              <a:cs typeface="Calibri"/>
            </a:endParaRPr>
          </a:p>
        </p:txBody>
      </p:sp>
      <p:pic>
        <p:nvPicPr>
          <p:cNvPr id="212" name="Изображение 211" descr="icon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68" y="3784778"/>
            <a:ext cx="266617" cy="266617"/>
          </a:xfrm>
          <a:prstGeom prst="rect">
            <a:avLst/>
          </a:prstGeom>
        </p:spPr>
      </p:pic>
      <p:pic>
        <p:nvPicPr>
          <p:cNvPr id="214" name="Изображение 213" descr="icon-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68" y="4603511"/>
            <a:ext cx="256893" cy="256893"/>
          </a:xfrm>
          <a:prstGeom prst="rect">
            <a:avLst/>
          </a:prstGeom>
        </p:spPr>
      </p:pic>
      <p:pic>
        <p:nvPicPr>
          <p:cNvPr id="215" name="Изображение 214" descr="icon-03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58" y="5302110"/>
            <a:ext cx="311292" cy="311292"/>
          </a:xfrm>
          <a:prstGeom prst="rect">
            <a:avLst/>
          </a:prstGeom>
        </p:spPr>
      </p:pic>
      <p:pic>
        <p:nvPicPr>
          <p:cNvPr id="216" name="Изображение 215" descr="icon-04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58" y="6091867"/>
            <a:ext cx="269080" cy="269080"/>
          </a:xfrm>
          <a:prstGeom prst="rect">
            <a:avLst/>
          </a:prstGeom>
        </p:spPr>
      </p:pic>
      <p:pic>
        <p:nvPicPr>
          <p:cNvPr id="217" name="Изображение 216" descr="icon-05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706" y="3723487"/>
            <a:ext cx="272227" cy="272227"/>
          </a:xfrm>
          <a:prstGeom prst="rect">
            <a:avLst/>
          </a:prstGeom>
        </p:spPr>
      </p:pic>
      <p:pic>
        <p:nvPicPr>
          <p:cNvPr id="218" name="Изображение 217" descr="icon-06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233" y="4537652"/>
            <a:ext cx="269700" cy="269700"/>
          </a:xfrm>
          <a:prstGeom prst="rect">
            <a:avLst/>
          </a:prstGeom>
        </p:spPr>
      </p:pic>
      <p:pic>
        <p:nvPicPr>
          <p:cNvPr id="219" name="Изображение 218" descr="icon-07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705" y="5342094"/>
            <a:ext cx="272227" cy="272227"/>
          </a:xfrm>
          <a:prstGeom prst="rect">
            <a:avLst/>
          </a:prstGeom>
        </p:spPr>
      </p:pic>
      <p:pic>
        <p:nvPicPr>
          <p:cNvPr id="220" name="Изображение 219" descr="icon-08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745" y="6094948"/>
            <a:ext cx="248182" cy="248182"/>
          </a:xfrm>
          <a:prstGeom prst="rect">
            <a:avLst/>
          </a:prstGeom>
        </p:spPr>
      </p:pic>
      <p:sp>
        <p:nvSpPr>
          <p:cNvPr id="97" name="object 13"/>
          <p:cNvSpPr txBox="1"/>
          <p:nvPr/>
        </p:nvSpPr>
        <p:spPr>
          <a:xfrm>
            <a:off x="3888371" y="2705506"/>
            <a:ext cx="41697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20" dirty="0">
                <a:solidFill>
                  <a:srgbClr val="59595C"/>
                </a:solidFill>
                <a:latin typeface="Fedra Sans Pro Medium" panose="020B0604040000020004" pitchFamily="34" charset="0"/>
                <a:cs typeface="Calibri"/>
              </a:rPr>
              <a:t>Срок</a:t>
            </a:r>
            <a:endParaRPr sz="1100" dirty="0">
              <a:latin typeface="Fedra Sans Pro Medium" panose="020B0604040000020004" pitchFamily="34" charset="0"/>
              <a:cs typeface="Calibri"/>
            </a:endParaRPr>
          </a:p>
        </p:txBody>
      </p:sp>
      <p:sp>
        <p:nvSpPr>
          <p:cNvPr id="99" name="object 73"/>
          <p:cNvSpPr txBox="1"/>
          <p:nvPr/>
        </p:nvSpPr>
        <p:spPr>
          <a:xfrm>
            <a:off x="9547802" y="2678335"/>
            <a:ext cx="487641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dirty="0">
                <a:solidFill>
                  <a:srgbClr val="59595C"/>
                </a:solidFill>
                <a:latin typeface="Fedra Sans Pro Medium" panose="020B0604040000020004" pitchFamily="34" charset="0"/>
                <a:cs typeface="Calibri"/>
              </a:rPr>
              <a:t>2019 год</a:t>
            </a:r>
            <a:endParaRPr sz="1100" dirty="0">
              <a:latin typeface="Fedra Sans Pro Medium" panose="020B0604040000020004" pitchFamily="34" charset="0"/>
              <a:cs typeface="Calibri"/>
            </a:endParaRPr>
          </a:p>
        </p:txBody>
      </p:sp>
      <p:sp>
        <p:nvSpPr>
          <p:cNvPr id="100" name="object 28"/>
          <p:cNvSpPr txBox="1"/>
          <p:nvPr/>
        </p:nvSpPr>
        <p:spPr>
          <a:xfrm>
            <a:off x="3768913" y="3277345"/>
            <a:ext cx="1213535" cy="543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sz="1100" b="1" dirty="0">
                <a:latin typeface="Fedra Sans Pro Book" panose="020B0504040000020004" pitchFamily="34" charset="0"/>
                <a:cs typeface="Calibri"/>
              </a:rPr>
              <a:t>На весь период  существования  ОЭЗ</a:t>
            </a:r>
          </a:p>
        </p:txBody>
      </p:sp>
      <p:sp>
        <p:nvSpPr>
          <p:cNvPr id="102" name="object 29"/>
          <p:cNvSpPr txBox="1"/>
          <p:nvPr/>
        </p:nvSpPr>
        <p:spPr>
          <a:xfrm>
            <a:off x="3768914" y="4275633"/>
            <a:ext cx="1248019" cy="6617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b="1" dirty="0">
                <a:latin typeface="Fedra Sans Pro Book" panose="020B0504040000020004" pitchFamily="34" charset="0"/>
                <a:cs typeface="Calibri"/>
              </a:rPr>
              <a:t>В течение 10 лет </a:t>
            </a:r>
            <a:endParaRPr lang="ru-RU" sz="1100" b="1" dirty="0" smtClean="0">
              <a:latin typeface="Fedra Sans Pro Book" panose="020B05040400000200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800" dirty="0" smtClean="0">
                <a:latin typeface="Fedra Sans Pro Book" panose="020B0504040000020004" pitchFamily="34" charset="0"/>
                <a:cs typeface="Calibri"/>
              </a:rPr>
              <a:t>с </a:t>
            </a:r>
            <a:r>
              <a:rPr lang="ru-RU" sz="800" dirty="0">
                <a:latin typeface="Fedra Sans Pro Book" panose="020B0504040000020004" pitchFamily="34" charset="0"/>
                <a:cs typeface="Calibri"/>
              </a:rPr>
              <a:t>месяца, следующего </a:t>
            </a:r>
            <a:endParaRPr lang="ru-RU" sz="800" dirty="0" smtClean="0">
              <a:latin typeface="Fedra Sans Pro Book" panose="020B05040400000200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800" dirty="0" smtClean="0">
                <a:latin typeface="Fedra Sans Pro Book" panose="020B0504040000020004" pitchFamily="34" charset="0"/>
                <a:cs typeface="Calibri"/>
              </a:rPr>
              <a:t>за </a:t>
            </a:r>
            <a:r>
              <a:rPr lang="ru-RU" sz="800" dirty="0">
                <a:latin typeface="Fedra Sans Pro Book" panose="020B0504040000020004" pitchFamily="34" charset="0"/>
                <a:cs typeface="Calibri"/>
              </a:rPr>
              <a:t>месяцем постановки на учет указанного имущества </a:t>
            </a:r>
            <a:endParaRPr sz="800" dirty="0">
              <a:latin typeface="Fedra Sans Pro Book" panose="020B0504040000020004" pitchFamily="34" charset="0"/>
              <a:cs typeface="Calibri"/>
            </a:endParaRPr>
          </a:p>
        </p:txBody>
      </p:sp>
      <p:sp>
        <p:nvSpPr>
          <p:cNvPr id="103" name="object 31"/>
          <p:cNvSpPr txBox="1"/>
          <p:nvPr/>
        </p:nvSpPr>
        <p:spPr>
          <a:xfrm>
            <a:off x="3768914" y="5070798"/>
            <a:ext cx="1361543" cy="66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1100" b="1" dirty="0">
                <a:latin typeface="Fedra Sans Pro Book"/>
                <a:cs typeface="Fedra Sans Pro Book"/>
              </a:rPr>
              <a:t>На срок 5 лет </a:t>
            </a:r>
            <a:r>
              <a:rPr lang="ru-RU" sz="800" dirty="0">
                <a:latin typeface="Fedra Sans Pro Book"/>
                <a:cs typeface="Fedra Sans Pro Book"/>
              </a:rPr>
              <a:t>с месяца возникновения права собственности на каждый земельный участок</a:t>
            </a:r>
          </a:p>
        </p:txBody>
      </p:sp>
      <p:sp>
        <p:nvSpPr>
          <p:cNvPr id="104" name="object 32"/>
          <p:cNvSpPr txBox="1"/>
          <p:nvPr/>
        </p:nvSpPr>
        <p:spPr>
          <a:xfrm>
            <a:off x="3768914" y="5927004"/>
            <a:ext cx="1361544" cy="44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ru-RU" sz="1100" b="1" dirty="0" smtClean="0">
                <a:latin typeface="Fedra Sans Pro Book"/>
                <a:cs typeface="Fedra Sans Pro Book"/>
              </a:rPr>
              <a:t>На </a:t>
            </a:r>
            <a:r>
              <a:rPr lang="ru-RU" sz="1100" b="1" dirty="0">
                <a:latin typeface="Fedra Sans Pro Book"/>
                <a:cs typeface="Fedra Sans Pro Book"/>
              </a:rPr>
              <a:t>срок 5 лет </a:t>
            </a:r>
            <a:r>
              <a:rPr lang="ru-RU" sz="800" dirty="0">
                <a:latin typeface="Fedra Sans Pro Book"/>
                <a:cs typeface="Fedra Sans Pro Book"/>
              </a:rPr>
              <a:t>с момента регистрации транспортного средства </a:t>
            </a:r>
            <a:endParaRPr sz="800" dirty="0">
              <a:latin typeface="Fedra Sans Pro Book"/>
              <a:cs typeface="Fedra Sans Pro Book"/>
            </a:endParaRPr>
          </a:p>
        </p:txBody>
      </p:sp>
      <p:sp>
        <p:nvSpPr>
          <p:cNvPr id="105" name="object 18"/>
          <p:cNvSpPr/>
          <p:nvPr/>
        </p:nvSpPr>
        <p:spPr>
          <a:xfrm>
            <a:off x="3203593" y="3603890"/>
            <a:ext cx="158632" cy="514463"/>
          </a:xfrm>
          <a:custGeom>
            <a:avLst/>
            <a:gdLst/>
            <a:ahLst/>
            <a:cxnLst/>
            <a:rect l="l" t="t" r="r" b="b"/>
            <a:pathLst>
              <a:path w="127635" h="441325">
                <a:moveTo>
                  <a:pt x="127126" y="440956"/>
                </a:moveTo>
                <a:lnTo>
                  <a:pt x="0" y="440956"/>
                </a:lnTo>
                <a:lnTo>
                  <a:pt x="0" y="0"/>
                </a:lnTo>
                <a:lnTo>
                  <a:pt x="127126" y="0"/>
                </a:lnTo>
                <a:lnTo>
                  <a:pt x="127126" y="440956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7030A0"/>
              </a:solidFill>
            </a:endParaRPr>
          </a:p>
        </p:txBody>
      </p:sp>
      <p:sp>
        <p:nvSpPr>
          <p:cNvPr id="106" name="object 21"/>
          <p:cNvSpPr txBox="1"/>
          <p:nvPr/>
        </p:nvSpPr>
        <p:spPr>
          <a:xfrm>
            <a:off x="3094756" y="3290711"/>
            <a:ext cx="52665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30" dirty="0" smtClean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1</a:t>
            </a:r>
            <a:r>
              <a:rPr lang="en-US" sz="1100" b="1" spc="30" dirty="0" smtClean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5</a:t>
            </a:r>
            <a:r>
              <a:rPr sz="1100" b="1" spc="30" dirty="0" smtClean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,5</a:t>
            </a:r>
            <a:r>
              <a:rPr sz="1100" b="1" spc="30" dirty="0">
                <a:solidFill>
                  <a:srgbClr val="7030A0"/>
                </a:solidFill>
                <a:latin typeface="Fedra Sans Pro Bold" panose="020B0804040000020004" pitchFamily="34" charset="0"/>
                <a:cs typeface="Calibri"/>
              </a:rPr>
              <a:t>%</a:t>
            </a:r>
            <a:endParaRPr sz="1100" dirty="0">
              <a:solidFill>
                <a:srgbClr val="7030A0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07" name="object 55"/>
          <p:cNvSpPr txBox="1"/>
          <p:nvPr/>
        </p:nvSpPr>
        <p:spPr>
          <a:xfrm>
            <a:off x="7123747" y="6605236"/>
            <a:ext cx="3806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b="1" spc="45" dirty="0" smtClean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30</a:t>
            </a:r>
            <a:endParaRPr sz="20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10" name="object 63"/>
          <p:cNvSpPr txBox="1"/>
          <p:nvPr/>
        </p:nvSpPr>
        <p:spPr>
          <a:xfrm>
            <a:off x="8310579" y="6614175"/>
            <a:ext cx="33357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b="1" spc="85" dirty="0" smtClean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21</a:t>
            </a:r>
            <a:endParaRPr sz="2000" b="1" spc="85" dirty="0">
              <a:solidFill>
                <a:srgbClr val="066AB4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11" name="object 63"/>
          <p:cNvSpPr txBox="1"/>
          <p:nvPr/>
        </p:nvSpPr>
        <p:spPr>
          <a:xfrm>
            <a:off x="9573135" y="6611762"/>
            <a:ext cx="60076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b="1" spc="85" dirty="0" smtClean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28</a:t>
            </a:r>
            <a:endParaRPr sz="2000" b="1" spc="85" dirty="0">
              <a:solidFill>
                <a:srgbClr val="066AB4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91" name="object 6"/>
          <p:cNvSpPr txBox="1"/>
          <p:nvPr/>
        </p:nvSpPr>
        <p:spPr>
          <a:xfrm>
            <a:off x="5915335" y="7065056"/>
            <a:ext cx="4855854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100" dirty="0" smtClean="0">
                <a:latin typeface="Fedra Sans Pro Normal" panose="020B0504040000020004" pitchFamily="34" charset="0"/>
                <a:cs typeface="Calibri"/>
              </a:rPr>
              <a:t>Исключение:</a:t>
            </a:r>
            <a:endParaRPr lang="en-US" sz="1100" dirty="0" smtClean="0">
              <a:latin typeface="Fedra Sans Pro Normal" panose="020B05040400000200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ru-RU" sz="1100" dirty="0" smtClean="0">
                <a:latin typeface="Fedra Sans Pro Normal" panose="020B0504040000020004" pitchFamily="34" charset="0"/>
                <a:cs typeface="Calibri"/>
              </a:rPr>
              <a:t>Для ИТ-компаний действует ставка 14% в период с 2017 по 2023 гг.</a:t>
            </a:r>
            <a:endParaRPr sz="1100" dirty="0"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14448" y="4120439"/>
            <a:ext cx="4911725" cy="0"/>
          </a:xfrm>
          <a:custGeom>
            <a:avLst/>
            <a:gdLst/>
            <a:ahLst/>
            <a:cxnLst/>
            <a:rect l="l" t="t" r="r" b="b"/>
            <a:pathLst>
              <a:path w="4911725">
                <a:moveTo>
                  <a:pt x="0" y="0"/>
                </a:moveTo>
                <a:lnTo>
                  <a:pt x="4911699" y="0"/>
                </a:lnTo>
              </a:path>
            </a:pathLst>
          </a:custGeom>
          <a:ln w="5232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412992" y="4979886"/>
            <a:ext cx="4911725" cy="0"/>
          </a:xfrm>
          <a:custGeom>
            <a:avLst/>
            <a:gdLst/>
            <a:ahLst/>
            <a:cxnLst/>
            <a:rect l="l" t="t" r="r" b="b"/>
            <a:pathLst>
              <a:path w="4911725">
                <a:moveTo>
                  <a:pt x="0" y="0"/>
                </a:moveTo>
                <a:lnTo>
                  <a:pt x="4911699" y="0"/>
                </a:lnTo>
              </a:path>
            </a:pathLst>
          </a:custGeom>
          <a:ln w="5232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414448" y="5738914"/>
            <a:ext cx="4911725" cy="0"/>
          </a:xfrm>
          <a:custGeom>
            <a:avLst/>
            <a:gdLst/>
            <a:ahLst/>
            <a:cxnLst/>
            <a:rect l="l" t="t" r="r" b="b"/>
            <a:pathLst>
              <a:path w="4911725">
                <a:moveTo>
                  <a:pt x="0" y="0"/>
                </a:moveTo>
                <a:lnTo>
                  <a:pt x="4911699" y="0"/>
                </a:lnTo>
              </a:path>
            </a:pathLst>
          </a:custGeom>
          <a:ln w="5232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718889" y="6489474"/>
            <a:ext cx="3562985" cy="0"/>
          </a:xfrm>
          <a:custGeom>
            <a:avLst/>
            <a:gdLst/>
            <a:ahLst/>
            <a:cxnLst/>
            <a:rect l="l" t="t" r="r" b="b"/>
            <a:pathLst>
              <a:path w="3562985">
                <a:moveTo>
                  <a:pt x="0" y="0"/>
                </a:moveTo>
                <a:lnTo>
                  <a:pt x="3562692" y="0"/>
                </a:lnTo>
              </a:path>
            </a:pathLst>
          </a:custGeom>
          <a:ln w="10464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5465432" y="4120439"/>
            <a:ext cx="4911090" cy="0"/>
          </a:xfrm>
          <a:custGeom>
            <a:avLst/>
            <a:gdLst/>
            <a:ahLst/>
            <a:cxnLst/>
            <a:rect l="l" t="t" r="r" b="b"/>
            <a:pathLst>
              <a:path w="4911090">
                <a:moveTo>
                  <a:pt x="0" y="0"/>
                </a:moveTo>
                <a:lnTo>
                  <a:pt x="4910556" y="0"/>
                </a:lnTo>
              </a:path>
            </a:pathLst>
          </a:custGeom>
          <a:ln w="5232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6885990" y="6489474"/>
            <a:ext cx="3490595" cy="0"/>
          </a:xfrm>
          <a:custGeom>
            <a:avLst/>
            <a:gdLst/>
            <a:ahLst/>
            <a:cxnLst/>
            <a:rect l="l" t="t" r="r" b="b"/>
            <a:pathLst>
              <a:path w="3490595">
                <a:moveTo>
                  <a:pt x="0" y="0"/>
                </a:moveTo>
                <a:lnTo>
                  <a:pt x="3489998" y="0"/>
                </a:lnTo>
              </a:path>
            </a:pathLst>
          </a:custGeom>
          <a:ln w="10464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204"/>
          <p:cNvSpPr/>
          <p:nvPr/>
        </p:nvSpPr>
        <p:spPr>
          <a:xfrm>
            <a:off x="5464708" y="4977244"/>
            <a:ext cx="4911725" cy="0"/>
          </a:xfrm>
          <a:custGeom>
            <a:avLst/>
            <a:gdLst/>
            <a:ahLst/>
            <a:cxnLst/>
            <a:rect l="l" t="t" r="r" b="b"/>
            <a:pathLst>
              <a:path w="4911725">
                <a:moveTo>
                  <a:pt x="0" y="0"/>
                </a:moveTo>
                <a:lnTo>
                  <a:pt x="4911280" y="0"/>
                </a:lnTo>
              </a:path>
            </a:pathLst>
          </a:custGeom>
          <a:ln w="5232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205"/>
          <p:cNvSpPr/>
          <p:nvPr/>
        </p:nvSpPr>
        <p:spPr>
          <a:xfrm>
            <a:off x="5466156" y="5738914"/>
            <a:ext cx="4910455" cy="0"/>
          </a:xfrm>
          <a:custGeom>
            <a:avLst/>
            <a:gdLst/>
            <a:ahLst/>
            <a:cxnLst/>
            <a:rect l="l" t="t" r="r" b="b"/>
            <a:pathLst>
              <a:path w="4910455">
                <a:moveTo>
                  <a:pt x="0" y="0"/>
                </a:moveTo>
                <a:lnTo>
                  <a:pt x="4909832" y="0"/>
                </a:lnTo>
              </a:path>
            </a:pathLst>
          </a:custGeom>
          <a:ln w="5232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07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5365335" y="1976701"/>
            <a:ext cx="4922097" cy="575531"/>
          </a:xfrm>
          <a:prstGeom prst="rect">
            <a:avLst/>
          </a:prstGeom>
          <a:solidFill>
            <a:srgbClr val="066A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31" y="2547440"/>
            <a:ext cx="10086975" cy="2657475"/>
          </a:xfrm>
          <a:prstGeom prst="rect">
            <a:avLst/>
          </a:prstGeom>
        </p:spPr>
      </p:pic>
      <p:pic>
        <p:nvPicPr>
          <p:cNvPr id="4" name="Изображение 3" descr="head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3000" dirty="0" smtClean="0">
                <a:solidFill>
                  <a:srgbClr val="FFFFFF"/>
                </a:solidFill>
                <a:latin typeface="Fedra Sans Pro Bold" panose="020B0804040000020004" pitchFamily="34" charset="0"/>
              </a:rPr>
              <a:t>Преимущества ОЭЗ: т</a:t>
            </a:r>
            <a:r>
              <a:rPr sz="3000" dirty="0" err="1" smtClean="0">
                <a:solidFill>
                  <a:srgbClr val="FFFFFF"/>
                </a:solidFill>
                <a:latin typeface="Fedra Sans Pro Bold" panose="020B0804040000020004" pitchFamily="34" charset="0"/>
              </a:rPr>
              <a:t>аможенный</a:t>
            </a:r>
            <a:r>
              <a:rPr sz="3000" dirty="0" smtClean="0">
                <a:solidFill>
                  <a:srgbClr val="FFFFFF"/>
                </a:solidFill>
                <a:latin typeface="Fedra Sans Pro Bold" panose="020B0804040000020004" pitchFamily="34" charset="0"/>
              </a:rPr>
              <a:t> </a:t>
            </a:r>
            <a:r>
              <a:rPr sz="3000" dirty="0">
                <a:solidFill>
                  <a:srgbClr val="FFFFFF"/>
                </a:solidFill>
                <a:latin typeface="Fedra Sans Pro Bold" panose="020B0804040000020004" pitchFamily="34" charset="0"/>
              </a:rPr>
              <a:t>режим</a:t>
            </a:r>
          </a:p>
        </p:txBody>
      </p:sp>
      <p:sp>
        <p:nvSpPr>
          <p:cNvPr id="9" name="object 126"/>
          <p:cNvSpPr txBox="1"/>
          <p:nvPr/>
        </p:nvSpPr>
        <p:spPr>
          <a:xfrm>
            <a:off x="323077" y="1382471"/>
            <a:ext cx="694612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dirty="0">
                <a:latin typeface="Fedra Sans Pro Normal" panose="020B0504040000020004" pitchFamily="34" charset="0"/>
                <a:cs typeface="Calibri"/>
              </a:rPr>
              <a:t>На территории технико-внедренческой ОЭЗ  применяется таможенная процедура свободной  таможенной зоны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376988" y="3128275"/>
            <a:ext cx="1315107" cy="1761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500"/>
              </a:lnSpc>
            </a:pPr>
            <a:r>
              <a:rPr sz="1050" b="1" dirty="0" err="1">
                <a:solidFill>
                  <a:srgbClr val="3BB44A"/>
                </a:solidFill>
                <a:latin typeface="Fedra Sans Pro Bold" panose="020B0804040000020004" pitchFamily="34" charset="0"/>
                <a:cs typeface="Calibri"/>
              </a:rPr>
              <a:t>Товары</a:t>
            </a:r>
            <a:r>
              <a:rPr sz="1050" b="1" dirty="0">
                <a:solidFill>
                  <a:srgbClr val="3BB44A"/>
                </a:solidFill>
                <a:latin typeface="Fedra Sans Pro Bold" panose="020B0804040000020004" pitchFamily="34" charset="0"/>
                <a:cs typeface="Calibri"/>
              </a:rPr>
              <a:t>  </a:t>
            </a:r>
            <a:r>
              <a:rPr lang="ru-RU" sz="1050" b="1" dirty="0" smtClean="0">
                <a:solidFill>
                  <a:srgbClr val="3BB44A"/>
                </a:solidFill>
                <a:latin typeface="Fedra Sans Pro Bold" panose="020B0804040000020004" pitchFamily="34" charset="0"/>
                <a:cs typeface="Calibri"/>
              </a:rPr>
              <a:t>ЕАЭС</a:t>
            </a:r>
            <a:endParaRPr sz="105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75228" y="3090694"/>
            <a:ext cx="898270" cy="352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500"/>
              </a:lnSpc>
            </a:pPr>
            <a:r>
              <a:rPr sz="1050" b="1" dirty="0">
                <a:solidFill>
                  <a:srgbClr val="066AB4"/>
                </a:solidFill>
                <a:latin typeface="Fedra Sans Pro Bold" panose="020B0804040000020004" pitchFamily="34" charset="0"/>
                <a:cs typeface="Calibri"/>
              </a:rPr>
              <a:t>Иностранные  товары</a:t>
            </a:r>
            <a:endParaRPr sz="105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8327" y="2605091"/>
            <a:ext cx="839180" cy="351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9100"/>
              </a:lnSpc>
            </a:pPr>
            <a:r>
              <a:rPr sz="700" i="1" dirty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Не облагается  Уплачивается</a:t>
            </a:r>
            <a:endParaRPr sz="700" dirty="0">
              <a:latin typeface="Fedra Sans Pro Book" panose="020B0504040000020004" pitchFamily="34" charset="0"/>
              <a:cs typeface="Calibri"/>
            </a:endParaRPr>
          </a:p>
        </p:txBody>
      </p:sp>
      <p:sp>
        <p:nvSpPr>
          <p:cNvPr id="13" name="object 35"/>
          <p:cNvSpPr txBox="1"/>
          <p:nvPr/>
        </p:nvSpPr>
        <p:spPr>
          <a:xfrm>
            <a:off x="444866" y="3383242"/>
            <a:ext cx="994014" cy="675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500"/>
              </a:lnSpc>
            </a:pPr>
            <a:r>
              <a:rPr sz="1050" b="1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Таможенные  пошлины</a:t>
            </a:r>
            <a:endParaRPr sz="1050" dirty="0">
              <a:latin typeface="Fedra Sans Pro Bold" panose="020B0804040000020004" pitchFamily="34" charset="0"/>
              <a:cs typeface="Calibri"/>
            </a:endParaRPr>
          </a:p>
          <a:p>
            <a:pPr>
              <a:lnSpc>
                <a:spcPct val="100000"/>
              </a:lnSpc>
            </a:pPr>
            <a:endParaRPr sz="1050" dirty="0">
              <a:latin typeface="Fedra Sans Pro Bold" panose="020B08040400000200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1"/>
              </a:spcBef>
            </a:pPr>
            <a:endParaRPr sz="1050" dirty="0">
              <a:latin typeface="Fedra Sans Pro Bold" panose="020B0804040000020004" pitchFamily="34" charset="0"/>
              <a:cs typeface="Times New Roman"/>
            </a:endParaRPr>
          </a:p>
        </p:txBody>
      </p:sp>
      <p:sp>
        <p:nvSpPr>
          <p:cNvPr id="14" name="object 36"/>
          <p:cNvSpPr txBox="1"/>
          <p:nvPr/>
        </p:nvSpPr>
        <p:spPr>
          <a:xfrm>
            <a:off x="406713" y="4353398"/>
            <a:ext cx="614681" cy="1662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Акциз</a:t>
            </a:r>
            <a:endParaRPr sz="105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5" name="object 37"/>
          <p:cNvSpPr txBox="1"/>
          <p:nvPr/>
        </p:nvSpPr>
        <p:spPr>
          <a:xfrm>
            <a:off x="406712" y="4782556"/>
            <a:ext cx="614681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Другое</a:t>
            </a:r>
            <a:endParaRPr sz="105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6" name="object 38"/>
          <p:cNvSpPr txBox="1"/>
          <p:nvPr/>
        </p:nvSpPr>
        <p:spPr>
          <a:xfrm>
            <a:off x="3726676" y="3969693"/>
            <a:ext cx="1310947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dirty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(Возмещается)</a:t>
            </a:r>
            <a:endParaRPr sz="800" dirty="0">
              <a:latin typeface="Fedra Sans Pro Book" panose="020B0504040000020004" pitchFamily="34" charset="0"/>
              <a:cs typeface="Calibri"/>
            </a:endParaRPr>
          </a:p>
        </p:txBody>
      </p:sp>
      <p:sp>
        <p:nvSpPr>
          <p:cNvPr id="17" name="object 47"/>
          <p:cNvSpPr txBox="1"/>
          <p:nvPr/>
        </p:nvSpPr>
        <p:spPr>
          <a:xfrm>
            <a:off x="1811364" y="4660082"/>
            <a:ext cx="1365885" cy="45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i="1" dirty="0">
                <a:solidFill>
                  <a:srgbClr val="066AB4"/>
                </a:solidFill>
                <a:latin typeface="Fedra Sans Pro Book" panose="020B0504040000020004" pitchFamily="34" charset="0"/>
                <a:cs typeface="Calibri"/>
              </a:rPr>
              <a:t>Меры нетарифного регулирования</a:t>
            </a:r>
            <a:endParaRPr sz="1000" dirty="0">
              <a:latin typeface="Fedra Sans Pro Book" panose="020B05040400000200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800" i="1" dirty="0">
                <a:solidFill>
                  <a:srgbClr val="066AB4"/>
                </a:solidFill>
                <a:latin typeface="Fedra Sans Pro Bold"/>
                <a:cs typeface="Fedra Sans Pro Bold"/>
              </a:rPr>
              <a:t>не применяются</a:t>
            </a:r>
            <a:endParaRPr sz="800" i="1" dirty="0">
              <a:latin typeface="Fedra Sans Pro Bold"/>
              <a:cs typeface="Fedra Sans Pro Bold"/>
            </a:endParaRPr>
          </a:p>
        </p:txBody>
      </p:sp>
      <p:sp>
        <p:nvSpPr>
          <p:cNvPr id="18" name="object 48"/>
          <p:cNvSpPr txBox="1"/>
          <p:nvPr/>
        </p:nvSpPr>
        <p:spPr>
          <a:xfrm>
            <a:off x="3365336" y="4660082"/>
            <a:ext cx="94615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i="1" dirty="0">
                <a:solidFill>
                  <a:srgbClr val="3BB44A"/>
                </a:solidFill>
                <a:latin typeface="Fedra Sans Pro Book" panose="020B0504040000020004" pitchFamily="34" charset="0"/>
                <a:cs typeface="Calibri"/>
              </a:rPr>
              <a:t>Запреты </a:t>
            </a:r>
            <a:r>
              <a:rPr lang="ru-RU" sz="1000" i="1" dirty="0" smtClean="0">
                <a:solidFill>
                  <a:srgbClr val="3BB44A"/>
                </a:solidFill>
                <a:latin typeface="Fedra Sans Pro Book" panose="020B0504040000020004" pitchFamily="34" charset="0"/>
                <a:cs typeface="Calibri"/>
              </a:rPr>
              <a:t/>
            </a:r>
            <a:br>
              <a:rPr lang="ru-RU" sz="1000" i="1" dirty="0" smtClean="0">
                <a:solidFill>
                  <a:srgbClr val="3BB44A"/>
                </a:solidFill>
                <a:latin typeface="Fedra Sans Pro Book" panose="020B0504040000020004" pitchFamily="34" charset="0"/>
                <a:cs typeface="Calibri"/>
              </a:rPr>
            </a:br>
            <a:r>
              <a:rPr lang="ru-RU" sz="1000" i="1" dirty="0" smtClean="0">
                <a:solidFill>
                  <a:srgbClr val="3BB44A"/>
                </a:solidFill>
                <a:latin typeface="Fedra Sans Pro Book" panose="020B0504040000020004" pitchFamily="34" charset="0"/>
                <a:cs typeface="Calibri"/>
              </a:rPr>
              <a:t>и </a:t>
            </a:r>
            <a:r>
              <a:rPr lang="ru-RU" sz="1000" i="1" dirty="0">
                <a:solidFill>
                  <a:srgbClr val="3BB44A"/>
                </a:solidFill>
                <a:latin typeface="Fedra Sans Pro Book" panose="020B0504040000020004" pitchFamily="34" charset="0"/>
                <a:cs typeface="Calibri"/>
              </a:rPr>
              <a:t>ограничения</a:t>
            </a:r>
          </a:p>
          <a:p>
            <a:pPr marL="12700">
              <a:lnSpc>
                <a:spcPct val="100000"/>
              </a:lnSpc>
            </a:pPr>
            <a:r>
              <a:rPr lang="ru-RU" sz="800" i="1" dirty="0">
                <a:solidFill>
                  <a:srgbClr val="3BB44A"/>
                </a:solidFill>
                <a:latin typeface="Fedra Sans Pro Bold"/>
                <a:cs typeface="Fedra Sans Pro Bold"/>
              </a:rPr>
              <a:t>не применяются</a:t>
            </a:r>
            <a:endParaRPr sz="800" dirty="0">
              <a:latin typeface="Fedra Sans Pro Bold"/>
              <a:cs typeface="Fedra Sans Pro Bold"/>
            </a:endParaRPr>
          </a:p>
        </p:txBody>
      </p:sp>
      <p:sp>
        <p:nvSpPr>
          <p:cNvPr id="19" name="object 49"/>
          <p:cNvSpPr txBox="1"/>
          <p:nvPr/>
        </p:nvSpPr>
        <p:spPr>
          <a:xfrm>
            <a:off x="7586596" y="2722249"/>
            <a:ext cx="850394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dirty="0">
                <a:latin typeface="Fedra Sans Pro Bold" panose="020B0804040000020004" pitchFamily="34" charset="0"/>
                <a:cs typeface="Calibri"/>
              </a:rPr>
              <a:t>Экспорт</a:t>
            </a:r>
            <a:endParaRPr sz="13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1" name="object 51"/>
          <p:cNvSpPr txBox="1"/>
          <p:nvPr/>
        </p:nvSpPr>
        <p:spPr>
          <a:xfrm>
            <a:off x="9175925" y="2722251"/>
            <a:ext cx="1111507" cy="200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dirty="0">
                <a:latin typeface="Fedra Sans Pro Bold" panose="020B0804040000020004" pitchFamily="34" charset="0"/>
                <a:cs typeface="Calibri"/>
              </a:rPr>
              <a:t>Реэкспорт</a:t>
            </a:r>
            <a:endParaRPr sz="13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5" name="object 9"/>
          <p:cNvSpPr txBox="1"/>
          <p:nvPr/>
        </p:nvSpPr>
        <p:spPr>
          <a:xfrm>
            <a:off x="1815626" y="2648343"/>
            <a:ext cx="2053730" cy="335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500"/>
              </a:lnSpc>
            </a:pPr>
            <a:r>
              <a:rPr sz="1000" b="1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При действии свободной  таможеннной процедуры</a:t>
            </a:r>
            <a:endParaRPr sz="1000" dirty="0">
              <a:latin typeface="Fedra Sans Pro Bold" panose="020B0804040000020004" pitchFamily="34" charset="0"/>
              <a:cs typeface="Calibri"/>
            </a:endParaRPr>
          </a:p>
        </p:txBody>
      </p:sp>
      <p:pic>
        <p:nvPicPr>
          <p:cNvPr id="27" name="Изображение 26" descr="icon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785" y="3503191"/>
            <a:ext cx="170688" cy="170688"/>
          </a:xfrm>
          <a:prstGeom prst="rect">
            <a:avLst/>
          </a:prstGeom>
        </p:spPr>
      </p:pic>
      <p:pic>
        <p:nvPicPr>
          <p:cNvPr id="28" name="Изображение 27" descr="icon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785" y="3926550"/>
            <a:ext cx="170688" cy="170688"/>
          </a:xfrm>
          <a:prstGeom prst="rect">
            <a:avLst/>
          </a:prstGeom>
        </p:spPr>
      </p:pic>
      <p:pic>
        <p:nvPicPr>
          <p:cNvPr id="29" name="Изображение 28" descr="icon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785" y="4346062"/>
            <a:ext cx="170688" cy="170688"/>
          </a:xfrm>
          <a:prstGeom prst="rect">
            <a:avLst/>
          </a:prstGeom>
        </p:spPr>
      </p:pic>
      <p:pic>
        <p:nvPicPr>
          <p:cNvPr id="33" name="Изображение 32" descr="icon-0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945" y="3506125"/>
            <a:ext cx="170688" cy="170688"/>
          </a:xfrm>
          <a:prstGeom prst="rect">
            <a:avLst/>
          </a:prstGeom>
        </p:spPr>
      </p:pic>
      <p:pic>
        <p:nvPicPr>
          <p:cNvPr id="35" name="Изображение 34" descr="icon-0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333" y="4348996"/>
            <a:ext cx="170688" cy="170688"/>
          </a:xfrm>
          <a:prstGeom prst="rect">
            <a:avLst/>
          </a:prstGeom>
        </p:spPr>
      </p:pic>
      <p:pic>
        <p:nvPicPr>
          <p:cNvPr id="45" name="Изображение 44" descr="icon-0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179" y="3930546"/>
            <a:ext cx="170688" cy="170688"/>
          </a:xfrm>
          <a:prstGeom prst="rect">
            <a:avLst/>
          </a:prstGeom>
        </p:spPr>
      </p:pic>
      <p:pic>
        <p:nvPicPr>
          <p:cNvPr id="46" name="Изображение 45" descr="icon-0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179" y="4344152"/>
            <a:ext cx="170688" cy="170688"/>
          </a:xfrm>
          <a:prstGeom prst="rect">
            <a:avLst/>
          </a:prstGeom>
        </p:spPr>
      </p:pic>
      <p:pic>
        <p:nvPicPr>
          <p:cNvPr id="47" name="Изображение 46" descr="icon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213" y="3518400"/>
            <a:ext cx="170688" cy="170688"/>
          </a:xfrm>
          <a:prstGeom prst="rect">
            <a:avLst/>
          </a:prstGeom>
        </p:spPr>
      </p:pic>
      <p:pic>
        <p:nvPicPr>
          <p:cNvPr id="48" name="Изображение 47" descr="icon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213" y="3930546"/>
            <a:ext cx="170688" cy="170688"/>
          </a:xfrm>
          <a:prstGeom prst="rect">
            <a:avLst/>
          </a:prstGeom>
        </p:spPr>
      </p:pic>
      <p:pic>
        <p:nvPicPr>
          <p:cNvPr id="49" name="Изображение 48" descr="icon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213" y="4339036"/>
            <a:ext cx="170688" cy="170688"/>
          </a:xfrm>
          <a:prstGeom prst="rect">
            <a:avLst/>
          </a:prstGeom>
        </p:spPr>
      </p:pic>
      <p:sp>
        <p:nvSpPr>
          <p:cNvPr id="62" name="object 49"/>
          <p:cNvSpPr txBox="1"/>
          <p:nvPr/>
        </p:nvSpPr>
        <p:spPr>
          <a:xfrm>
            <a:off x="5979705" y="2724484"/>
            <a:ext cx="694472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300" b="1" dirty="0" smtClean="0">
                <a:latin typeface="Fedra Sans Pro Bold" panose="020B0804040000020004" pitchFamily="34" charset="0"/>
                <a:cs typeface="Calibri"/>
              </a:rPr>
              <a:t>Импорт</a:t>
            </a:r>
            <a:endParaRPr sz="1300" dirty="0">
              <a:latin typeface="Fedra Sans Pro Bold" panose="020B0804040000020004" pitchFamily="34" charset="0"/>
              <a:cs typeface="Calibri"/>
            </a:endParaRPr>
          </a:p>
        </p:txBody>
      </p:sp>
      <p:pic>
        <p:nvPicPr>
          <p:cNvPr id="24" name="Изображение 23" descr="Untitled-6-0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035" y="3507387"/>
            <a:ext cx="188976" cy="185928"/>
          </a:xfrm>
          <a:prstGeom prst="rect">
            <a:avLst/>
          </a:prstGeom>
        </p:spPr>
      </p:pic>
      <p:pic>
        <p:nvPicPr>
          <p:cNvPr id="26" name="Изображение 25" descr="Untitled-7-0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27" y="3913872"/>
            <a:ext cx="188976" cy="185928"/>
          </a:xfrm>
          <a:prstGeom prst="rect">
            <a:avLst/>
          </a:prstGeom>
        </p:spPr>
      </p:pic>
      <p:pic>
        <p:nvPicPr>
          <p:cNvPr id="63" name="Изображение 62" descr="Untitled-7-0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27" y="4327631"/>
            <a:ext cx="188976" cy="185928"/>
          </a:xfrm>
          <a:prstGeom prst="rect">
            <a:avLst/>
          </a:prstGeom>
        </p:spPr>
      </p:pic>
      <p:pic>
        <p:nvPicPr>
          <p:cNvPr id="64" name="Изображение 63" descr="Untitled-7-0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27" y="3508973"/>
            <a:ext cx="188976" cy="185928"/>
          </a:xfrm>
          <a:prstGeom prst="rect">
            <a:avLst/>
          </a:prstGeom>
        </p:spPr>
      </p:pic>
      <p:sp>
        <p:nvSpPr>
          <p:cNvPr id="65" name="object 38"/>
          <p:cNvSpPr txBox="1"/>
          <p:nvPr/>
        </p:nvSpPr>
        <p:spPr>
          <a:xfrm>
            <a:off x="7987585" y="3395790"/>
            <a:ext cx="131094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800" i="1" dirty="0" smtClean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Экспортная пошлина</a:t>
            </a:r>
          </a:p>
          <a:p>
            <a:pPr marL="12700">
              <a:lnSpc>
                <a:spcPct val="100000"/>
              </a:lnSpc>
            </a:pPr>
            <a:r>
              <a:rPr lang="ru-RU" sz="800" i="1" dirty="0" smtClean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 мала или р</a:t>
            </a:r>
            <a:r>
              <a:rPr lang="ru-RU" sz="800" i="1" dirty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а</a:t>
            </a:r>
            <a:r>
              <a:rPr lang="ru-RU" sz="800" i="1" dirty="0" smtClean="0">
                <a:solidFill>
                  <a:srgbClr val="59595C"/>
                </a:solidFill>
                <a:latin typeface="Fedra Sans Pro Book" panose="020B0504040000020004" pitchFamily="34" charset="0"/>
                <a:cs typeface="Calibri"/>
              </a:rPr>
              <a:t>вна нулю</a:t>
            </a:r>
            <a:endParaRPr sz="800" dirty="0">
              <a:latin typeface="Fedra Sans Pro Book" panose="020B0504040000020004" pitchFamily="34" charset="0"/>
              <a:cs typeface="Calibri"/>
            </a:endParaRPr>
          </a:p>
        </p:txBody>
      </p:sp>
      <p:pic>
        <p:nvPicPr>
          <p:cNvPr id="43" name="Изображение 2" descr="Untitled-6-0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862" y="3923299"/>
            <a:ext cx="188976" cy="18592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01" y="5456355"/>
            <a:ext cx="1954344" cy="195434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2" y="5602902"/>
            <a:ext cx="1255154" cy="1255154"/>
          </a:xfrm>
          <a:prstGeom prst="rect">
            <a:avLst/>
          </a:prstGeom>
        </p:spPr>
      </p:pic>
      <p:pic>
        <p:nvPicPr>
          <p:cNvPr id="52" name="Изображение 32" descr="icon-0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008" y="3527834"/>
            <a:ext cx="170688" cy="170688"/>
          </a:xfrm>
          <a:prstGeom prst="rect">
            <a:avLst/>
          </a:prstGeom>
        </p:spPr>
      </p:pic>
      <p:pic>
        <p:nvPicPr>
          <p:cNvPr id="53" name="Изображение 32" descr="icon-0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008" y="4342871"/>
            <a:ext cx="170688" cy="1706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19794" y="3840817"/>
            <a:ext cx="217037" cy="16639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 descr="Untitled-6-0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398" y="3935087"/>
            <a:ext cx="188976" cy="18592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363916" y="3813739"/>
            <a:ext cx="44499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335" lvl="0"/>
            <a:r>
              <a:rPr lang="ru-RU" sz="1050" b="1" dirty="0">
                <a:solidFill>
                  <a:srgbClr val="59595C"/>
                </a:solidFill>
                <a:latin typeface="Fedra Sans Pro Bold" panose="020B0804040000020004" pitchFamily="34" charset="0"/>
                <a:cs typeface="Calibri"/>
              </a:rPr>
              <a:t>НДС</a:t>
            </a:r>
            <a:endParaRPr lang="ru-RU" sz="1050" dirty="0">
              <a:solidFill>
                <a:prstClr val="black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5063" y="1983373"/>
            <a:ext cx="4104389" cy="5657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bject 7"/>
          <p:cNvSpPr txBox="1"/>
          <p:nvPr/>
        </p:nvSpPr>
        <p:spPr>
          <a:xfrm>
            <a:off x="5633703" y="2171162"/>
            <a:ext cx="4245153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400"/>
              </a:lnSpc>
            </a:pPr>
            <a:r>
              <a:rPr sz="1400" b="1" dirty="0">
                <a:solidFill>
                  <a:schemeClr val="bg1"/>
                </a:solidFill>
                <a:latin typeface="Fedra Sans Pro Bold" panose="020B0804040000020004" pitchFamily="34" charset="0"/>
                <a:cs typeface="Calibri"/>
              </a:rPr>
              <a:t>Завершение действия  таможенной процедуры</a:t>
            </a:r>
            <a:endParaRPr sz="1400" dirty="0">
              <a:solidFill>
                <a:schemeClr val="bg1"/>
              </a:solidFill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35931" y="2155482"/>
            <a:ext cx="3803927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400"/>
              </a:lnSpc>
            </a:pPr>
            <a:r>
              <a:rPr sz="1400" b="1" dirty="0">
                <a:latin typeface="Fedra Sans Pro Bold" panose="020B0804040000020004" pitchFamily="34" charset="0"/>
                <a:cs typeface="Calibri"/>
              </a:rPr>
              <a:t>Условия действия процедуры  свободной таможенной зоны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51957" y="5620704"/>
            <a:ext cx="2067037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2000" b="1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09.04.2014</a:t>
            </a:r>
            <a:r>
              <a:rPr lang="ru-RU" sz="20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 </a:t>
            </a:r>
            <a:endParaRPr lang="ru-RU" sz="2000" dirty="0">
              <a:solidFill>
                <a:srgbClr val="066AB4"/>
              </a:solidFill>
              <a:latin typeface="Fedra Sans Pro Bold"/>
              <a:cs typeface="Fedra Sans Pro Bold"/>
            </a:endParaRPr>
          </a:p>
          <a:p>
            <a:pPr>
              <a:spcAft>
                <a:spcPts val="300"/>
              </a:spcAft>
            </a:pPr>
            <a:endParaRPr lang="ru-RU" sz="2000" dirty="0">
              <a:solidFill>
                <a:srgbClr val="67308F"/>
              </a:solidFill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54687" y="5980330"/>
            <a:ext cx="1728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66AB4"/>
                </a:solidFill>
                <a:latin typeface="Fedra Sans Pro Bold"/>
                <a:cs typeface="Fedra Sans Pro Bold"/>
              </a:rPr>
              <a:t>дата открытия таможенного поста</a:t>
            </a:r>
            <a:endParaRPr lang="ru-RU" sz="1400" dirty="0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H="1">
            <a:off x="226766" y="5674710"/>
            <a:ext cx="1" cy="936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6340265" y="5666115"/>
            <a:ext cx="1673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800" b="1" dirty="0" smtClean="0">
                <a:solidFill>
                  <a:srgbClr val="7030A0"/>
                </a:solidFill>
                <a:latin typeface="Fedra Sans Pro Normal" panose="020B0504040000020004" pitchFamily="34" charset="0"/>
                <a:cs typeface="Calibri"/>
              </a:rPr>
              <a:t>15</a:t>
            </a:r>
            <a:r>
              <a:rPr lang="ru-RU" sz="1400" b="1" dirty="0" smtClean="0">
                <a:solidFill>
                  <a:srgbClr val="7030A0"/>
                </a:solidFill>
                <a:latin typeface="Fedra Sans Pro Normal" panose="020B0504040000020004" pitchFamily="34" charset="0"/>
                <a:cs typeface="Calibri"/>
              </a:rPr>
              <a:t> человек</a:t>
            </a:r>
            <a:endParaRPr lang="ru-RU" sz="1400" dirty="0">
              <a:solidFill>
                <a:srgbClr val="7030A0"/>
              </a:solidFill>
              <a:latin typeface="Fedra Sans Pro Bold"/>
              <a:cs typeface="Fedra Sans Pro Bold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743502" y="5715747"/>
            <a:ext cx="19551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</a:t>
            </a:r>
            <a:r>
              <a:rPr lang="ru-RU" sz="1600" dirty="0" err="1" smtClean="0"/>
              <a:t>Нойдорф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6334707" y="5999184"/>
            <a:ext cx="1673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800" b="1" dirty="0" smtClean="0">
                <a:solidFill>
                  <a:srgbClr val="7030A0"/>
                </a:solidFill>
                <a:latin typeface="Fedra Sans Pro Normal" panose="020B0504040000020004" pitchFamily="34" charset="0"/>
                <a:cs typeface="Calibri"/>
              </a:rPr>
              <a:t>59 </a:t>
            </a:r>
            <a:r>
              <a:rPr lang="ru-RU" sz="1400" b="1" dirty="0" smtClean="0">
                <a:solidFill>
                  <a:srgbClr val="7030A0"/>
                </a:solidFill>
                <a:latin typeface="Fedra Sans Pro Normal" panose="020B0504040000020004" pitchFamily="34" charset="0"/>
                <a:cs typeface="Calibri"/>
              </a:rPr>
              <a:t>человек</a:t>
            </a:r>
            <a:endParaRPr lang="ru-RU" sz="1400" dirty="0">
              <a:solidFill>
                <a:srgbClr val="7030A0"/>
              </a:solidFill>
              <a:latin typeface="Fedra Sans Pro Bold"/>
              <a:cs typeface="Fedra Sans Pro Bold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722150" y="5998733"/>
            <a:ext cx="2028519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</a:t>
            </a:r>
            <a:r>
              <a:rPr lang="ru-RU" sz="1600" dirty="0" err="1" smtClean="0"/>
              <a:t>Новоорловская</a:t>
            </a:r>
            <a:r>
              <a:rPr lang="ru-RU" sz="1600" dirty="0" smtClean="0"/>
              <a:t>» </a:t>
            </a:r>
            <a:r>
              <a:rPr lang="ru-RU" sz="1050" i="1" dirty="0" smtClean="0"/>
              <a:t>(план)</a:t>
            </a:r>
            <a:endParaRPr lang="ru-RU" sz="1050" i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302066" y="6617797"/>
            <a:ext cx="2570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Fedra Sans Pro Normal" panose="020B0504040000020004" pitchFamily="34" charset="0"/>
                <a:cs typeface="Calibri"/>
              </a:rPr>
              <a:t>Объем льгот, полученных резидентами по уплате таможенных платежей </a:t>
            </a:r>
            <a:r>
              <a:rPr lang="en-US" sz="1200" b="1" dirty="0" smtClean="0">
                <a:latin typeface="Fedra Sans Pro Normal" panose="020B0504040000020004" pitchFamily="34" charset="0"/>
                <a:cs typeface="Calibri"/>
              </a:rPr>
              <a:t/>
            </a:r>
            <a:br>
              <a:rPr lang="en-US" sz="1200" b="1" dirty="0" smtClean="0">
                <a:latin typeface="Fedra Sans Pro Normal" panose="020B0504040000020004" pitchFamily="34" charset="0"/>
                <a:cs typeface="Calibri"/>
              </a:rPr>
            </a:br>
            <a:r>
              <a:rPr lang="ru-RU" sz="1200" b="1" dirty="0" smtClean="0">
                <a:latin typeface="Fedra Sans Pro Normal" panose="020B0504040000020004" pitchFamily="34" charset="0"/>
                <a:cs typeface="Calibri"/>
              </a:rPr>
              <a:t>(</a:t>
            </a:r>
            <a:r>
              <a:rPr lang="ru-RU" sz="1200" b="1" dirty="0">
                <a:latin typeface="Fedra Sans Pro Normal" panose="020B0504040000020004" pitchFamily="34" charset="0"/>
                <a:cs typeface="Calibri"/>
              </a:rPr>
              <a:t>на </a:t>
            </a:r>
            <a:r>
              <a:rPr lang="ru-RU" sz="1200" b="1" dirty="0" smtClean="0">
                <a:latin typeface="Fedra Sans Pro Normal" panose="020B0504040000020004" pitchFamily="34" charset="0"/>
                <a:cs typeface="Calibri"/>
              </a:rPr>
              <a:t>01.</a:t>
            </a:r>
            <a:r>
              <a:rPr lang="en-US" sz="1200" b="1" dirty="0" smtClean="0">
                <a:latin typeface="Fedra Sans Pro Normal" panose="020B0504040000020004" pitchFamily="34" charset="0"/>
                <a:cs typeface="Calibri"/>
              </a:rPr>
              <a:t>10</a:t>
            </a:r>
            <a:r>
              <a:rPr lang="ru-RU" sz="1200" b="1" dirty="0" smtClean="0">
                <a:latin typeface="Fedra Sans Pro Normal" panose="020B0504040000020004" pitchFamily="34" charset="0"/>
                <a:cs typeface="Calibri"/>
              </a:rPr>
              <a:t>.201</a:t>
            </a:r>
            <a:r>
              <a:rPr lang="en-US" sz="1200" b="1" dirty="0">
                <a:latin typeface="Fedra Sans Pro Normal" panose="020B0504040000020004" pitchFamily="34" charset="0"/>
                <a:cs typeface="Calibri"/>
              </a:rPr>
              <a:t>8</a:t>
            </a:r>
            <a:r>
              <a:rPr lang="ru-RU" sz="1200" b="1" dirty="0">
                <a:latin typeface="Fedra Sans Pro Normal" panose="020B0504040000020004" pitchFamily="34" charset="0"/>
                <a:cs typeface="Calibri"/>
              </a:rPr>
              <a:t>)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881083" y="6565258"/>
            <a:ext cx="3679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066AB4"/>
                </a:solidFill>
              </a:rPr>
              <a:t>Численность </a:t>
            </a:r>
            <a:r>
              <a:rPr lang="ru-RU" sz="1800" dirty="0">
                <a:solidFill>
                  <a:srgbClr val="066AB4"/>
                </a:solidFill>
              </a:rPr>
              <a:t>сотрудников таможенного поста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401088" y="5602530"/>
            <a:ext cx="1936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1,375</a:t>
            </a:r>
            <a:r>
              <a:rPr lang="ru-RU" sz="2400" b="1" dirty="0" smtClean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 </a:t>
            </a:r>
            <a:r>
              <a:rPr lang="ru-RU" sz="2400" b="1" dirty="0">
                <a:solidFill>
                  <a:srgbClr val="066AB4"/>
                </a:solidFill>
                <a:latin typeface="Fedra Sans Pro Normal" panose="020B0504040000020004" pitchFamily="34" charset="0"/>
                <a:cs typeface="Calibri"/>
              </a:rPr>
              <a:t>млрд. руб.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H="1">
            <a:off x="2364964" y="5670036"/>
            <a:ext cx="1" cy="936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4748131" y="5707744"/>
            <a:ext cx="1" cy="936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74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4643117" y="2074756"/>
            <a:ext cx="1069529" cy="249252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78550" y="4807066"/>
            <a:ext cx="6250102" cy="310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473675" y="1563965"/>
            <a:ext cx="6016645" cy="310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 descr="head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sp>
        <p:nvSpPr>
          <p:cNvPr id="5" name="object 39"/>
          <p:cNvSpPr txBox="1"/>
          <p:nvPr/>
        </p:nvSpPr>
        <p:spPr>
          <a:xfrm>
            <a:off x="6943729" y="2371750"/>
            <a:ext cx="906819" cy="658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sz="4000" i="1" dirty="0" smtClean="0">
                <a:solidFill>
                  <a:srgbClr val="7030A0"/>
                </a:solidFill>
                <a:latin typeface="Fedra Sans Alt Pro Normal"/>
                <a:cs typeface="Calibri"/>
              </a:rPr>
              <a:t>2%</a:t>
            </a:r>
            <a:endParaRPr sz="4000" dirty="0">
              <a:latin typeface="Fedra Sans Alt Pro Normal"/>
              <a:cs typeface="Calibri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471343" y="4825024"/>
            <a:ext cx="6990917" cy="2560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885"/>
              </a:spcBef>
            </a:pPr>
            <a:r>
              <a:rPr sz="1600" b="1" dirty="0" smtClean="0">
                <a:latin typeface="Fedra Sans Pro Bold" panose="020B0804040000020004" pitchFamily="34" charset="0"/>
                <a:cs typeface="Calibri"/>
              </a:rPr>
              <a:t>Размер </a:t>
            </a:r>
            <a:r>
              <a:rPr sz="1600" b="1" dirty="0">
                <a:latin typeface="Fedra Sans Pro Bold" panose="020B0804040000020004" pitchFamily="34" charset="0"/>
                <a:cs typeface="Calibri"/>
              </a:rPr>
              <a:t>платы  за выкуп земельного участка (млн </a:t>
            </a:r>
            <a:r>
              <a:rPr sz="1600" b="1" dirty="0" err="1">
                <a:latin typeface="Fedra Sans Pro Bold" panose="020B0804040000020004" pitchFamily="34" charset="0"/>
                <a:cs typeface="Calibri"/>
              </a:rPr>
              <a:t>руб</a:t>
            </a:r>
            <a:r>
              <a:rPr sz="1600" b="1" dirty="0" smtClean="0">
                <a:latin typeface="Fedra Sans Pro Bold" panose="020B0804040000020004" pitchFamily="34" charset="0"/>
                <a:cs typeface="Calibri"/>
              </a:rPr>
              <a:t>.</a:t>
            </a:r>
            <a:r>
              <a:rPr lang="ru-RU" sz="1600" b="1" dirty="0" smtClean="0">
                <a:latin typeface="Fedra Sans Pro Bold" panose="020B0804040000020004" pitchFamily="34" charset="0"/>
                <a:cs typeface="Calibri"/>
              </a:rPr>
              <a:t>/га</a:t>
            </a:r>
            <a:r>
              <a:rPr sz="1600" b="1" dirty="0" smtClean="0">
                <a:latin typeface="Fedra Sans Pro Bold" panose="020B0804040000020004" pitchFamily="34" charset="0"/>
                <a:cs typeface="Calibri"/>
              </a:rPr>
              <a:t>)</a:t>
            </a:r>
            <a:endParaRPr sz="16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578523" y="1585468"/>
            <a:ext cx="6150129" cy="245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1600" b="1" dirty="0">
                <a:latin typeface="Fedra Sans Pro Bold" panose="020B0804040000020004" pitchFamily="34" charset="0"/>
                <a:cs typeface="Calibri"/>
              </a:rPr>
              <a:t>Стоимость аренды земельного  участка (1 га), руб./</a:t>
            </a:r>
            <a:r>
              <a:rPr sz="1600" b="1" dirty="0" smtClean="0">
                <a:latin typeface="Fedra Sans Pro Bold" panose="020B0804040000020004" pitchFamily="34" charset="0"/>
                <a:cs typeface="Calibri"/>
              </a:rPr>
              <a:t>год</a:t>
            </a:r>
            <a:endParaRPr sz="16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4" name="object 7"/>
          <p:cNvSpPr txBox="1"/>
          <p:nvPr/>
        </p:nvSpPr>
        <p:spPr>
          <a:xfrm>
            <a:off x="2516820" y="6392195"/>
            <a:ext cx="110282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67328C"/>
                </a:solidFill>
                <a:latin typeface="Fedra Sans Pro Bold" panose="020B0804040000020004" pitchFamily="34" charset="0"/>
                <a:cs typeface="Calibri"/>
              </a:rPr>
              <a:t>«Нойдорф»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3797919" y="6392195"/>
            <a:ext cx="168546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005AA9"/>
                </a:solidFill>
                <a:latin typeface="Fedra Sans Pro Bold" panose="020B0804040000020004" pitchFamily="34" charset="0"/>
                <a:cs typeface="Calibri"/>
              </a:rPr>
              <a:t>«Новоорловская»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7" name="object 54"/>
          <p:cNvSpPr txBox="1"/>
          <p:nvPr/>
        </p:nvSpPr>
        <p:spPr>
          <a:xfrm>
            <a:off x="602340" y="2097598"/>
            <a:ext cx="1592056" cy="45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«Нойдорф»</a:t>
            </a:r>
            <a:endParaRPr sz="1400" dirty="0">
              <a:latin typeface="Fedra Sans Pro Book" panose="020B0504040000020004" pitchFamily="34" charset="0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z="140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«Новоорловская»</a:t>
            </a:r>
            <a:endParaRPr sz="1400" dirty="0"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18" name="object 91"/>
          <p:cNvSpPr txBox="1"/>
          <p:nvPr/>
        </p:nvSpPr>
        <p:spPr>
          <a:xfrm>
            <a:off x="3219372" y="5562392"/>
            <a:ext cx="71764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67328C"/>
                </a:solidFill>
                <a:latin typeface="Fedra Sans Pro Bold" panose="020B0804040000020004" pitchFamily="34" charset="0"/>
                <a:cs typeface="Calibri"/>
              </a:rPr>
              <a:t>4,181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19" name="object 92"/>
          <p:cNvSpPr txBox="1"/>
          <p:nvPr/>
        </p:nvSpPr>
        <p:spPr>
          <a:xfrm>
            <a:off x="4028884" y="5562392"/>
            <a:ext cx="71704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005AA9"/>
                </a:solidFill>
                <a:latin typeface="Fedra Sans Pro Bold" panose="020B0804040000020004" pitchFamily="34" charset="0"/>
                <a:cs typeface="Calibri"/>
              </a:rPr>
              <a:t>7,47</a:t>
            </a:r>
            <a:r>
              <a:rPr lang="ru-RU" sz="1400" b="1" dirty="0" smtClean="0">
                <a:solidFill>
                  <a:srgbClr val="005AA9"/>
                </a:solidFill>
                <a:latin typeface="Fedra Sans Pro Bold" panose="020B0804040000020004" pitchFamily="34" charset="0"/>
                <a:cs typeface="Calibri"/>
              </a:rPr>
              <a:t>5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0" name="object 40"/>
          <p:cNvSpPr txBox="1"/>
          <p:nvPr/>
        </p:nvSpPr>
        <p:spPr>
          <a:xfrm>
            <a:off x="1081009" y="3121122"/>
            <a:ext cx="6203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67328C"/>
                </a:solidFill>
                <a:latin typeface="Fedra Sans Pro Bold" panose="020B0804040000020004" pitchFamily="34" charset="0"/>
                <a:cs typeface="Calibri"/>
              </a:rPr>
              <a:t>133 797</a:t>
            </a:r>
            <a:endParaRPr sz="12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1" name="object 41"/>
          <p:cNvSpPr txBox="1"/>
          <p:nvPr/>
        </p:nvSpPr>
        <p:spPr>
          <a:xfrm>
            <a:off x="1454300" y="2868269"/>
            <a:ext cx="6601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5AA9"/>
                </a:solidFill>
                <a:latin typeface="Fedra Sans Pro Bold" panose="020B0804040000020004" pitchFamily="34" charset="0"/>
                <a:cs typeface="Calibri"/>
              </a:rPr>
              <a:t>239 217</a:t>
            </a:r>
            <a:endParaRPr sz="12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2" name="object 42"/>
          <p:cNvSpPr txBox="1"/>
          <p:nvPr/>
        </p:nvSpPr>
        <p:spPr>
          <a:xfrm>
            <a:off x="2019498" y="3087017"/>
            <a:ext cx="78357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 smtClean="0">
                <a:solidFill>
                  <a:srgbClr val="67328C"/>
                </a:solidFill>
                <a:latin typeface="Fedra Sans Pro Bold" panose="020B0804040000020004" pitchFamily="34" charset="0"/>
                <a:cs typeface="Calibri"/>
              </a:rPr>
              <a:t>167</a:t>
            </a:r>
            <a:r>
              <a:rPr lang="ru-RU" sz="1200" b="1" dirty="0" smtClean="0">
                <a:solidFill>
                  <a:srgbClr val="67328C"/>
                </a:solidFill>
                <a:latin typeface="Fedra Sans Pro Bold" panose="020B0804040000020004" pitchFamily="34" charset="0"/>
                <a:cs typeface="Calibri"/>
              </a:rPr>
              <a:t> </a:t>
            </a:r>
            <a:r>
              <a:rPr sz="1200" b="1" dirty="0" smtClean="0">
                <a:solidFill>
                  <a:srgbClr val="67328C"/>
                </a:solidFill>
                <a:latin typeface="Fedra Sans Pro Bold" panose="020B0804040000020004" pitchFamily="34" charset="0"/>
                <a:cs typeface="Calibri"/>
              </a:rPr>
              <a:t>247</a:t>
            </a:r>
            <a:endParaRPr sz="12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3" name="object 43"/>
          <p:cNvSpPr txBox="1"/>
          <p:nvPr/>
        </p:nvSpPr>
        <p:spPr>
          <a:xfrm>
            <a:off x="2353117" y="2757942"/>
            <a:ext cx="74599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5AA9"/>
                </a:solidFill>
                <a:latin typeface="Fedra Sans Pro Bold" panose="020B0804040000020004" pitchFamily="34" charset="0"/>
                <a:cs typeface="Calibri"/>
              </a:rPr>
              <a:t>299 021</a:t>
            </a:r>
            <a:endParaRPr sz="12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4" name="object 44"/>
          <p:cNvSpPr txBox="1"/>
          <p:nvPr/>
        </p:nvSpPr>
        <p:spPr>
          <a:xfrm>
            <a:off x="2903109" y="3029402"/>
            <a:ext cx="75765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67328C"/>
                </a:solidFill>
                <a:latin typeface="Fedra Sans Pro Bold" panose="020B0804040000020004" pitchFamily="34" charset="0"/>
                <a:cs typeface="Calibri"/>
              </a:rPr>
              <a:t>200 696</a:t>
            </a:r>
            <a:endParaRPr sz="12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5" name="object 45"/>
          <p:cNvSpPr txBox="1"/>
          <p:nvPr/>
        </p:nvSpPr>
        <p:spPr>
          <a:xfrm>
            <a:off x="3333056" y="2637265"/>
            <a:ext cx="75442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5AA9"/>
                </a:solidFill>
                <a:latin typeface="Fedra Sans Pro Bold" panose="020B0804040000020004" pitchFamily="34" charset="0"/>
                <a:cs typeface="Calibri"/>
              </a:rPr>
              <a:t>358 825</a:t>
            </a:r>
            <a:endParaRPr sz="12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6" name="object 46"/>
          <p:cNvSpPr txBox="1"/>
          <p:nvPr/>
        </p:nvSpPr>
        <p:spPr>
          <a:xfrm>
            <a:off x="3736815" y="2918493"/>
            <a:ext cx="113360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67328C"/>
                </a:solidFill>
                <a:latin typeface="Fedra Sans Pro Bold" panose="020B0804040000020004" pitchFamily="34" charset="0"/>
                <a:cs typeface="Calibri"/>
              </a:rPr>
              <a:t>234 145</a:t>
            </a:r>
            <a:endParaRPr sz="12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7" name="object 47"/>
          <p:cNvSpPr txBox="1"/>
          <p:nvPr/>
        </p:nvSpPr>
        <p:spPr>
          <a:xfrm>
            <a:off x="3994864" y="2512956"/>
            <a:ext cx="71513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5AA9"/>
                </a:solidFill>
                <a:latin typeface="Fedra Sans Pro Bold" panose="020B0804040000020004" pitchFamily="34" charset="0"/>
                <a:cs typeface="Calibri"/>
              </a:rPr>
              <a:t>418 630</a:t>
            </a:r>
            <a:endParaRPr sz="12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8" name="object 48"/>
          <p:cNvSpPr txBox="1"/>
          <p:nvPr/>
        </p:nvSpPr>
        <p:spPr>
          <a:xfrm>
            <a:off x="4561475" y="2709111"/>
            <a:ext cx="76869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100" b="1" dirty="0">
                <a:solidFill>
                  <a:srgbClr val="67328C"/>
                </a:solidFill>
                <a:latin typeface="Fedra Sans Pro Bold" panose="020B0804040000020004" pitchFamily="34" charset="0"/>
                <a:cs typeface="Calibri"/>
              </a:rPr>
              <a:t>334 494</a:t>
            </a:r>
            <a:endParaRPr sz="11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29" name="object 49"/>
          <p:cNvSpPr txBox="1"/>
          <p:nvPr/>
        </p:nvSpPr>
        <p:spPr>
          <a:xfrm>
            <a:off x="5031538" y="2125030"/>
            <a:ext cx="74224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5AA9"/>
                </a:solidFill>
                <a:latin typeface="Fedra Sans Pro Bold" panose="020B0804040000020004" pitchFamily="34" charset="0"/>
                <a:cs typeface="Calibri"/>
              </a:rPr>
              <a:t>598 024</a:t>
            </a:r>
            <a:endParaRPr sz="12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30" name="object 50"/>
          <p:cNvSpPr txBox="1"/>
          <p:nvPr/>
        </p:nvSpPr>
        <p:spPr>
          <a:xfrm>
            <a:off x="1627680" y="3705504"/>
            <a:ext cx="43292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Fedra Sans Pro Bold" panose="020B0804040000020004" pitchFamily="34" charset="0"/>
                <a:cs typeface="Calibri"/>
              </a:rPr>
              <a:t>1-й год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31" name="object 51"/>
          <p:cNvSpPr txBox="1"/>
          <p:nvPr/>
        </p:nvSpPr>
        <p:spPr>
          <a:xfrm>
            <a:off x="2455008" y="3705504"/>
            <a:ext cx="45144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Fedra Sans Pro Bold" panose="020B0804040000020004" pitchFamily="34" charset="0"/>
                <a:cs typeface="Calibri"/>
              </a:rPr>
              <a:t>2-й год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32" name="object 52"/>
          <p:cNvSpPr txBox="1"/>
          <p:nvPr/>
        </p:nvSpPr>
        <p:spPr>
          <a:xfrm>
            <a:off x="3392370" y="3705504"/>
            <a:ext cx="44574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Fedra Sans Pro Bold" panose="020B0804040000020004" pitchFamily="34" charset="0"/>
                <a:cs typeface="Calibri"/>
              </a:rPr>
              <a:t>3-й год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33" name="object 68"/>
          <p:cNvSpPr txBox="1"/>
          <p:nvPr/>
        </p:nvSpPr>
        <p:spPr>
          <a:xfrm>
            <a:off x="4796152" y="3705504"/>
            <a:ext cx="83439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1" dirty="0">
                <a:latin typeface="Fedra Sans Pro Bold" panose="020B0804040000020004" pitchFamily="34" charset="0"/>
                <a:cs typeface="Calibri"/>
              </a:rPr>
              <a:t>5-й год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400" dirty="0">
                <a:latin typeface="Fedra Sans Pro Normal Italic"/>
                <a:cs typeface="Fedra Sans Pro Normal Italic"/>
              </a:rPr>
              <a:t>макс. размер платы</a:t>
            </a:r>
          </a:p>
        </p:txBody>
      </p:sp>
      <p:sp>
        <p:nvSpPr>
          <p:cNvPr id="36" name="object 53"/>
          <p:cNvSpPr txBox="1"/>
          <p:nvPr/>
        </p:nvSpPr>
        <p:spPr>
          <a:xfrm>
            <a:off x="4213502" y="3705504"/>
            <a:ext cx="45713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Fedra Sans Pro Bold" panose="020B0804040000020004" pitchFamily="34" charset="0"/>
                <a:cs typeface="Calibri"/>
              </a:rPr>
              <a:t>4-й год</a:t>
            </a:r>
            <a:endParaRPr sz="1400" dirty="0">
              <a:latin typeface="Fedra Sans Pro Bold" panose="020B0804040000020004" pitchFamily="34" charset="0"/>
              <a:cs typeface="Calibri"/>
            </a:endParaRPr>
          </a:p>
        </p:txBody>
      </p:sp>
      <p:sp>
        <p:nvSpPr>
          <p:cNvPr id="54" name="object 100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0" algn="l">
              <a:lnSpc>
                <a:spcPct val="100000"/>
              </a:lnSpc>
            </a:pPr>
            <a:r>
              <a:rPr lang="ru-RU" sz="3000" dirty="0" smtClean="0">
                <a:solidFill>
                  <a:srgbClr val="FFFFFF"/>
                </a:solidFill>
                <a:latin typeface="Fedra Sans Pro Bold" panose="020B0804040000020004" pitchFamily="34" charset="0"/>
              </a:rPr>
              <a:t>Предоставление земельного участка</a:t>
            </a:r>
            <a:endParaRPr sz="3000" dirty="0">
              <a:solidFill>
                <a:srgbClr val="FFFFFF"/>
              </a:solidFill>
              <a:latin typeface="Fedra Sans Pro Bold" panose="020B0804040000020004" pitchFamily="34" charset="0"/>
            </a:endParaRPr>
          </a:p>
        </p:txBody>
      </p:sp>
      <p:sp>
        <p:nvSpPr>
          <p:cNvPr id="71" name="object 55"/>
          <p:cNvSpPr/>
          <p:nvPr/>
        </p:nvSpPr>
        <p:spPr>
          <a:xfrm>
            <a:off x="1757178" y="3130651"/>
            <a:ext cx="129539" cy="514350"/>
          </a:xfrm>
          <a:custGeom>
            <a:avLst/>
            <a:gdLst/>
            <a:ahLst/>
            <a:cxnLst/>
            <a:rect l="l" t="t" r="r" b="b"/>
            <a:pathLst>
              <a:path w="129539" h="514350">
                <a:moveTo>
                  <a:pt x="0" y="0"/>
                </a:moveTo>
                <a:lnTo>
                  <a:pt x="129082" y="0"/>
                </a:lnTo>
                <a:lnTo>
                  <a:pt x="129082" y="514286"/>
                </a:lnTo>
                <a:lnTo>
                  <a:pt x="0" y="514286"/>
                </a:lnTo>
                <a:lnTo>
                  <a:pt x="0" y="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72" name="object 56"/>
          <p:cNvSpPr/>
          <p:nvPr/>
        </p:nvSpPr>
        <p:spPr>
          <a:xfrm>
            <a:off x="2650054" y="2993243"/>
            <a:ext cx="129539" cy="643255"/>
          </a:xfrm>
          <a:custGeom>
            <a:avLst/>
            <a:gdLst/>
            <a:ahLst/>
            <a:cxnLst/>
            <a:rect l="l" t="t" r="r" b="b"/>
            <a:pathLst>
              <a:path w="129540" h="643254">
                <a:moveTo>
                  <a:pt x="0" y="0"/>
                </a:moveTo>
                <a:lnTo>
                  <a:pt x="129082" y="0"/>
                </a:lnTo>
                <a:lnTo>
                  <a:pt x="129082" y="642861"/>
                </a:lnTo>
                <a:lnTo>
                  <a:pt x="0" y="642861"/>
                </a:lnTo>
                <a:lnTo>
                  <a:pt x="0" y="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73" name="object 57"/>
          <p:cNvSpPr/>
          <p:nvPr/>
        </p:nvSpPr>
        <p:spPr>
          <a:xfrm>
            <a:off x="3542904" y="2873502"/>
            <a:ext cx="129539" cy="771525"/>
          </a:xfrm>
          <a:custGeom>
            <a:avLst/>
            <a:gdLst/>
            <a:ahLst/>
            <a:cxnLst/>
            <a:rect l="l" t="t" r="r" b="b"/>
            <a:pathLst>
              <a:path w="129540" h="771525">
                <a:moveTo>
                  <a:pt x="0" y="0"/>
                </a:moveTo>
                <a:lnTo>
                  <a:pt x="129082" y="0"/>
                </a:lnTo>
                <a:lnTo>
                  <a:pt x="129082" y="771436"/>
                </a:lnTo>
                <a:lnTo>
                  <a:pt x="0" y="771436"/>
                </a:lnTo>
                <a:lnTo>
                  <a:pt x="0" y="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74" name="object 58"/>
          <p:cNvSpPr/>
          <p:nvPr/>
        </p:nvSpPr>
        <p:spPr>
          <a:xfrm>
            <a:off x="4403089" y="2736068"/>
            <a:ext cx="129539" cy="900430"/>
          </a:xfrm>
          <a:custGeom>
            <a:avLst/>
            <a:gdLst/>
            <a:ahLst/>
            <a:cxnLst/>
            <a:rect l="l" t="t" r="r" b="b"/>
            <a:pathLst>
              <a:path w="129540" h="900429">
                <a:moveTo>
                  <a:pt x="0" y="0"/>
                </a:moveTo>
                <a:lnTo>
                  <a:pt x="129082" y="0"/>
                </a:lnTo>
                <a:lnTo>
                  <a:pt x="129082" y="900010"/>
                </a:lnTo>
                <a:lnTo>
                  <a:pt x="0" y="900010"/>
                </a:lnTo>
                <a:lnTo>
                  <a:pt x="0" y="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75" name="object 59"/>
          <p:cNvSpPr/>
          <p:nvPr/>
        </p:nvSpPr>
        <p:spPr>
          <a:xfrm>
            <a:off x="5249822" y="2359253"/>
            <a:ext cx="130810" cy="1285875"/>
          </a:xfrm>
          <a:custGeom>
            <a:avLst/>
            <a:gdLst/>
            <a:ahLst/>
            <a:cxnLst/>
            <a:rect l="l" t="t" r="r" b="b"/>
            <a:pathLst>
              <a:path w="130809" h="1285875">
                <a:moveTo>
                  <a:pt x="0" y="0"/>
                </a:moveTo>
                <a:lnTo>
                  <a:pt x="130644" y="0"/>
                </a:lnTo>
                <a:lnTo>
                  <a:pt x="130644" y="1285684"/>
                </a:lnTo>
                <a:lnTo>
                  <a:pt x="0" y="1285684"/>
                </a:lnTo>
                <a:lnTo>
                  <a:pt x="0" y="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76" name="object 60"/>
          <p:cNvSpPr/>
          <p:nvPr/>
        </p:nvSpPr>
        <p:spPr>
          <a:xfrm>
            <a:off x="1575877" y="3357283"/>
            <a:ext cx="129539" cy="287655"/>
          </a:xfrm>
          <a:custGeom>
            <a:avLst/>
            <a:gdLst/>
            <a:ahLst/>
            <a:cxnLst/>
            <a:rect l="l" t="t" r="r" b="b"/>
            <a:pathLst>
              <a:path w="129539" h="287654">
                <a:moveTo>
                  <a:pt x="0" y="0"/>
                </a:moveTo>
                <a:lnTo>
                  <a:pt x="129082" y="0"/>
                </a:lnTo>
                <a:lnTo>
                  <a:pt x="129082" y="287654"/>
                </a:lnTo>
                <a:lnTo>
                  <a:pt x="0" y="287654"/>
                </a:lnTo>
                <a:lnTo>
                  <a:pt x="0" y="0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77" name="object 61"/>
          <p:cNvSpPr/>
          <p:nvPr/>
        </p:nvSpPr>
        <p:spPr>
          <a:xfrm>
            <a:off x="2375253" y="3285375"/>
            <a:ext cx="129539" cy="360045"/>
          </a:xfrm>
          <a:custGeom>
            <a:avLst/>
            <a:gdLst/>
            <a:ahLst/>
            <a:cxnLst/>
            <a:rect l="l" t="t" r="r" b="b"/>
            <a:pathLst>
              <a:path w="129539" h="360045">
                <a:moveTo>
                  <a:pt x="0" y="0"/>
                </a:moveTo>
                <a:lnTo>
                  <a:pt x="129082" y="0"/>
                </a:lnTo>
                <a:lnTo>
                  <a:pt x="129082" y="359562"/>
                </a:lnTo>
                <a:lnTo>
                  <a:pt x="0" y="359562"/>
                </a:lnTo>
                <a:lnTo>
                  <a:pt x="0" y="0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78" name="object 62"/>
          <p:cNvSpPr/>
          <p:nvPr/>
        </p:nvSpPr>
        <p:spPr>
          <a:xfrm>
            <a:off x="3304765" y="3213455"/>
            <a:ext cx="129539" cy="431800"/>
          </a:xfrm>
          <a:custGeom>
            <a:avLst/>
            <a:gdLst/>
            <a:ahLst/>
            <a:cxnLst/>
            <a:rect l="l" t="t" r="r" b="b"/>
            <a:pathLst>
              <a:path w="129540" h="431800">
                <a:moveTo>
                  <a:pt x="0" y="0"/>
                </a:moveTo>
                <a:lnTo>
                  <a:pt x="129082" y="0"/>
                </a:lnTo>
                <a:lnTo>
                  <a:pt x="129082" y="431469"/>
                </a:lnTo>
                <a:lnTo>
                  <a:pt x="0" y="431469"/>
                </a:lnTo>
                <a:lnTo>
                  <a:pt x="0" y="0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79" name="object 63"/>
          <p:cNvSpPr/>
          <p:nvPr/>
        </p:nvSpPr>
        <p:spPr>
          <a:xfrm>
            <a:off x="4163061" y="3131794"/>
            <a:ext cx="129539" cy="503555"/>
          </a:xfrm>
          <a:custGeom>
            <a:avLst/>
            <a:gdLst/>
            <a:ahLst/>
            <a:cxnLst/>
            <a:rect l="l" t="t" r="r" b="b"/>
            <a:pathLst>
              <a:path w="129540" h="503554">
                <a:moveTo>
                  <a:pt x="0" y="0"/>
                </a:moveTo>
                <a:lnTo>
                  <a:pt x="129082" y="0"/>
                </a:lnTo>
                <a:lnTo>
                  <a:pt x="129082" y="503389"/>
                </a:lnTo>
                <a:lnTo>
                  <a:pt x="0" y="503389"/>
                </a:lnTo>
                <a:lnTo>
                  <a:pt x="0" y="0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80" name="object 64"/>
          <p:cNvSpPr/>
          <p:nvPr/>
        </p:nvSpPr>
        <p:spPr>
          <a:xfrm>
            <a:off x="5012471" y="2917043"/>
            <a:ext cx="129539" cy="719455"/>
          </a:xfrm>
          <a:custGeom>
            <a:avLst/>
            <a:gdLst/>
            <a:ahLst/>
            <a:cxnLst/>
            <a:rect l="l" t="t" r="r" b="b"/>
            <a:pathLst>
              <a:path w="129540" h="719454">
                <a:moveTo>
                  <a:pt x="0" y="0"/>
                </a:moveTo>
                <a:lnTo>
                  <a:pt x="129082" y="0"/>
                </a:lnTo>
                <a:lnTo>
                  <a:pt x="129082" y="719124"/>
                </a:lnTo>
                <a:lnTo>
                  <a:pt x="0" y="719124"/>
                </a:lnTo>
                <a:lnTo>
                  <a:pt x="0" y="0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81" name="object 65"/>
          <p:cNvSpPr/>
          <p:nvPr/>
        </p:nvSpPr>
        <p:spPr>
          <a:xfrm flipV="1">
            <a:off x="883244" y="3599219"/>
            <a:ext cx="5208119" cy="45719"/>
          </a:xfrm>
          <a:custGeom>
            <a:avLst/>
            <a:gdLst/>
            <a:ahLst/>
            <a:cxnLst/>
            <a:rect l="l" t="t" r="r" b="b"/>
            <a:pathLst>
              <a:path w="5753734">
                <a:moveTo>
                  <a:pt x="0" y="0"/>
                </a:moveTo>
                <a:lnTo>
                  <a:pt x="5753227" y="0"/>
                </a:lnTo>
              </a:path>
            </a:pathLst>
          </a:custGeom>
          <a:ln w="5448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82" name="object 66"/>
          <p:cNvSpPr/>
          <p:nvPr/>
        </p:nvSpPr>
        <p:spPr>
          <a:xfrm>
            <a:off x="478549" y="2178904"/>
            <a:ext cx="84455" cy="84455"/>
          </a:xfrm>
          <a:custGeom>
            <a:avLst/>
            <a:gdLst/>
            <a:ahLst/>
            <a:cxnLst/>
            <a:rect l="l" t="t" r="r" b="b"/>
            <a:pathLst>
              <a:path w="84454" h="84455">
                <a:moveTo>
                  <a:pt x="42189" y="0"/>
                </a:moveTo>
                <a:lnTo>
                  <a:pt x="25771" y="3314"/>
                </a:lnTo>
                <a:lnTo>
                  <a:pt x="12360" y="12355"/>
                </a:lnTo>
                <a:lnTo>
                  <a:pt x="3316" y="25765"/>
                </a:lnTo>
                <a:lnTo>
                  <a:pt x="0" y="42189"/>
                </a:lnTo>
                <a:lnTo>
                  <a:pt x="3316" y="58613"/>
                </a:lnTo>
                <a:lnTo>
                  <a:pt x="12360" y="72023"/>
                </a:lnTo>
                <a:lnTo>
                  <a:pt x="25771" y="81063"/>
                </a:lnTo>
                <a:lnTo>
                  <a:pt x="42189" y="84378"/>
                </a:lnTo>
                <a:lnTo>
                  <a:pt x="58613" y="81063"/>
                </a:lnTo>
                <a:lnTo>
                  <a:pt x="72023" y="72023"/>
                </a:lnTo>
                <a:lnTo>
                  <a:pt x="81063" y="58613"/>
                </a:lnTo>
                <a:lnTo>
                  <a:pt x="84378" y="42189"/>
                </a:lnTo>
                <a:lnTo>
                  <a:pt x="81063" y="25765"/>
                </a:lnTo>
                <a:lnTo>
                  <a:pt x="72023" y="12355"/>
                </a:lnTo>
                <a:lnTo>
                  <a:pt x="58613" y="3314"/>
                </a:lnTo>
                <a:lnTo>
                  <a:pt x="42189" y="0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83" name="object 67"/>
          <p:cNvSpPr/>
          <p:nvPr/>
        </p:nvSpPr>
        <p:spPr>
          <a:xfrm>
            <a:off x="478549" y="2337590"/>
            <a:ext cx="84455" cy="84455"/>
          </a:xfrm>
          <a:custGeom>
            <a:avLst/>
            <a:gdLst/>
            <a:ahLst/>
            <a:cxnLst/>
            <a:rect l="l" t="t" r="r" b="b"/>
            <a:pathLst>
              <a:path w="84454" h="84455">
                <a:moveTo>
                  <a:pt x="42189" y="0"/>
                </a:moveTo>
                <a:lnTo>
                  <a:pt x="25771" y="3314"/>
                </a:lnTo>
                <a:lnTo>
                  <a:pt x="12360" y="12355"/>
                </a:lnTo>
                <a:lnTo>
                  <a:pt x="3316" y="25765"/>
                </a:lnTo>
                <a:lnTo>
                  <a:pt x="0" y="42189"/>
                </a:lnTo>
                <a:lnTo>
                  <a:pt x="3316" y="58613"/>
                </a:lnTo>
                <a:lnTo>
                  <a:pt x="12360" y="72023"/>
                </a:lnTo>
                <a:lnTo>
                  <a:pt x="25771" y="81063"/>
                </a:lnTo>
                <a:lnTo>
                  <a:pt x="42189" y="84378"/>
                </a:lnTo>
                <a:lnTo>
                  <a:pt x="58613" y="81063"/>
                </a:lnTo>
                <a:lnTo>
                  <a:pt x="72023" y="72023"/>
                </a:lnTo>
                <a:lnTo>
                  <a:pt x="81063" y="58613"/>
                </a:lnTo>
                <a:lnTo>
                  <a:pt x="84378" y="42189"/>
                </a:lnTo>
                <a:lnTo>
                  <a:pt x="81063" y="25765"/>
                </a:lnTo>
                <a:lnTo>
                  <a:pt x="72023" y="12355"/>
                </a:lnTo>
                <a:lnTo>
                  <a:pt x="58613" y="3314"/>
                </a:lnTo>
                <a:lnTo>
                  <a:pt x="42189" y="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89" name="object 93"/>
          <p:cNvSpPr/>
          <p:nvPr/>
        </p:nvSpPr>
        <p:spPr>
          <a:xfrm>
            <a:off x="4181028" y="5911553"/>
            <a:ext cx="132715" cy="430096"/>
          </a:xfrm>
          <a:custGeom>
            <a:avLst/>
            <a:gdLst/>
            <a:ahLst/>
            <a:cxnLst/>
            <a:rect l="l" t="t" r="r" b="b"/>
            <a:pathLst>
              <a:path w="132714" h="275589">
                <a:moveTo>
                  <a:pt x="0" y="0"/>
                </a:moveTo>
                <a:lnTo>
                  <a:pt x="132283" y="0"/>
                </a:lnTo>
                <a:lnTo>
                  <a:pt x="132283" y="275285"/>
                </a:lnTo>
                <a:lnTo>
                  <a:pt x="0" y="275285"/>
                </a:lnTo>
                <a:lnTo>
                  <a:pt x="0" y="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90" name="object 94"/>
          <p:cNvSpPr/>
          <p:nvPr/>
        </p:nvSpPr>
        <p:spPr>
          <a:xfrm>
            <a:off x="2516820" y="6341345"/>
            <a:ext cx="2526030" cy="0"/>
          </a:xfrm>
          <a:custGeom>
            <a:avLst/>
            <a:gdLst/>
            <a:ahLst/>
            <a:cxnLst/>
            <a:rect l="l" t="t" r="r" b="b"/>
            <a:pathLst>
              <a:path w="2526029">
                <a:moveTo>
                  <a:pt x="0" y="0"/>
                </a:moveTo>
                <a:lnTo>
                  <a:pt x="2525649" y="0"/>
                </a:lnTo>
              </a:path>
            </a:pathLst>
          </a:custGeom>
          <a:ln w="5448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95" name="object 73"/>
          <p:cNvSpPr/>
          <p:nvPr/>
        </p:nvSpPr>
        <p:spPr>
          <a:xfrm>
            <a:off x="3412842" y="6155378"/>
            <a:ext cx="132715" cy="186449"/>
          </a:xfrm>
          <a:custGeom>
            <a:avLst/>
            <a:gdLst/>
            <a:ahLst/>
            <a:cxnLst/>
            <a:rect l="l" t="t" r="r" b="b"/>
            <a:pathLst>
              <a:path w="132714" h="154939">
                <a:moveTo>
                  <a:pt x="0" y="0"/>
                </a:moveTo>
                <a:lnTo>
                  <a:pt x="132283" y="0"/>
                </a:lnTo>
                <a:lnTo>
                  <a:pt x="132283" y="154343"/>
                </a:lnTo>
                <a:lnTo>
                  <a:pt x="0" y="154343"/>
                </a:lnTo>
                <a:lnTo>
                  <a:pt x="0" y="0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49" name="object 2"/>
          <p:cNvSpPr txBox="1"/>
          <p:nvPr/>
        </p:nvSpPr>
        <p:spPr>
          <a:xfrm>
            <a:off x="527469" y="7019620"/>
            <a:ext cx="775123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dirty="0" smtClean="0">
                <a:latin typeface="Fedra Sans Pro Normal" panose="020B0504040000020004" pitchFamily="34" charset="0"/>
                <a:cs typeface="Calibri"/>
              </a:rPr>
              <a:t>* Реализуется </a:t>
            </a:r>
            <a:r>
              <a:rPr lang="ru-RU" sz="1200" dirty="0">
                <a:latin typeface="Fedra Sans Pro Normal" panose="020B0504040000020004" pitchFamily="34" charset="0"/>
                <a:cs typeface="Calibri"/>
              </a:rPr>
              <a:t>в </a:t>
            </a:r>
            <a:r>
              <a:rPr lang="ru-RU" sz="1200" dirty="0" smtClean="0">
                <a:latin typeface="Fedra Sans Pro Normal" panose="020B0504040000020004" pitchFamily="34" charset="0"/>
                <a:cs typeface="Calibri"/>
              </a:rPr>
              <a:t>соответствии </a:t>
            </a:r>
            <a:r>
              <a:rPr lang="ru-RU" sz="1200" dirty="0">
                <a:latin typeface="Fedra Sans Pro Normal" panose="020B0504040000020004" pitchFamily="34" charset="0"/>
                <a:cs typeface="Calibri"/>
              </a:rPr>
              <a:t>с заключенным </a:t>
            </a:r>
            <a:r>
              <a:rPr lang="ru-RU" sz="1200" dirty="0" smtClean="0">
                <a:latin typeface="Fedra Sans Pro Normal" panose="020B0504040000020004" pitchFamily="34" charset="0"/>
                <a:cs typeface="Calibri"/>
              </a:rPr>
              <a:t>Соглашением об </a:t>
            </a:r>
            <a:r>
              <a:rPr lang="ru-RU" sz="1200" dirty="0">
                <a:latin typeface="Fedra Sans Pro Normal" panose="020B0504040000020004" pitchFamily="34" charset="0"/>
                <a:cs typeface="Calibri"/>
              </a:rPr>
              <a:t>осуществлении технико-</a:t>
            </a:r>
            <a:r>
              <a:rPr lang="ru-RU" sz="1200" dirty="0" smtClean="0">
                <a:latin typeface="Fedra Sans Pro Normal" panose="020B0504040000020004" pitchFamily="34" charset="0"/>
                <a:cs typeface="Calibri"/>
              </a:rPr>
              <a:t>внедренческой деятельности с </a:t>
            </a:r>
            <a:r>
              <a:rPr lang="ru-RU" sz="1200" dirty="0">
                <a:latin typeface="Fedra Sans Pro Normal" panose="020B0504040000020004" pitchFamily="34" charset="0"/>
                <a:cs typeface="Calibri"/>
              </a:rPr>
              <a:t>резидентами ОЭЗ</a:t>
            </a:r>
          </a:p>
        </p:txBody>
      </p:sp>
      <p:sp>
        <p:nvSpPr>
          <p:cNvPr id="51" name="object 39"/>
          <p:cNvSpPr txBox="1"/>
          <p:nvPr/>
        </p:nvSpPr>
        <p:spPr>
          <a:xfrm>
            <a:off x="7014273" y="2898490"/>
            <a:ext cx="3034123" cy="1053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sz="1600" dirty="0" err="1" smtClean="0">
                <a:latin typeface="Fedra Sans Alt Pro Normal"/>
                <a:cs typeface="Calibri"/>
              </a:rPr>
              <a:t>от</a:t>
            </a:r>
            <a:r>
              <a:rPr sz="1600" dirty="0" smtClean="0">
                <a:latin typeface="Fedra Sans Alt Pro Normal"/>
                <a:cs typeface="Calibri"/>
              </a:rPr>
              <a:t> </a:t>
            </a:r>
            <a:r>
              <a:rPr sz="1600" dirty="0" err="1" smtClean="0">
                <a:latin typeface="Fedra Sans Alt Pro Normal"/>
                <a:cs typeface="Calibri"/>
              </a:rPr>
              <a:t>кадастровой</a:t>
            </a:r>
            <a:r>
              <a:rPr sz="1600" dirty="0" smtClean="0">
                <a:latin typeface="Fedra Sans Alt Pro Normal"/>
                <a:cs typeface="Calibri"/>
              </a:rPr>
              <a:t>  </a:t>
            </a:r>
            <a:r>
              <a:rPr sz="1600" dirty="0" err="1" smtClean="0">
                <a:latin typeface="Fedra Sans Alt Pro Normal"/>
                <a:cs typeface="Calibri"/>
              </a:rPr>
              <a:t>стоимости</a:t>
            </a:r>
            <a:r>
              <a:rPr lang="ru-RU" sz="1600" dirty="0" smtClean="0">
                <a:latin typeface="Fedra Sans Alt Pro Normal"/>
                <a:cs typeface="Calibri"/>
              </a:rPr>
              <a:t> </a:t>
            </a:r>
            <a:r>
              <a:rPr sz="1600" dirty="0" smtClean="0">
                <a:latin typeface="Fedra Sans Alt Pro Normal"/>
                <a:cs typeface="Calibri"/>
              </a:rPr>
              <a:t>в </a:t>
            </a:r>
            <a:r>
              <a:rPr sz="1600" dirty="0" err="1" smtClean="0">
                <a:latin typeface="Fedra Sans Alt Pro Normal"/>
                <a:cs typeface="Calibri"/>
              </a:rPr>
              <a:t>год</a:t>
            </a:r>
            <a:r>
              <a:rPr lang="ru-RU" sz="1600" dirty="0" smtClean="0">
                <a:latin typeface="Fedra Sans Alt Pro Normal"/>
                <a:cs typeface="Calibri"/>
              </a:rPr>
              <a:t> -  максимальный размер арендной платы за  земельные  участки</a:t>
            </a:r>
            <a:endParaRPr sz="1600" dirty="0">
              <a:latin typeface="Fedra Sans Alt Pro Normal"/>
              <a:cs typeface="Calibri"/>
            </a:endParaRPr>
          </a:p>
        </p:txBody>
      </p:sp>
      <p:sp>
        <p:nvSpPr>
          <p:cNvPr id="52" name="object 39"/>
          <p:cNvSpPr txBox="1"/>
          <p:nvPr/>
        </p:nvSpPr>
        <p:spPr>
          <a:xfrm>
            <a:off x="6943729" y="4895391"/>
            <a:ext cx="1130757" cy="658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sz="4000" i="1" dirty="0" smtClean="0">
                <a:solidFill>
                  <a:srgbClr val="7030A0"/>
                </a:solidFill>
                <a:latin typeface="Fedra Sans Alt Pro Normal"/>
                <a:cs typeface="Calibri"/>
              </a:rPr>
              <a:t>2</a:t>
            </a:r>
            <a:r>
              <a:rPr lang="ru-RU" sz="4000" i="1" dirty="0" smtClean="0">
                <a:solidFill>
                  <a:srgbClr val="7030A0"/>
                </a:solidFill>
                <a:latin typeface="Fedra Sans Alt Pro Normal"/>
                <a:cs typeface="Calibri"/>
              </a:rPr>
              <a:t>5</a:t>
            </a:r>
            <a:r>
              <a:rPr sz="4000" i="1" dirty="0" smtClean="0">
                <a:solidFill>
                  <a:srgbClr val="7030A0"/>
                </a:solidFill>
                <a:latin typeface="Fedra Sans Alt Pro Normal"/>
                <a:cs typeface="Calibri"/>
              </a:rPr>
              <a:t>%</a:t>
            </a:r>
            <a:endParaRPr sz="4000" dirty="0">
              <a:latin typeface="Fedra Sans Alt Pro Normal"/>
              <a:cs typeface="Calibri"/>
            </a:endParaRPr>
          </a:p>
        </p:txBody>
      </p:sp>
      <p:sp>
        <p:nvSpPr>
          <p:cNvPr id="53" name="object 39"/>
          <p:cNvSpPr txBox="1"/>
          <p:nvPr/>
        </p:nvSpPr>
        <p:spPr>
          <a:xfrm>
            <a:off x="7014273" y="5468882"/>
            <a:ext cx="3034123" cy="1053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ru-RU" sz="1600" dirty="0" smtClean="0">
                <a:latin typeface="Fedra Sans Alt Pro Normal"/>
                <a:cs typeface="Calibri"/>
              </a:rPr>
              <a:t>от кадастровой </a:t>
            </a:r>
            <a:r>
              <a:rPr lang="ru-RU" sz="1600" dirty="0">
                <a:latin typeface="Fedra Sans Alt Pro Normal"/>
                <a:cs typeface="Calibri"/>
              </a:rPr>
              <a:t>стоимости - стоимость выкупа земельного участка.</a:t>
            </a:r>
          </a:p>
          <a:p>
            <a:pPr marL="12700" marR="5080">
              <a:lnSpc>
                <a:spcPct val="107200"/>
              </a:lnSpc>
            </a:pPr>
            <a:endParaRPr sz="1600" dirty="0">
              <a:latin typeface="Fedra Sans Alt Pro Normal"/>
              <a:cs typeface="Calibri"/>
            </a:endParaRPr>
          </a:p>
        </p:txBody>
      </p:sp>
      <p:sp>
        <p:nvSpPr>
          <p:cNvPr id="56" name="object 54"/>
          <p:cNvSpPr txBox="1"/>
          <p:nvPr/>
        </p:nvSpPr>
        <p:spPr>
          <a:xfrm>
            <a:off x="649937" y="5584461"/>
            <a:ext cx="1592056" cy="45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«Нойдорф»</a:t>
            </a:r>
            <a:endParaRPr sz="1400" dirty="0">
              <a:latin typeface="Fedra Sans Pro Book" panose="020B0504040000020004" pitchFamily="34" charset="0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z="1400" dirty="0">
                <a:solidFill>
                  <a:srgbClr val="59595C"/>
                </a:solidFill>
                <a:latin typeface="Fedra Sans Pro Book" panose="020B0504040000020004" pitchFamily="34" charset="0"/>
                <a:cs typeface="Cambria"/>
              </a:rPr>
              <a:t>«Новоорловская»</a:t>
            </a:r>
            <a:endParaRPr sz="1400" dirty="0">
              <a:latin typeface="Fedra Sans Pro Book" panose="020B0504040000020004" pitchFamily="34" charset="0"/>
              <a:cs typeface="Cambria"/>
            </a:endParaRPr>
          </a:p>
        </p:txBody>
      </p:sp>
      <p:sp>
        <p:nvSpPr>
          <p:cNvPr id="57" name="object 66"/>
          <p:cNvSpPr/>
          <p:nvPr/>
        </p:nvSpPr>
        <p:spPr>
          <a:xfrm>
            <a:off x="526146" y="5665767"/>
            <a:ext cx="84455" cy="84455"/>
          </a:xfrm>
          <a:custGeom>
            <a:avLst/>
            <a:gdLst/>
            <a:ahLst/>
            <a:cxnLst/>
            <a:rect l="l" t="t" r="r" b="b"/>
            <a:pathLst>
              <a:path w="84454" h="84455">
                <a:moveTo>
                  <a:pt x="42189" y="0"/>
                </a:moveTo>
                <a:lnTo>
                  <a:pt x="25771" y="3314"/>
                </a:lnTo>
                <a:lnTo>
                  <a:pt x="12360" y="12355"/>
                </a:lnTo>
                <a:lnTo>
                  <a:pt x="3316" y="25765"/>
                </a:lnTo>
                <a:lnTo>
                  <a:pt x="0" y="42189"/>
                </a:lnTo>
                <a:lnTo>
                  <a:pt x="3316" y="58613"/>
                </a:lnTo>
                <a:lnTo>
                  <a:pt x="12360" y="72023"/>
                </a:lnTo>
                <a:lnTo>
                  <a:pt x="25771" y="81063"/>
                </a:lnTo>
                <a:lnTo>
                  <a:pt x="42189" y="84378"/>
                </a:lnTo>
                <a:lnTo>
                  <a:pt x="58613" y="81063"/>
                </a:lnTo>
                <a:lnTo>
                  <a:pt x="72023" y="72023"/>
                </a:lnTo>
                <a:lnTo>
                  <a:pt x="81063" y="58613"/>
                </a:lnTo>
                <a:lnTo>
                  <a:pt x="84378" y="42189"/>
                </a:lnTo>
                <a:lnTo>
                  <a:pt x="81063" y="25765"/>
                </a:lnTo>
                <a:lnTo>
                  <a:pt x="72023" y="12355"/>
                </a:lnTo>
                <a:lnTo>
                  <a:pt x="58613" y="3314"/>
                </a:lnTo>
                <a:lnTo>
                  <a:pt x="42189" y="0"/>
                </a:lnTo>
                <a:close/>
              </a:path>
            </a:pathLst>
          </a:custGeom>
          <a:solidFill>
            <a:srgbClr val="67308F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  <p:sp>
        <p:nvSpPr>
          <p:cNvPr id="58" name="object 67"/>
          <p:cNvSpPr/>
          <p:nvPr/>
        </p:nvSpPr>
        <p:spPr>
          <a:xfrm>
            <a:off x="526146" y="5824453"/>
            <a:ext cx="84455" cy="84455"/>
          </a:xfrm>
          <a:custGeom>
            <a:avLst/>
            <a:gdLst/>
            <a:ahLst/>
            <a:cxnLst/>
            <a:rect l="l" t="t" r="r" b="b"/>
            <a:pathLst>
              <a:path w="84454" h="84455">
                <a:moveTo>
                  <a:pt x="42189" y="0"/>
                </a:moveTo>
                <a:lnTo>
                  <a:pt x="25771" y="3314"/>
                </a:lnTo>
                <a:lnTo>
                  <a:pt x="12360" y="12355"/>
                </a:lnTo>
                <a:lnTo>
                  <a:pt x="3316" y="25765"/>
                </a:lnTo>
                <a:lnTo>
                  <a:pt x="0" y="42189"/>
                </a:lnTo>
                <a:lnTo>
                  <a:pt x="3316" y="58613"/>
                </a:lnTo>
                <a:lnTo>
                  <a:pt x="12360" y="72023"/>
                </a:lnTo>
                <a:lnTo>
                  <a:pt x="25771" y="81063"/>
                </a:lnTo>
                <a:lnTo>
                  <a:pt x="42189" y="84378"/>
                </a:lnTo>
                <a:lnTo>
                  <a:pt x="58613" y="81063"/>
                </a:lnTo>
                <a:lnTo>
                  <a:pt x="72023" y="72023"/>
                </a:lnTo>
                <a:lnTo>
                  <a:pt x="81063" y="58613"/>
                </a:lnTo>
                <a:lnTo>
                  <a:pt x="84378" y="42189"/>
                </a:lnTo>
                <a:lnTo>
                  <a:pt x="81063" y="25765"/>
                </a:lnTo>
                <a:lnTo>
                  <a:pt x="72023" y="12355"/>
                </a:lnTo>
                <a:lnTo>
                  <a:pt x="58613" y="3314"/>
                </a:lnTo>
                <a:lnTo>
                  <a:pt x="42189" y="0"/>
                </a:lnTo>
                <a:close/>
              </a:path>
            </a:pathLst>
          </a:custGeom>
          <a:solidFill>
            <a:srgbClr val="066AB4"/>
          </a:solidFill>
        </p:spPr>
        <p:txBody>
          <a:bodyPr wrap="square" lIns="0" tIns="0" rIns="0" bIns="0" rtlCol="0"/>
          <a:lstStyle/>
          <a:p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1824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5681502" y="1523702"/>
            <a:ext cx="4687982" cy="3123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79629" y="2922198"/>
            <a:ext cx="2740937" cy="1725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 descr="head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688638" cy="1499091"/>
          </a:xfrm>
          <a:prstGeom prst="rect">
            <a:avLst/>
          </a:prstGeom>
        </p:spPr>
      </p:pic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405965" y="466690"/>
            <a:ext cx="988146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3000" dirty="0" smtClean="0">
                <a:solidFill>
                  <a:srgbClr val="FFFFFF"/>
                </a:solidFill>
                <a:latin typeface="Fedra Sans Pro Bold" panose="020B0804040000020004" pitchFamily="34" charset="0"/>
              </a:rPr>
              <a:t>Показатели эффективности</a:t>
            </a:r>
            <a:endParaRPr sz="3000" dirty="0">
              <a:solidFill>
                <a:srgbClr val="FFFFFF"/>
              </a:solidFill>
              <a:latin typeface="Fedra Sans Pro Bold" panose="020B0804040000020004" pitchFamily="34" charset="0"/>
            </a:endParaRPr>
          </a:p>
        </p:txBody>
      </p:sp>
      <p:sp>
        <p:nvSpPr>
          <p:cNvPr id="51" name="Содержимое 3"/>
          <p:cNvSpPr txBox="1">
            <a:spLocks/>
          </p:cNvSpPr>
          <p:nvPr/>
        </p:nvSpPr>
        <p:spPr>
          <a:xfrm>
            <a:off x="777893" y="1484409"/>
            <a:ext cx="3212738" cy="4694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61950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29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4375" indent="-17145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tabLst>
                <a:tab pos="1162050" algn="l"/>
              </a:tabLs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5350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21309" fontAlgn="auto">
              <a:spcBef>
                <a:spcPts val="0"/>
              </a:spcBef>
              <a:spcAft>
                <a:spcPts val="300"/>
              </a:spcAft>
              <a:buClrTx/>
              <a:buSzTx/>
              <a:buNone/>
              <a:tabLst/>
              <a:defRPr/>
            </a:pPr>
            <a:r>
              <a:rPr lang="ru-RU" sz="2200" dirty="0" smtClean="0">
                <a:solidFill>
                  <a:srgbClr val="066AB4"/>
                </a:solidFill>
                <a:latin typeface="Fedra Sans Pro Bold"/>
                <a:cs typeface="Fedra Sans Pro Bold"/>
              </a:rPr>
              <a:t>Инвестиции в млрд руб.</a:t>
            </a:r>
          </a:p>
          <a:p>
            <a:pPr marL="0" marR="0" lvl="0" indent="0" defTabSz="521309" fontAlgn="auto">
              <a:spcBef>
                <a:spcPts val="0"/>
              </a:spcBef>
              <a:spcAft>
                <a:spcPts val="300"/>
              </a:spcAft>
              <a:buClrTx/>
              <a:buSzTx/>
              <a:buNone/>
              <a:tabLst/>
              <a:defRPr/>
            </a:pPr>
            <a:endParaRPr lang="en-US" sz="2200" dirty="0" smtClean="0">
              <a:solidFill>
                <a:srgbClr val="066AB4"/>
              </a:solidFill>
              <a:latin typeface="Fedra Sans Pro Bold"/>
              <a:cs typeface="Fedra Sans Pro Bold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75433687"/>
              </p:ext>
            </p:extLst>
          </p:nvPr>
        </p:nvGraphicFramePr>
        <p:xfrm>
          <a:off x="288758" y="1966814"/>
          <a:ext cx="3385434" cy="2865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215729" y="1936873"/>
            <a:ext cx="2091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Fedra Sans Pro Bold"/>
                <a:cs typeface="Fedra Sans Pro Bold"/>
              </a:rPr>
              <a:t>49</a:t>
            </a:r>
            <a:r>
              <a:rPr lang="ru-RU" sz="2000" dirty="0">
                <a:solidFill>
                  <a:srgbClr val="7030A0"/>
                </a:solidFill>
                <a:latin typeface="Fedra Sans Pro Bold"/>
                <a:cs typeface="Fedra Sans Pro Bold"/>
              </a:rPr>
              <a:t> </a:t>
            </a:r>
            <a:r>
              <a:rPr lang="ru-RU" sz="2000" dirty="0">
                <a:latin typeface="Fedra Sans Pro Bold"/>
                <a:cs typeface="Fedra Sans Pro Bold"/>
              </a:rPr>
              <a:t>резидентов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27338" y="3620804"/>
            <a:ext cx="1306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ru-RU" sz="1400" dirty="0" smtClean="0">
                <a:solidFill>
                  <a:srgbClr val="7030A0"/>
                </a:solidFill>
                <a:latin typeface="Fedra Sans Pro Normal" panose="020B0504040000020004" pitchFamily="34" charset="0"/>
                <a:cs typeface="Calibri"/>
              </a:rPr>
              <a:t>5</a:t>
            </a:r>
            <a:r>
              <a:rPr lang="en-US" sz="1400" dirty="0" smtClean="0">
                <a:solidFill>
                  <a:srgbClr val="7030A0"/>
                </a:solidFill>
                <a:latin typeface="Fedra Sans Pro Normal" panose="020B0504040000020004" pitchFamily="34" charset="0"/>
                <a:cs typeface="Calibri"/>
              </a:rPr>
              <a:t>6 </a:t>
            </a:r>
            <a:r>
              <a:rPr lang="ru-RU" sz="1400" dirty="0">
                <a:solidFill>
                  <a:srgbClr val="7030A0"/>
                </a:solidFill>
                <a:latin typeface="Fedra Sans Pro Normal" panose="020B0504040000020004" pitchFamily="34" charset="0"/>
                <a:cs typeface="Calibri"/>
              </a:rPr>
              <a:t>% от </a:t>
            </a:r>
            <a:r>
              <a:rPr lang="ru-RU" sz="1400" dirty="0" smtClean="0">
                <a:solidFill>
                  <a:srgbClr val="7030A0"/>
                </a:solidFill>
                <a:latin typeface="Fedra Sans Pro Normal" panose="020B0504040000020004" pitchFamily="34" charset="0"/>
                <a:cs typeface="Calibri"/>
              </a:rPr>
              <a:t>заявленных</a:t>
            </a:r>
            <a:endParaRPr lang="ru-RU" sz="1400" dirty="0">
              <a:solidFill>
                <a:srgbClr val="7030A0"/>
              </a:solidFill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13" name="Содержимое 3"/>
          <p:cNvSpPr txBox="1">
            <a:spLocks/>
          </p:cNvSpPr>
          <p:nvPr/>
        </p:nvSpPr>
        <p:spPr>
          <a:xfrm>
            <a:off x="6079026" y="1543103"/>
            <a:ext cx="3212738" cy="4694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61950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29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4375" indent="-17145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tabLst>
                <a:tab pos="1162050" algn="l"/>
              </a:tabLs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5350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21309" fontAlgn="auto">
              <a:spcBef>
                <a:spcPts val="0"/>
              </a:spcBef>
              <a:spcAft>
                <a:spcPts val="300"/>
              </a:spcAft>
              <a:buClrTx/>
              <a:buSzTx/>
              <a:buNone/>
              <a:tabLst/>
              <a:defRPr/>
            </a:pPr>
            <a:r>
              <a:rPr lang="ru-RU" sz="2200" dirty="0" smtClean="0">
                <a:solidFill>
                  <a:srgbClr val="066AB4"/>
                </a:solidFill>
                <a:latin typeface="Fedra Sans Pro Bold"/>
                <a:cs typeface="Fedra Sans Pro Bold"/>
              </a:rPr>
              <a:t>Рабочие места, ед.</a:t>
            </a:r>
          </a:p>
          <a:p>
            <a:pPr marL="0" marR="0" lvl="0" indent="0" defTabSz="521309" fontAlgn="auto">
              <a:spcBef>
                <a:spcPts val="0"/>
              </a:spcBef>
              <a:spcAft>
                <a:spcPts val="300"/>
              </a:spcAft>
              <a:buClrTx/>
              <a:buSzTx/>
              <a:buNone/>
              <a:tabLst/>
              <a:defRPr/>
            </a:pPr>
            <a:endParaRPr lang="en-US" sz="2200" dirty="0" smtClean="0">
              <a:solidFill>
                <a:srgbClr val="066AB4"/>
              </a:solidFill>
              <a:latin typeface="Fedra Sans Pro Bold"/>
              <a:cs typeface="Fedra Sans Pro Bold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8516" y="5250711"/>
            <a:ext cx="5343525" cy="9310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ru-RU" sz="2800" b="1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50,82 </a:t>
            </a:r>
            <a:r>
              <a:rPr lang="ru-RU" sz="2400" dirty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млрд руб</a:t>
            </a:r>
            <a:r>
              <a:rPr lang="ru-RU" sz="24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. </a:t>
            </a:r>
            <a:endParaRPr lang="ru-RU" sz="2400" dirty="0">
              <a:solidFill>
                <a:srgbClr val="066AB4"/>
              </a:solidFill>
              <a:latin typeface="Fedra Sans Pro Bold"/>
              <a:cs typeface="Fedra Sans Pro Bold"/>
            </a:endParaRPr>
          </a:p>
          <a:p>
            <a:pPr>
              <a:spcAft>
                <a:spcPts val="300"/>
              </a:spcAft>
            </a:pPr>
            <a:endParaRPr lang="ru-RU" sz="2400" dirty="0">
              <a:solidFill>
                <a:srgbClr val="67308F"/>
              </a:solidFill>
              <a:latin typeface="Fedra Sans Pro Normal" panose="020B0504040000020004" pitchFamily="34" charset="0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0444" y="5717958"/>
            <a:ext cx="2676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066AB4"/>
                </a:solidFill>
                <a:latin typeface="Fedra Sans Pro Bold"/>
                <a:cs typeface="Fedra Sans Pro Bold"/>
              </a:rPr>
              <a:t>выручка</a:t>
            </a:r>
            <a:r>
              <a:rPr lang="ru-RU" sz="1800" dirty="0">
                <a:solidFill>
                  <a:srgbClr val="066AB4"/>
                </a:solidFill>
                <a:latin typeface="Fedra Sans Pro Bold"/>
                <a:cs typeface="Fedra Sans Pro Bold"/>
              </a:rPr>
              <a:t>, полученная </a:t>
            </a:r>
            <a:r>
              <a:rPr lang="ru-RU" sz="1800" dirty="0" smtClean="0">
                <a:solidFill>
                  <a:srgbClr val="066AB4"/>
                </a:solidFill>
                <a:latin typeface="Fedra Sans Pro Bold"/>
                <a:cs typeface="Fedra Sans Pro Bold"/>
              </a:rPr>
              <a:t>резидентами</a:t>
            </a:r>
            <a:endParaRPr lang="ru-RU" sz="18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4839039" y="5363512"/>
            <a:ext cx="1" cy="936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684606" y="6317581"/>
            <a:ext cx="6129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dirty="0" smtClean="0">
                <a:latin typeface="Fedra Sans Pro Normal" panose="020B0504040000020004" pitchFamily="34" charset="0"/>
                <a:cs typeface="Calibri"/>
              </a:rPr>
              <a:t>В </a:t>
            </a:r>
            <a:r>
              <a:rPr lang="ru-RU" sz="1600" dirty="0">
                <a:latin typeface="Fedra Sans Pro Normal" panose="020B0504040000020004" pitchFamily="34" charset="0"/>
                <a:cs typeface="Calibri"/>
              </a:rPr>
              <a:t>федеральный </a:t>
            </a:r>
            <a:r>
              <a:rPr lang="ru-RU" sz="1600" dirty="0" smtClean="0">
                <a:latin typeface="Fedra Sans Pro Normal" panose="020B0504040000020004" pitchFamily="34" charset="0"/>
                <a:cs typeface="Calibri"/>
              </a:rPr>
              <a:t>бюджет                  </a:t>
            </a:r>
            <a:r>
              <a:rPr lang="ru-RU" sz="24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5,96 </a:t>
            </a:r>
            <a:r>
              <a:rPr lang="ru-RU" sz="1600" dirty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млрд руб. </a:t>
            </a:r>
            <a:endParaRPr lang="ru-RU" sz="1600" dirty="0">
              <a:latin typeface="Fedra Sans Pro Normal" panose="020B0504040000020004" pitchFamily="34" charset="0"/>
              <a:cs typeface="Calibri"/>
            </a:endParaRPr>
          </a:p>
          <a:p>
            <a:pPr>
              <a:defRPr/>
            </a:pPr>
            <a:r>
              <a:rPr lang="ru-RU" sz="1600" dirty="0" smtClean="0">
                <a:latin typeface="Fedra Sans Pro Normal" panose="020B0504040000020004" pitchFamily="34" charset="0"/>
                <a:cs typeface="Calibri"/>
              </a:rPr>
              <a:t>В бюджет Санкт-Петербурга</a:t>
            </a:r>
            <a:r>
              <a:rPr lang="ru-RU" sz="1800" dirty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 </a:t>
            </a:r>
            <a:r>
              <a:rPr lang="ru-RU" sz="18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     </a:t>
            </a:r>
            <a:r>
              <a:rPr lang="ru-RU" sz="24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 4,12 </a:t>
            </a:r>
            <a:r>
              <a:rPr lang="ru-RU" sz="16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млрд </a:t>
            </a:r>
            <a:r>
              <a:rPr lang="ru-RU" sz="1600" dirty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руб. </a:t>
            </a:r>
            <a:endParaRPr lang="ru-RU" sz="1600" dirty="0">
              <a:latin typeface="Fedra Sans Pro Normal" panose="020B0504040000020004" pitchFamily="34" charset="0"/>
              <a:cs typeface="Calibri"/>
            </a:endParaRPr>
          </a:p>
          <a:p>
            <a:pPr>
              <a:defRPr/>
            </a:pPr>
            <a:r>
              <a:rPr lang="ru-RU" sz="1600" dirty="0" smtClean="0">
                <a:latin typeface="Fedra Sans Pro Normal" panose="020B0504040000020004" pitchFamily="34" charset="0"/>
                <a:cs typeface="Calibri"/>
              </a:rPr>
              <a:t>Во </a:t>
            </a:r>
            <a:r>
              <a:rPr lang="ru-RU" sz="1600" dirty="0">
                <a:latin typeface="Fedra Sans Pro Normal" panose="020B0504040000020004" pitchFamily="34" charset="0"/>
                <a:cs typeface="Calibri"/>
              </a:rPr>
              <a:t>внебюджетные </a:t>
            </a:r>
            <a:r>
              <a:rPr lang="ru-RU" sz="1600" dirty="0" smtClean="0">
                <a:latin typeface="Fedra Sans Pro Normal" panose="020B0504040000020004" pitchFamily="34" charset="0"/>
                <a:cs typeface="Calibri"/>
              </a:rPr>
              <a:t>фонды              </a:t>
            </a:r>
            <a:r>
              <a:rPr lang="ru-RU" sz="24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1,38 </a:t>
            </a:r>
            <a:r>
              <a:rPr lang="ru-RU" sz="1600" dirty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млрд руб. 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891745" y="5222098"/>
            <a:ext cx="491639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66AB4"/>
                </a:solidFill>
                <a:latin typeface="Fedra Sans Pro Bold"/>
                <a:cs typeface="Fedra Sans Pro Bold"/>
              </a:rPr>
              <a:t>Уплаченные резидентами </a:t>
            </a:r>
            <a:r>
              <a:rPr lang="ru-RU" sz="2000" dirty="0" smtClean="0">
                <a:solidFill>
                  <a:srgbClr val="066AB4"/>
                </a:solidFill>
                <a:latin typeface="Fedra Sans Pro Bold"/>
                <a:cs typeface="Fedra Sans Pro Bold"/>
              </a:rPr>
              <a:t>налоги</a:t>
            </a:r>
            <a:r>
              <a:rPr lang="ru-RU" sz="2400" dirty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/>
            </a:r>
            <a:br>
              <a:rPr lang="ru-RU" sz="2400" dirty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</a:br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441533" y="5402844"/>
            <a:ext cx="1" cy="936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926022" y="5556790"/>
            <a:ext cx="4048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11,4</a:t>
            </a:r>
            <a:r>
              <a:rPr lang="en-US" sz="3200" b="1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9</a:t>
            </a:r>
            <a:r>
              <a:rPr lang="ru-RU" sz="3200" b="1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 </a:t>
            </a:r>
            <a:r>
              <a:rPr lang="ru-RU" sz="2400" dirty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млрд руб</a:t>
            </a:r>
            <a:r>
              <a:rPr lang="ru-RU" sz="24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.</a:t>
            </a:r>
            <a:r>
              <a:rPr lang="ru-RU" sz="16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,</a:t>
            </a:r>
          </a:p>
          <a:p>
            <a:pPr lvl="0">
              <a:defRPr/>
            </a:pPr>
            <a:r>
              <a:rPr lang="ru-RU" sz="1600" dirty="0" smtClean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в </a:t>
            </a:r>
            <a:r>
              <a:rPr lang="ru-RU" sz="1600" dirty="0">
                <a:solidFill>
                  <a:srgbClr val="67308F"/>
                </a:solidFill>
                <a:latin typeface="Fedra Sans Pro Normal" panose="020B0504040000020004" pitchFamily="34" charset="0"/>
                <a:cs typeface="Calibri"/>
              </a:rPr>
              <a:t>том числе:</a:t>
            </a: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575142292"/>
              </p:ext>
            </p:extLst>
          </p:nvPr>
        </p:nvGraphicFramePr>
        <p:xfrm>
          <a:off x="5995448" y="2278270"/>
          <a:ext cx="4374036" cy="2075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6769112" y="2199139"/>
            <a:ext cx="13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Fedra Sans Pro Book" panose="020B0504040000020004" pitchFamily="34" charset="0"/>
                <a:cs typeface="Fedra Sans Pro Bold"/>
              </a:rPr>
              <a:t>Созданные</a:t>
            </a:r>
            <a:endParaRPr lang="ru-RU" sz="1400" b="1" dirty="0">
              <a:latin typeface="Fedra Sans Pro Book" panose="020B05040400000200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626906" y="2970907"/>
            <a:ext cx="1760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Fedra Sans Pro Book" panose="020B0504040000020004" pitchFamily="34" charset="0"/>
                <a:cs typeface="Fedra Sans Pro Bold"/>
              </a:rPr>
              <a:t>Заявленные в бизнес планах</a:t>
            </a:r>
            <a:endParaRPr lang="ru-RU" sz="1400" b="1" dirty="0">
              <a:latin typeface="Fedra Sans Pro Book" panose="020B0504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Важная.thmx</Template>
  <TotalTime>2307</TotalTime>
  <Words>1002</Words>
  <Application>Microsoft Office PowerPoint</Application>
  <PresentationFormat>Произвольный</PresentationFormat>
  <Paragraphs>334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Calibri</vt:lpstr>
      <vt:lpstr>Cambria</vt:lpstr>
      <vt:lpstr>Fedra Sans Alt Pro Normal</vt:lpstr>
      <vt:lpstr>Fedra Sans Pro Bold</vt:lpstr>
      <vt:lpstr>Fedra Sans Pro Book</vt:lpstr>
      <vt:lpstr>Fedra Sans Pro Medium</vt:lpstr>
      <vt:lpstr>Fedra Sans Pro Normal</vt:lpstr>
      <vt:lpstr>Fedra Sans Pro Normal Italic</vt:lpstr>
      <vt:lpstr>Fedra Sans Pro Normal Normal</vt:lpstr>
      <vt:lpstr>Times New Roman</vt:lpstr>
      <vt:lpstr>Тема Office</vt:lpstr>
      <vt:lpstr>Презентация PowerPoint</vt:lpstr>
      <vt:lpstr>География присутствия ОЭЗ в России</vt:lpstr>
      <vt:lpstr>ОЭЗ в Санкт-Петербурге</vt:lpstr>
      <vt:lpstr>ОЭЗ в Санкт-Петербурге</vt:lpstr>
      <vt:lpstr>ОЭЗ в Санкт-Петербурге</vt:lpstr>
      <vt:lpstr>Преимущества ОЭЗ: налоговый режим</vt:lpstr>
      <vt:lpstr>Преимущества ОЭЗ: таможенный режим</vt:lpstr>
      <vt:lpstr>Предоставление земельного участка</vt:lpstr>
      <vt:lpstr>Показатели эффективности</vt:lpstr>
      <vt:lpstr>Эффективность и рейтинги</vt:lpstr>
      <vt:lpstr>Предоставление статуса резидента</vt:lpstr>
      <vt:lpstr>Наши резиденты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Hope</dc:creator>
  <cp:lastModifiedBy>Ульзутуева Полина Сергеевна</cp:lastModifiedBy>
  <cp:revision>283</cp:revision>
  <cp:lastPrinted>2018-04-17T10:34:13Z</cp:lastPrinted>
  <dcterms:created xsi:type="dcterms:W3CDTF">2016-01-15T07:01:45Z</dcterms:created>
  <dcterms:modified xsi:type="dcterms:W3CDTF">2018-11-27T10:39:31Z</dcterms:modified>
</cp:coreProperties>
</file>