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45" r:id="rId2"/>
    <p:sldId id="346" r:id="rId3"/>
    <p:sldId id="341" r:id="rId4"/>
    <p:sldId id="342" r:id="rId5"/>
    <p:sldId id="334" r:id="rId6"/>
    <p:sldId id="337" r:id="rId7"/>
    <p:sldId id="344" r:id="rId8"/>
    <p:sldId id="340" r:id="rId9"/>
    <p:sldId id="286" r:id="rId10"/>
    <p:sldId id="31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0B8"/>
    <a:srgbClr val="009900"/>
    <a:srgbClr val="99FF99"/>
    <a:srgbClr val="FFFF99"/>
    <a:srgbClr val="F29400"/>
    <a:srgbClr val="ED7D31"/>
    <a:srgbClr val="F09B1A"/>
    <a:srgbClr val="3674BD"/>
    <a:srgbClr val="2F55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3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BCF43-950F-4632-9C44-09C30C4CF2BC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0ED6F-FAA6-41FD-9BB5-615C01A18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01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0ED6F-FAA6-41FD-9BB5-615C01A180D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44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0125-2B2B-499F-B2B4-D189575109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6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333" y="200236"/>
            <a:ext cx="11446450" cy="84963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kern="12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43891" y="6355513"/>
            <a:ext cx="542096" cy="365125"/>
          </a:xfrm>
        </p:spPr>
        <p:txBody>
          <a:bodyPr vert="horz" lIns="91440" tIns="45720" rIns="91440" bIns="45720" rtlCol="0" anchor="ctr"/>
          <a:lstStyle>
            <a:lvl1pPr>
              <a:defRPr lang="ru-RU" sz="1800" b="1" smtClean="0">
                <a:solidFill>
                  <a:schemeClr val="accent2"/>
                </a:solidFill>
                <a:latin typeface="Arial Narrow" panose="020B0606020202030204" pitchFamily="34" charset="0"/>
              </a:defRPr>
            </a:lvl1pPr>
          </a:lstStyle>
          <a:p>
            <a:fld id="{4A6D0125-2B2B-499F-B2B4-D189575109A7}" type="slidenum">
              <a:rPr>
                <a:solidFill>
                  <a:srgbClr val="ED7D31"/>
                </a:solidFill>
              </a:rPr>
              <a:pPr/>
              <a:t>‹#›</a:t>
            </a:fld>
            <a:endParaRPr dirty="0">
              <a:solidFill>
                <a:srgbClr val="ED7D31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 flipH="1">
            <a:off x="611879" y="6408498"/>
            <a:ext cx="267889" cy="257794"/>
            <a:chOff x="506583" y="6458603"/>
            <a:chExt cx="356561" cy="283573"/>
          </a:xfrm>
        </p:grpSpPr>
        <p:sp>
          <p:nvSpPr>
            <p:cNvPr id="8" name="Нашивка 7"/>
            <p:cNvSpPr/>
            <p:nvPr/>
          </p:nvSpPr>
          <p:spPr>
            <a:xfrm>
              <a:off x="688131" y="6458603"/>
              <a:ext cx="175013" cy="280416"/>
            </a:xfrm>
            <a:prstGeom prst="chevron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Нашивка 8"/>
            <p:cNvSpPr/>
            <p:nvPr/>
          </p:nvSpPr>
          <p:spPr>
            <a:xfrm>
              <a:off x="506583" y="6461760"/>
              <a:ext cx="175013" cy="280416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Нашивка 9"/>
            <p:cNvSpPr/>
            <p:nvPr/>
          </p:nvSpPr>
          <p:spPr>
            <a:xfrm>
              <a:off x="594089" y="6458603"/>
              <a:ext cx="175013" cy="280416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787266" y="6425292"/>
            <a:ext cx="3763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44546A">
                    <a:lumMod val="60000"/>
                    <a:lumOff val="40000"/>
                  </a:srgbClr>
                </a:solidFill>
                <a:latin typeface="Franklin Gothic Medium Cond" panose="020B0606030402020204" pitchFamily="34" charset="0"/>
              </a:rPr>
              <a:t>Подготовка предприятия к цифровой трансформации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3775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0125-2B2B-499F-B2B4-D189575109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5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D0125-2B2B-499F-B2B4-D189575109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8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ussoft.org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ussoft.org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333" y="200235"/>
            <a:ext cx="11446450" cy="60620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Цифровая трансформация предприятий</a:t>
            </a:r>
            <a:br>
              <a:rPr lang="ru-RU" sz="4000" dirty="0" smtClean="0"/>
            </a:br>
            <a:r>
              <a:rPr lang="ru-RU" sz="4000" dirty="0" smtClean="0"/>
              <a:t> Санкт-Петербурга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0" dirty="0" smtClean="0"/>
              <a:t>Объединенное предложение НП РУССОФТ (ИТ-кластера Санкт-Петербурга),  Ассоциации участников финансового рынка и профессиональных консультантов для Союза </a:t>
            </a:r>
            <a:r>
              <a:rPr lang="ru-RU" b="0" dirty="0" smtClean="0"/>
              <a:t>промышленников и предпринимателей </a:t>
            </a:r>
            <a:r>
              <a:rPr lang="ru-RU" b="0" dirty="0" smtClean="0"/>
              <a:t>Санкт-Петербурга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400" b="0" dirty="0" smtClean="0"/>
              <a:t>Валентин Макаров</a:t>
            </a:r>
            <a:br>
              <a:rPr lang="ru-RU" sz="2400" b="0" dirty="0" smtClean="0"/>
            </a:br>
            <a:r>
              <a:rPr lang="ru-RU" sz="2400" b="0" dirty="0" smtClean="0"/>
              <a:t>президент НП РУССОФТ</a:t>
            </a:r>
            <a:br>
              <a:rPr lang="ru-RU" sz="2400" b="0" dirty="0" smtClean="0"/>
            </a:br>
            <a:r>
              <a:rPr lang="en-US" sz="2400" b="0" dirty="0" smtClean="0">
                <a:hlinkClick r:id="rId2"/>
              </a:rPr>
              <a:t>www.russoft.org</a:t>
            </a: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2400" b="0" dirty="0" smtClean="0"/>
              <a:t>Makarov@russoft.org</a:t>
            </a:r>
            <a:endParaRPr lang="ru-RU" sz="2400" b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0125-2B2B-499F-B2B4-D189575109A7}" type="slidenum">
              <a:rPr lang="ru-RU" smtClean="0">
                <a:solidFill>
                  <a:srgbClr val="ED7D31"/>
                </a:solidFill>
              </a:rPr>
              <a:pPr/>
              <a:t>1</a:t>
            </a:fld>
            <a:endParaRPr lang="ru-RU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48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4472C4">
                    <a:lumMod val="75000"/>
                  </a:srgbClr>
                </a:solidFill>
              </a:rPr>
              <a:t>Необходимость в консультационно-методической поддержке перехода предприятия к ЦТ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0125-2B2B-499F-B2B4-D189575109A7}" type="slidenum">
              <a:rPr>
                <a:solidFill>
                  <a:srgbClr val="ED7D31"/>
                </a:solidFill>
              </a:rPr>
              <a:pPr/>
              <a:t>10</a:t>
            </a:fld>
            <a:endParaRPr dirty="0">
              <a:solidFill>
                <a:srgbClr val="ED7D3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7265" y="2557466"/>
            <a:ext cx="4016383" cy="2323891"/>
          </a:xfrm>
          <a:prstGeom prst="rect">
            <a:avLst/>
          </a:prstGeom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defTabSz="533400">
              <a:spcBef>
                <a:spcPct val="0"/>
              </a:spcBef>
            </a:pPr>
            <a:r>
              <a:rPr lang="ru-RU" sz="1200" b="1" dirty="0">
                <a:solidFill>
                  <a:prstClr val="black"/>
                </a:solidFill>
              </a:rPr>
              <a:t>Проблемы внедрения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уровень развития технологий на предприятии и в отрасли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сложность встраивания технологий в  бизнес-процессы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цифровое неравенство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уровень доступности и стоимость технологий</a:t>
            </a:r>
          </a:p>
          <a:p>
            <a:pPr marL="171450" indent="-171450" defTabSz="533400">
              <a:spcBef>
                <a:spcPct val="0"/>
              </a:spcBef>
              <a:buFontTx/>
              <a:buChar char="-"/>
            </a:pPr>
            <a:endParaRPr lang="ru-RU" sz="1200" dirty="0">
              <a:solidFill>
                <a:prstClr val="black"/>
              </a:solidFill>
            </a:endParaRPr>
          </a:p>
          <a:p>
            <a:pPr defTabSz="533400">
              <a:spcBef>
                <a:spcPct val="0"/>
              </a:spcBef>
            </a:pPr>
            <a:r>
              <a:rPr lang="ru-RU" sz="1200" b="1" dirty="0">
                <a:solidFill>
                  <a:prstClr val="black"/>
                </a:solidFill>
              </a:rPr>
              <a:t>Проблемы принятия решений на основе технологий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отсутствие верифицированных, корректных, поступающих в режиме реального времени данных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отсутствие культуры использования и трактовки этих данных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93630" y="2319554"/>
            <a:ext cx="3368638" cy="2233562"/>
          </a:xfrm>
          <a:prstGeom prst="rect">
            <a:avLst/>
          </a:prstGeom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отсутствие четкого описания целевого состояния </a:t>
            </a:r>
            <a:br>
              <a:rPr lang="ru-RU" sz="1100" dirty="0">
                <a:solidFill>
                  <a:prstClr val="black"/>
                </a:solidFill>
              </a:rPr>
            </a:br>
            <a:r>
              <a:rPr lang="ru-RU" sz="1100" dirty="0">
                <a:solidFill>
                  <a:prstClr val="black"/>
                </a:solidFill>
              </a:rPr>
              <a:t>на стратегическом уровне управления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отсутствие последовательной декомпозицией </a:t>
            </a:r>
            <a:br>
              <a:rPr lang="ru-RU" sz="1100" dirty="0">
                <a:solidFill>
                  <a:prstClr val="black"/>
                </a:solidFill>
              </a:rPr>
            </a:br>
            <a:r>
              <a:rPr lang="ru-RU" sz="1100" dirty="0">
                <a:solidFill>
                  <a:prstClr val="black"/>
                </a:solidFill>
              </a:rPr>
              <a:t>на тактический и оперативный уровни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отсутствие методологических документов (стандартов, методических рекомендаций, алгоритмов, шаблонов и инструментов), необходимых для реализации цифровых проектов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57345" y="2574379"/>
            <a:ext cx="341132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недостаточный опыт и уровень  компетенций персонала предприятия, вовлекаемого в цифровые проекты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сложности при подборе кадров в области ИТ на локальном рынке труда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неготовность к цифровой трансформации сотрудников предприятия, находящихся вне цифровой команды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</a:rPr>
              <a:t>отсутствие возможности привлечения кадров на дополнительные проекты ввиду высокой загрузки текущей работой и рутинными задачами.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4495" y="4916925"/>
            <a:ext cx="2796244" cy="1134920"/>
          </a:xfrm>
          <a:prstGeom prst="rect">
            <a:avLst/>
          </a:prstGeom>
          <a:noFill/>
          <a:ln w="28575" cmpd="dbl">
            <a:solidFill>
              <a:srgbClr val="F29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/>
            <a:r>
              <a:rPr lang="ru-RU" sz="1200" b="1" dirty="0">
                <a:solidFill>
                  <a:schemeClr val="tx1"/>
                </a:solidFill>
              </a:rPr>
              <a:t>КОНСУЛЬТАЦИОННО-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>
                <a:solidFill>
                  <a:schemeClr val="tx1"/>
                </a:solidFill>
              </a:rPr>
              <a:t>МЕТОДОЛОГИЧЕСКАЯ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>
                <a:solidFill>
                  <a:schemeClr val="tx1"/>
                </a:solidFill>
              </a:rPr>
              <a:t>ПОДДЕРЖКА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7317" y="4909062"/>
            <a:ext cx="4270442" cy="1355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fontAlgn="base" hangingPunct="0">
              <a:spcBef>
                <a:spcPts val="600"/>
              </a:spcBef>
              <a:buClr>
                <a:srgbClr val="F09B1A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prstClr val="black"/>
                </a:solidFill>
              </a:rPr>
              <a:t>призвана нивелировать вышеуказанные проблемы</a:t>
            </a:r>
          </a:p>
          <a:p>
            <a:pPr marL="171450" indent="-171450" fontAlgn="base" hangingPunct="0">
              <a:spcBef>
                <a:spcPts val="600"/>
              </a:spcBef>
              <a:buClr>
                <a:srgbClr val="F09B1A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prstClr val="black"/>
                </a:solidFill>
              </a:rPr>
              <a:t>предполагает предварительный анализ текущего состояния бизнеса для снижения рисков и непредвиденных расходов и достижения поставленных целей ЦТ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05194" y="4963490"/>
            <a:ext cx="3663616" cy="1355727"/>
          </a:xfrm>
          <a:prstGeom prst="rect">
            <a:avLst/>
          </a:prstGeom>
          <a:noFill/>
          <a:ln w="28575">
            <a:solidFill>
              <a:srgbClr val="F29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just">
              <a:spcBef>
                <a:spcPts val="600"/>
              </a:spcBef>
            </a:pPr>
            <a:r>
              <a:rPr lang="ru-RU" sz="1200" b="1" dirty="0">
                <a:solidFill>
                  <a:prstClr val="black"/>
                </a:solidFill>
              </a:rPr>
              <a:t>Совместная реализация стартового (пилотного) цифрового проекта позволит обучить причастный персонал и повысить их цифровые компетенции для дальнейшего тиражирования изменений и продолжения процесса ЦТ в масштабах всего предприятия</a:t>
            </a:r>
          </a:p>
        </p:txBody>
      </p:sp>
      <p:sp>
        <p:nvSpPr>
          <p:cNvPr id="13" name="Нашивка 12"/>
          <p:cNvSpPr/>
          <p:nvPr/>
        </p:nvSpPr>
        <p:spPr>
          <a:xfrm>
            <a:off x="3455811" y="5158680"/>
            <a:ext cx="294523" cy="618279"/>
          </a:xfrm>
          <a:prstGeom prst="chevron">
            <a:avLst>
              <a:gd name="adj" fmla="val 56618"/>
            </a:avLst>
          </a:prstGeom>
          <a:solidFill>
            <a:srgbClr val="F2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3318" name="Picture 6" descr="https://avatars.mds.yandex.net/get-zen_doc/4432928/pub_60642ac2aaac394970fb3901_60642d2e12fb21100cc4cc9d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90" y="784662"/>
            <a:ext cx="1276481" cy="10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6742" y="2129348"/>
            <a:ext cx="3280499" cy="355145"/>
          </a:xfrm>
          <a:prstGeom prst="rect">
            <a:avLst/>
          </a:prstGeom>
          <a:solidFill>
            <a:srgbClr val="6180B8"/>
          </a:solidFill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ct val="35000"/>
              </a:spcAft>
              <a:buClr>
                <a:srgbClr val="ED7D31"/>
              </a:buClr>
            </a:pPr>
            <a:r>
              <a:rPr lang="ru-RU" sz="1400" kern="1400" dirty="0">
                <a:solidFill>
                  <a:prstClr val="white"/>
                </a:solidFill>
              </a:rPr>
              <a:t>ПРОБЛЕМЫ ТЕХНОЛОГИЙ</a:t>
            </a:r>
          </a:p>
        </p:txBody>
      </p:sp>
      <p:cxnSp>
        <p:nvCxnSpPr>
          <p:cNvPr id="16" name="Соединительная линия уступом 15"/>
          <p:cNvCxnSpPr>
            <a:stCxn id="13318" idx="1"/>
            <a:endCxn id="5" idx="0"/>
          </p:cNvCxnSpPr>
          <p:nvPr/>
        </p:nvCxnSpPr>
        <p:spPr>
          <a:xfrm rot="10800000" flipV="1">
            <a:off x="1976992" y="1297382"/>
            <a:ext cx="3365898" cy="8319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383648" y="2120488"/>
            <a:ext cx="3194966" cy="355145"/>
          </a:xfrm>
          <a:prstGeom prst="rect">
            <a:avLst/>
          </a:prstGeom>
          <a:solidFill>
            <a:srgbClr val="6180B8"/>
          </a:solidFill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ct val="35000"/>
              </a:spcAft>
              <a:buClr>
                <a:srgbClr val="ED7D31"/>
              </a:buClr>
            </a:pPr>
            <a:r>
              <a:rPr lang="ru-RU" sz="1400" kern="1400" dirty="0">
                <a:solidFill>
                  <a:prstClr val="white"/>
                </a:solidFill>
              </a:rPr>
              <a:t>ПРОБЛЕМЫ ЦЕЛЕПОЛАГАНИЯ</a:t>
            </a:r>
          </a:p>
        </p:txBody>
      </p:sp>
      <p:cxnSp>
        <p:nvCxnSpPr>
          <p:cNvPr id="26" name="Прямая со стрелкой 25"/>
          <p:cNvCxnSpPr>
            <a:stCxn id="13318" idx="2"/>
            <a:endCxn id="21" idx="0"/>
          </p:cNvCxnSpPr>
          <p:nvPr/>
        </p:nvCxnSpPr>
        <p:spPr>
          <a:xfrm>
            <a:off x="5981131" y="1810102"/>
            <a:ext cx="0" cy="310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8357345" y="2122020"/>
            <a:ext cx="3303145" cy="355145"/>
          </a:xfrm>
          <a:prstGeom prst="rect">
            <a:avLst/>
          </a:prstGeom>
          <a:solidFill>
            <a:srgbClr val="6180B8"/>
          </a:solidFill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ct val="35000"/>
              </a:spcAft>
              <a:buClr>
                <a:srgbClr val="ED7D31"/>
              </a:buClr>
            </a:pPr>
            <a:r>
              <a:rPr lang="ru-RU" sz="1400" kern="1400" dirty="0">
                <a:solidFill>
                  <a:prstClr val="white"/>
                </a:solidFill>
              </a:rPr>
              <a:t>ПРОБЛЕМЫ КОМПЕТЕНЦИЙ</a:t>
            </a:r>
          </a:p>
        </p:txBody>
      </p:sp>
      <p:cxnSp>
        <p:nvCxnSpPr>
          <p:cNvPr id="13316" name="Соединительная линия уступом 13315"/>
          <p:cNvCxnSpPr>
            <a:stCxn id="13318" idx="3"/>
            <a:endCxn id="36" idx="0"/>
          </p:cNvCxnSpPr>
          <p:nvPr/>
        </p:nvCxnSpPr>
        <p:spPr>
          <a:xfrm>
            <a:off x="6619371" y="1297382"/>
            <a:ext cx="3389547" cy="8246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44" y="5158680"/>
            <a:ext cx="944523" cy="11605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323" y="1524141"/>
            <a:ext cx="816230" cy="8615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645" y="1507959"/>
            <a:ext cx="816230" cy="86157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5145" y="1524141"/>
            <a:ext cx="816230" cy="86157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66299" y="6339388"/>
            <a:ext cx="3805451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9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4000" b="1" dirty="0">
                <a:solidFill>
                  <a:srgbClr val="C00000"/>
                </a:solidFill>
              </a:rPr>
              <a:t>НП РУССОФТ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182" y="1505528"/>
            <a:ext cx="10621817" cy="487622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Учреждено 9.9.</a:t>
            </a:r>
            <a:r>
              <a:rPr lang="en-US" sz="2400" dirty="0">
                <a:solidFill>
                  <a:srgbClr val="002060"/>
                </a:solidFill>
              </a:rPr>
              <a:t>99 </a:t>
            </a:r>
            <a:r>
              <a:rPr lang="ru-RU" sz="2400" dirty="0">
                <a:solidFill>
                  <a:srgbClr val="002060"/>
                </a:solidFill>
              </a:rPr>
              <a:t>10-ю компаниями в Санкт-Петербурге </a:t>
            </a:r>
            <a:r>
              <a:rPr lang="ru-RU" sz="2400" dirty="0" smtClean="0">
                <a:solidFill>
                  <a:srgbClr val="002060"/>
                </a:solidFill>
              </a:rPr>
              <a:t>(НП «Консорциум </a:t>
            </a:r>
            <a:r>
              <a:rPr lang="ru-RU" sz="2400" dirty="0">
                <a:solidFill>
                  <a:srgbClr val="002060"/>
                </a:solidFill>
              </a:rPr>
              <a:t>Форт </a:t>
            </a:r>
            <a:r>
              <a:rPr lang="ru-RU" sz="2400" dirty="0" smtClean="0">
                <a:solidFill>
                  <a:srgbClr val="002060"/>
                </a:solidFill>
              </a:rPr>
              <a:t>Росс»). </a:t>
            </a:r>
            <a:r>
              <a:rPr lang="ru-RU" sz="2400" dirty="0">
                <a:solidFill>
                  <a:srgbClr val="002060"/>
                </a:solidFill>
              </a:rPr>
              <a:t>В 2004 г. </a:t>
            </a:r>
            <a:r>
              <a:rPr lang="ru-RU" sz="2400" dirty="0" smtClean="0">
                <a:solidFill>
                  <a:srgbClr val="002060"/>
                </a:solidFill>
              </a:rPr>
              <a:t>преобразовано </a:t>
            </a:r>
            <a:r>
              <a:rPr lang="ru-RU" sz="2400" dirty="0">
                <a:solidFill>
                  <a:srgbClr val="002060"/>
                </a:solidFill>
              </a:rPr>
              <a:t>в НП РУССОФТ</a:t>
            </a:r>
            <a:endParaRPr lang="en-US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rgbClr val="002060"/>
                </a:solidFill>
              </a:rPr>
              <a:t>На </a:t>
            </a:r>
            <a:r>
              <a:rPr lang="ru-RU" sz="2400" dirty="0" smtClean="0">
                <a:solidFill>
                  <a:srgbClr val="002060"/>
                </a:solidFill>
              </a:rPr>
              <a:t>сентябрь </a:t>
            </a:r>
            <a:r>
              <a:rPr lang="ru-RU" sz="2400" dirty="0">
                <a:solidFill>
                  <a:srgbClr val="002060"/>
                </a:solidFill>
              </a:rPr>
              <a:t>2021 объединяет </a:t>
            </a:r>
            <a:r>
              <a:rPr lang="ru-RU" sz="2400" dirty="0" smtClean="0">
                <a:solidFill>
                  <a:srgbClr val="002060"/>
                </a:solidFill>
              </a:rPr>
              <a:t>240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компаний с общей численностью персонала</a:t>
            </a:r>
            <a:r>
              <a:rPr lang="en-US" sz="2400" dirty="0">
                <a:solidFill>
                  <a:srgbClr val="002060"/>
                </a:solidFill>
              </a:rPr>
              <a:t> 6</a:t>
            </a:r>
            <a:r>
              <a:rPr lang="ru-RU" sz="2400" dirty="0">
                <a:solidFill>
                  <a:srgbClr val="002060"/>
                </a:solidFill>
              </a:rPr>
              <a:t>6 000</a:t>
            </a:r>
            <a:r>
              <a:rPr lang="en-US" sz="2400" dirty="0">
                <a:solidFill>
                  <a:srgbClr val="002060"/>
                </a:solidFill>
              </a:rPr>
              <a:t>+ </a:t>
            </a:r>
            <a:r>
              <a:rPr lang="ru-RU" sz="2400" dirty="0">
                <a:solidFill>
                  <a:srgbClr val="002060"/>
                </a:solidFill>
              </a:rPr>
              <a:t>разработчиков ПО</a:t>
            </a:r>
            <a:endParaRPr lang="en-US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rgbClr val="002060"/>
                </a:solidFill>
              </a:rPr>
              <a:t>В течение </a:t>
            </a:r>
            <a:r>
              <a:rPr lang="en-US" sz="2400" dirty="0">
                <a:solidFill>
                  <a:srgbClr val="002060"/>
                </a:solidFill>
              </a:rPr>
              <a:t>1</a:t>
            </a:r>
            <a:r>
              <a:rPr lang="ru-RU" sz="2400" dirty="0">
                <a:solidFill>
                  <a:srgbClr val="002060"/>
                </a:solidFill>
              </a:rPr>
              <a:t>8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лет ежегодно проводит опрос участников рынка и публикует обзор о состоянии и перспективах развития индустрии разработки ПО в России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>
                <a:hlinkClick r:id="rId2"/>
              </a:rPr>
              <a:t>www.russoft.org</a:t>
            </a:r>
            <a:r>
              <a:rPr lang="en-US" sz="2400" dirty="0" smtClean="0"/>
              <a:t>)</a:t>
            </a:r>
            <a:endParaRPr lang="ru-RU" sz="2400" dirty="0" smtClean="0"/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Включает Комитеты по Цифровой трансформации, по </a:t>
            </a:r>
            <a:r>
              <a:rPr lang="ru-RU" sz="2400" dirty="0" err="1" smtClean="0">
                <a:solidFill>
                  <a:srgbClr val="002060"/>
                </a:solidFill>
              </a:rPr>
              <a:t>инфобезопасности</a:t>
            </a:r>
            <a:endParaRPr lang="en-US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rgbClr val="002060"/>
                </a:solidFill>
              </a:rPr>
              <a:t>Имеет Соглашения о сотрудничестве с Ассоциациями:</a:t>
            </a:r>
            <a:r>
              <a:rPr lang="en-US" sz="2400" dirty="0">
                <a:solidFill>
                  <a:srgbClr val="002060"/>
                </a:solidFill>
              </a:rPr>
              <a:t> BITKOM</a:t>
            </a:r>
            <a:r>
              <a:rPr lang="ru-RU" sz="2400" dirty="0">
                <a:solidFill>
                  <a:srgbClr val="002060"/>
                </a:solidFill>
              </a:rPr>
              <a:t> (Германия, </a:t>
            </a:r>
            <a:r>
              <a:rPr lang="en-US" sz="2400" dirty="0">
                <a:solidFill>
                  <a:srgbClr val="002060"/>
                </a:solidFill>
              </a:rPr>
              <a:t>2002), NASSCOM (</a:t>
            </a:r>
            <a:r>
              <a:rPr lang="ru-RU" sz="2400" dirty="0">
                <a:solidFill>
                  <a:srgbClr val="002060"/>
                </a:solidFill>
              </a:rPr>
              <a:t>Индия, </a:t>
            </a:r>
            <a:r>
              <a:rPr lang="en-US" sz="2400" dirty="0">
                <a:solidFill>
                  <a:srgbClr val="002060"/>
                </a:solidFill>
              </a:rPr>
              <a:t>2018), </a:t>
            </a:r>
            <a:r>
              <a:rPr lang="en-US" sz="2400" dirty="0" err="1">
                <a:solidFill>
                  <a:srgbClr val="002060"/>
                </a:solidFill>
              </a:rPr>
              <a:t>ChinaSoft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ru-RU" sz="2400" dirty="0">
                <a:solidFill>
                  <a:srgbClr val="002060"/>
                </a:solidFill>
              </a:rPr>
              <a:t>Китай, </a:t>
            </a:r>
            <a:r>
              <a:rPr lang="en-US" sz="2400" dirty="0">
                <a:solidFill>
                  <a:srgbClr val="002060"/>
                </a:solidFill>
              </a:rPr>
              <a:t>2019)</a:t>
            </a:r>
            <a:r>
              <a:rPr lang="ru-RU" sz="2400" dirty="0">
                <a:solidFill>
                  <a:srgbClr val="002060"/>
                </a:solidFill>
              </a:rPr>
              <a:t>, с </a:t>
            </a:r>
            <a:r>
              <a:rPr lang="ru-RU" sz="2400" dirty="0" err="1">
                <a:solidFill>
                  <a:srgbClr val="002060"/>
                </a:solidFill>
              </a:rPr>
              <a:t>Корейско</a:t>
            </a:r>
            <a:r>
              <a:rPr lang="ru-RU" sz="2400" dirty="0">
                <a:solidFill>
                  <a:srgbClr val="002060"/>
                </a:solidFill>
              </a:rPr>
              <a:t>-Российским деловым советом</a:t>
            </a:r>
            <a:endParaRPr lang="en-US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rgbClr val="002060"/>
                </a:solidFill>
              </a:rPr>
              <a:t>Имеет представительские офисы в Италии (Бари), в Индии (Дели), в Нидерландах (Гаага), представителя в Турции</a:t>
            </a: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01211" y="6332562"/>
            <a:ext cx="3756639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6A678-1CD6-9748-A011-18D6DE3EC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4"/>
            <a:ext cx="12192000" cy="64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7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01211" y="6332562"/>
            <a:ext cx="3756639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D3B6BD-B963-0D45-9A98-C62544785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03"/>
            <a:ext cx="12192000" cy="67755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C06E6E-B56F-3647-ADFF-D4FBB45919EC}"/>
              </a:ext>
            </a:extLst>
          </p:cNvPr>
          <p:cNvSpPr/>
          <p:nvPr/>
        </p:nvSpPr>
        <p:spPr>
          <a:xfrm>
            <a:off x="9593655" y="440386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новый</a:t>
            </a:r>
            <a:endParaRPr lang="en-R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35593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730953"/>
              </p:ext>
            </p:extLst>
          </p:nvPr>
        </p:nvGraphicFramePr>
        <p:xfrm>
          <a:off x="796622" y="1548494"/>
          <a:ext cx="10640203" cy="38560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4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6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3888">
                <a:tc>
                  <a:txBody>
                    <a:bodyPr/>
                    <a:lstStyle/>
                    <a:p>
                      <a:pPr algn="l"/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200" b="1" dirty="0">
                          <a:solidFill>
                            <a:srgbClr val="2F5597"/>
                          </a:solidFill>
                        </a:rPr>
                        <a:t>ОЦЕНКА</a:t>
                      </a:r>
                      <a:r>
                        <a:rPr lang="ru-RU" sz="1200" b="1" baseline="0" dirty="0">
                          <a:solidFill>
                            <a:srgbClr val="2F5597"/>
                          </a:solidFill>
                        </a:rPr>
                        <a:t> ЦИФРОВОЙ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200" b="1" baseline="0" dirty="0">
                          <a:solidFill>
                            <a:srgbClr val="2F5597"/>
                          </a:solidFill>
                        </a:rPr>
                        <a:t>ГОТОВНОСТИ ИНФОРМАЦИОННЫХ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200" b="1" baseline="0" dirty="0">
                          <a:solidFill>
                            <a:srgbClr val="2F5597"/>
                          </a:solidFill>
                        </a:rPr>
                        <a:t>СИСТЕМ ПРЕДПРИЯТИЯ</a:t>
                      </a:r>
                      <a:endParaRPr lang="ru-RU" sz="1200" b="1" dirty="0">
                        <a:solidFill>
                          <a:srgbClr val="2F5597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b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833">
                <a:tc>
                  <a:txBody>
                    <a:bodyPr/>
                    <a:lstStyle/>
                    <a:p>
                      <a:pPr algn="l"/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2F5597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БИЗНЕС МОДЕЛИ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2F5597"/>
                          </a:solidFill>
                          <a:latin typeface="+mn-lt"/>
                          <a:ea typeface="+mn-ea"/>
                          <a:cs typeface="+mn-cs"/>
                        </a:rPr>
                        <a:t>И ЦИФРОВОГО ДВОЙНИКА</a:t>
                      </a:r>
                      <a:endParaRPr lang="ru-RU" sz="1200" b="1" dirty="0">
                        <a:solidFill>
                          <a:srgbClr val="2F5597"/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T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b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298"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>
                          <a:solidFill>
                            <a:srgbClr val="2F5597"/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ТЕХНИЧЕСКИЙ АСПЕКТ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>
                          <a:solidFill>
                            <a:srgbClr val="2F5597"/>
                          </a:solidFill>
                          <a:latin typeface="+mn-lt"/>
                          <a:ea typeface="+mn-ea"/>
                          <a:cs typeface="+mn-cs"/>
                        </a:rPr>
                        <a:t>ЦИФРОВОГО РЕШЕНИЯ</a:t>
                      </a:r>
                      <a:endParaRPr lang="ru-RU" sz="1200" b="1" dirty="0">
                        <a:solidFill>
                          <a:srgbClr val="2F5597"/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T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anchor="b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задачи цифровой трансформации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63" y="3189027"/>
            <a:ext cx="720541" cy="64248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121" y="1824882"/>
            <a:ext cx="733904" cy="724968"/>
          </a:xfrm>
          <a:prstGeom prst="rect">
            <a:avLst/>
          </a:prstGeom>
          <a:noFill/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9" y="4443390"/>
            <a:ext cx="1158340" cy="670618"/>
          </a:xfrm>
          <a:prstGeom prst="rect">
            <a:avLst/>
          </a:prstGeom>
        </p:spPr>
      </p:pic>
      <p:sp>
        <p:nvSpPr>
          <p:cNvPr id="52" name="Нашивка 51"/>
          <p:cNvSpPr/>
          <p:nvPr/>
        </p:nvSpPr>
        <p:spPr>
          <a:xfrm>
            <a:off x="4292770" y="1956845"/>
            <a:ext cx="212036" cy="379153"/>
          </a:xfrm>
          <a:prstGeom prst="chevron">
            <a:avLst>
              <a:gd name="adj" fmla="val 56618"/>
            </a:avLst>
          </a:prstGeom>
          <a:solidFill>
            <a:srgbClr val="F09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3" name="Нашивка 52"/>
          <p:cNvSpPr/>
          <p:nvPr/>
        </p:nvSpPr>
        <p:spPr>
          <a:xfrm>
            <a:off x="4292770" y="3320691"/>
            <a:ext cx="212036" cy="379153"/>
          </a:xfrm>
          <a:prstGeom prst="chevron">
            <a:avLst>
              <a:gd name="adj" fmla="val 56618"/>
            </a:avLst>
          </a:prstGeom>
          <a:solidFill>
            <a:srgbClr val="F09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4" name="Нашивка 53"/>
          <p:cNvSpPr/>
          <p:nvPr/>
        </p:nvSpPr>
        <p:spPr>
          <a:xfrm>
            <a:off x="4296979" y="4605632"/>
            <a:ext cx="212036" cy="379153"/>
          </a:xfrm>
          <a:prstGeom prst="chevron">
            <a:avLst>
              <a:gd name="adj" fmla="val 56618"/>
            </a:avLst>
          </a:prstGeom>
          <a:solidFill>
            <a:srgbClr val="F09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026397" y="2008454"/>
            <a:ext cx="6355831" cy="389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</a:rPr>
              <a:t>Оценка готовности информационных систем </a:t>
            </a:r>
            <a:r>
              <a:rPr lang="ru-RU" sz="1200" dirty="0">
                <a:solidFill>
                  <a:schemeClr val="tx1"/>
                </a:solidFill>
              </a:rPr>
              <a:t>предприятия к цифровой трансформации включает :</a:t>
            </a:r>
          </a:p>
          <a:p>
            <a:r>
              <a:rPr lang="ru-RU" sz="1200" dirty="0">
                <a:solidFill>
                  <a:schemeClr val="tx1"/>
                </a:solidFill>
              </a:rPr>
              <a:t>- оценку уровня зрелости и автоматизации бизнес процессов и построение </a:t>
            </a:r>
            <a:r>
              <a:rPr lang="ru-RU" sz="1200" b="1" dirty="0">
                <a:solidFill>
                  <a:schemeClr val="tx1"/>
                </a:solidFill>
              </a:rPr>
              <a:t>КОМПОНЕНТНОЙ МОДЕЛИ БИЗНЕСА</a:t>
            </a:r>
            <a:r>
              <a:rPr lang="ru-RU" sz="1200" dirty="0">
                <a:solidFill>
                  <a:schemeClr val="tx1"/>
                </a:solidFill>
              </a:rPr>
              <a:t> предприятия;</a:t>
            </a:r>
          </a:p>
          <a:p>
            <a:r>
              <a:rPr lang="ru-RU" sz="1200" dirty="0">
                <a:solidFill>
                  <a:schemeClr val="tx1"/>
                </a:solidFill>
              </a:rPr>
              <a:t>- анализ работы информационных систем предприятия;</a:t>
            </a:r>
          </a:p>
          <a:p>
            <a:r>
              <a:rPr lang="ru-RU" sz="1200" dirty="0">
                <a:solidFill>
                  <a:schemeClr val="tx1"/>
                </a:solidFill>
              </a:rPr>
              <a:t>- ознакомление с цифровой культурой предприятия и компетенциями ключевого персонала.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042317" y="3355354"/>
            <a:ext cx="6355831" cy="389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hangingPunct="0"/>
            <a:r>
              <a:rPr lang="ru-RU" sz="1200" dirty="0">
                <a:solidFill>
                  <a:schemeClr val="tx1"/>
                </a:solidFill>
              </a:rPr>
              <a:t>Цифровизация  управления производственным комплексом - создание </a:t>
            </a:r>
            <a:r>
              <a:rPr lang="ru-RU" sz="1200" b="1" dirty="0">
                <a:solidFill>
                  <a:schemeClr val="tx1"/>
                </a:solidFill>
              </a:rPr>
              <a:t>цифровой бизнес-модели </a:t>
            </a:r>
            <a:r>
              <a:rPr lang="ru-RU" sz="1200" dirty="0">
                <a:solidFill>
                  <a:schemeClr val="tx1"/>
                </a:solidFill>
              </a:rPr>
              <a:t>и </a:t>
            </a:r>
            <a:r>
              <a:rPr lang="ru-RU" sz="1200" b="1" dirty="0">
                <a:solidFill>
                  <a:schemeClr val="tx1"/>
                </a:solidFill>
              </a:rPr>
              <a:t>цифровых двойников </a:t>
            </a:r>
            <a:r>
              <a:rPr lang="ru-RU" sz="1200" dirty="0">
                <a:solidFill>
                  <a:schemeClr val="tx1"/>
                </a:solidFill>
              </a:rPr>
              <a:t>для повышения эффективности управления и прозрачности цепочки создания ценности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042317" y="4583717"/>
            <a:ext cx="6355831" cy="389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hangingPunct="0"/>
            <a:r>
              <a:rPr lang="ru-RU" sz="1200" dirty="0">
                <a:solidFill>
                  <a:schemeClr val="tx1"/>
                </a:solidFill>
              </a:rPr>
              <a:t>Внедрение </a:t>
            </a:r>
            <a:r>
              <a:rPr lang="ru-RU" sz="1200" b="1" dirty="0">
                <a:solidFill>
                  <a:schemeClr val="tx1"/>
                </a:solidFill>
              </a:rPr>
              <a:t>технических цифровых инструментов </a:t>
            </a:r>
            <a:r>
              <a:rPr lang="ru-RU" sz="1200" dirty="0">
                <a:solidFill>
                  <a:schemeClr val="tx1"/>
                </a:solidFill>
              </a:rPr>
              <a:t>- информационных систем различных </a:t>
            </a:r>
            <a:r>
              <a:rPr lang="ru-RU" sz="1200" dirty="0" err="1">
                <a:solidFill>
                  <a:schemeClr val="tx1"/>
                </a:solidFill>
              </a:rPr>
              <a:t>вендоров</a:t>
            </a:r>
            <a:r>
              <a:rPr lang="ru-RU" sz="1200" dirty="0">
                <a:solidFill>
                  <a:schemeClr val="tx1"/>
                </a:solidFill>
              </a:rPr>
              <a:t>: CS, CRM, ERP, MES, PLM и других информационных систем, их бесшовная интеграция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01211" y="6332562"/>
            <a:ext cx="3756639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73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333" y="-45428"/>
            <a:ext cx="11446450" cy="849632"/>
          </a:xfrm>
        </p:spPr>
        <p:txBody>
          <a:bodyPr>
            <a:normAutofit/>
          </a:bodyPr>
          <a:lstStyle/>
          <a:p>
            <a:r>
              <a:rPr lang="ru-RU" dirty="0"/>
              <a:t>Пример компонентной модели бизнеса предприятия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525382"/>
              </p:ext>
            </p:extLst>
          </p:nvPr>
        </p:nvGraphicFramePr>
        <p:xfrm>
          <a:off x="275225" y="595191"/>
          <a:ext cx="9796819" cy="6153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Visio" r:id="rId4" imgW="19637659" imgH="12334885" progId="Visio.Drawing.11">
                  <p:embed/>
                </p:oleObj>
              </mc:Choice>
              <mc:Fallback>
                <p:oleObj name="Visio" r:id="rId4" imgW="19637659" imgH="1233488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5225" y="595191"/>
                        <a:ext cx="9796819" cy="6153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276764" y="477672"/>
            <a:ext cx="1514902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6425" y="6325738"/>
            <a:ext cx="3805451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110154" y="940516"/>
            <a:ext cx="201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Стратегическая значимость</a:t>
            </a:r>
          </a:p>
          <a:p>
            <a:r>
              <a:rPr lang="ru-RU" sz="1200" b="1" dirty="0"/>
              <a:t>компонент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35820" y="1546858"/>
            <a:ext cx="259308" cy="2593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0235819" y="1974713"/>
            <a:ext cx="259308" cy="2593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249467" y="2467957"/>
            <a:ext cx="259308" cy="259307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526973" y="1474295"/>
            <a:ext cx="1665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Существенное стратегическое значение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526973" y="1904312"/>
            <a:ext cx="1665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Опосредованное стратегическое значение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526972" y="2397555"/>
            <a:ext cx="1665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Несущественное</a:t>
            </a:r>
          </a:p>
          <a:p>
            <a:r>
              <a:rPr lang="ru-RU" sz="1000" dirty="0"/>
              <a:t>значение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156213" y="3440331"/>
            <a:ext cx="1804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Качество ИТ поддержки</a:t>
            </a:r>
          </a:p>
          <a:p>
            <a:r>
              <a:rPr lang="ru-RU" sz="1200" b="1" dirty="0"/>
              <a:t>компонент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281879" y="4046673"/>
            <a:ext cx="259308" cy="259307"/>
          </a:xfrm>
          <a:prstGeom prst="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281878" y="4474528"/>
            <a:ext cx="259308" cy="25930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295526" y="4967772"/>
            <a:ext cx="259308" cy="2593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573032" y="4055998"/>
            <a:ext cx="16650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Удовлетворительное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0573032" y="4404127"/>
            <a:ext cx="1665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Не вполне удовлетворительное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573031" y="4965610"/>
            <a:ext cx="16650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Неудовлетворительное</a:t>
            </a:r>
          </a:p>
        </p:txBody>
      </p:sp>
    </p:spTree>
    <p:extLst>
      <p:ext uri="{BB962C8B-B14F-4D97-AF65-F5344CB8AC3E}">
        <p14:creationId xmlns:p14="http://schemas.microsoft.com/office/powerpoint/2010/main" val="334839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</a:t>
            </a:r>
            <a:r>
              <a:rPr lang="ru-RU" dirty="0" smtClean="0"/>
              <a:t>ифровая </a:t>
            </a:r>
            <a:r>
              <a:rPr lang="ru-RU" dirty="0"/>
              <a:t>трансформация позволяет снизить операционные расходы и обеспечить рост </a:t>
            </a:r>
            <a:r>
              <a:rPr lang="ru-RU" dirty="0" smtClean="0"/>
              <a:t>выручки предприятий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5B0DE-7522-E540-8B05-4A927F19F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30" y="1223904"/>
            <a:ext cx="8266430" cy="50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1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Современные ИТ решения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4331" y="1068410"/>
            <a:ext cx="6169550" cy="4500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 b="1"/>
            </a:lvl1pPr>
          </a:lstStyle>
          <a:p>
            <a:r>
              <a:rPr lang="ru-RU" sz="1600" dirty="0"/>
              <a:t>ПЛАТФОРМЕННЫЕ СЕРВИСЫ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078349" y="1496929"/>
            <a:ext cx="816959" cy="732774"/>
            <a:chOff x="7535470" y="4103454"/>
            <a:chExt cx="446576" cy="44657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5470" y="4103454"/>
              <a:ext cx="446576" cy="446576"/>
            </a:xfrm>
            <a:prstGeom prst="rect">
              <a:avLst/>
            </a:prstGeom>
          </p:spPr>
        </p:pic>
        <p:sp>
          <p:nvSpPr>
            <p:cNvPr id="17" name="Рамка 16"/>
            <p:cNvSpPr/>
            <p:nvPr/>
          </p:nvSpPr>
          <p:spPr>
            <a:xfrm>
              <a:off x="7701795" y="4255340"/>
              <a:ext cx="105863" cy="102786"/>
            </a:xfrm>
            <a:prstGeom prst="fram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71" y="831906"/>
            <a:ext cx="921533" cy="5328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TextBox 44"/>
          <p:cNvSpPr txBox="1"/>
          <p:nvPr/>
        </p:nvSpPr>
        <p:spPr>
          <a:xfrm>
            <a:off x="1991834" y="1803400"/>
            <a:ext cx="6169551" cy="4500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 b="1"/>
            </a:lvl1pPr>
          </a:lstStyle>
          <a:p>
            <a:r>
              <a:rPr lang="ru-RU" sz="1600" dirty="0" smtClean="0"/>
              <a:t>УПРАВЛЯЮЩЕЕ </a:t>
            </a:r>
            <a:r>
              <a:rPr lang="ru-RU" sz="1600" dirty="0"/>
              <a:t>ПО И ИНДИВИДУАЛЬНЫЕ РЕШЕНИЯ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10920" y="2549648"/>
            <a:ext cx="6169551" cy="4500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 b="1"/>
            </a:lvl1pPr>
          </a:lstStyle>
          <a:p>
            <a:r>
              <a:rPr lang="ru-RU" sz="1600" dirty="0"/>
              <a:t>ВНЕДРЕНИЕ ИС РАЗЛИЧНЫХ ВЕНДОРОВ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73" y="2226137"/>
            <a:ext cx="880249" cy="7075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Прямоугольник 6"/>
          <p:cNvSpPr/>
          <p:nvPr/>
        </p:nvSpPr>
        <p:spPr>
          <a:xfrm>
            <a:off x="846172" y="3289111"/>
            <a:ext cx="10713493" cy="30843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		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ERP (</a:t>
            </a:r>
            <a:r>
              <a:rPr lang="ru-RU" sz="1200" dirty="0" err="1">
                <a:solidFill>
                  <a:schemeClr val="tx1"/>
                </a:solidFill>
              </a:rPr>
              <a:t>Enterprise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Resource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Planning</a:t>
            </a:r>
            <a:r>
              <a:rPr lang="ru-RU" sz="1200" dirty="0">
                <a:solidFill>
                  <a:schemeClr val="tx1"/>
                </a:solidFill>
              </a:rPr>
              <a:t>) – автоматизированное управление ресурсами предприятия, объединяющая в себе блоки обработки данных по функциональным модулям: производство, логистика, финансы</a:t>
            </a:r>
            <a:r>
              <a:rPr lang="en-US" sz="1200" dirty="0">
                <a:solidFill>
                  <a:schemeClr val="tx1"/>
                </a:solidFill>
              </a:rPr>
              <a:t>;</a:t>
            </a:r>
            <a:endParaRPr lang="ru-RU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BPM (</a:t>
            </a:r>
            <a:r>
              <a:rPr lang="ru-RU" sz="1200" dirty="0" err="1">
                <a:solidFill>
                  <a:schemeClr val="tx1"/>
                </a:solidFill>
              </a:rPr>
              <a:t>Business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Performance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Management</a:t>
            </a:r>
            <a:r>
              <a:rPr lang="ru-RU" sz="1200" dirty="0">
                <a:solidFill>
                  <a:schemeClr val="tx1"/>
                </a:solidFill>
              </a:rPr>
              <a:t>) –сбор, хранение и анализ информации, распределенной по различным измерениям учета (включая задачи СЭД);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BI (</a:t>
            </a:r>
            <a:r>
              <a:rPr lang="ru-RU" sz="1200" dirty="0" err="1">
                <a:solidFill>
                  <a:schemeClr val="tx1"/>
                </a:solidFill>
              </a:rPr>
              <a:t>Business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Intelligence</a:t>
            </a:r>
            <a:r>
              <a:rPr lang="ru-RU" sz="1200" dirty="0">
                <a:solidFill>
                  <a:schemeClr val="tx1"/>
                </a:solidFill>
              </a:rPr>
              <a:t>) –обработка и  интерпретация дискретных данных, обеспечивающая глубокий анализ и отчетность;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PLM (</a:t>
            </a:r>
            <a:r>
              <a:rPr lang="ru-RU" sz="1200" dirty="0" err="1">
                <a:solidFill>
                  <a:schemeClr val="tx1"/>
                </a:solidFill>
              </a:rPr>
              <a:t>Product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Lifecycle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Management</a:t>
            </a:r>
            <a:r>
              <a:rPr lang="ru-RU" sz="1200" dirty="0">
                <a:solidFill>
                  <a:schemeClr val="tx1"/>
                </a:solidFill>
              </a:rPr>
              <a:t>) – управление жизненным циклом продукта;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HRM (</a:t>
            </a:r>
            <a:r>
              <a:rPr lang="ru-RU" sz="1200" dirty="0" err="1">
                <a:solidFill>
                  <a:schemeClr val="tx1"/>
                </a:solidFill>
              </a:rPr>
              <a:t>Human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Resource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Management</a:t>
            </a:r>
            <a:r>
              <a:rPr lang="ru-RU" sz="1200" dirty="0">
                <a:solidFill>
                  <a:schemeClr val="tx1"/>
                </a:solidFill>
              </a:rPr>
              <a:t>) – управление человеческими ресурсами;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SCADA (Supervisory Control And Data Acquisition) –  </a:t>
            </a:r>
            <a:r>
              <a:rPr lang="ru-RU" sz="1200" dirty="0">
                <a:solidFill>
                  <a:schemeClr val="tx1"/>
                </a:solidFill>
              </a:rPr>
              <a:t>диспетчерское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управление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и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сбор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данных</a:t>
            </a:r>
            <a:r>
              <a:rPr lang="en-US" sz="1200" dirty="0">
                <a:solidFill>
                  <a:schemeClr val="tx1"/>
                </a:solidFill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VIM (Vendor Inventory Management) – </a:t>
            </a:r>
            <a:r>
              <a:rPr lang="ru-RU" sz="1200" dirty="0">
                <a:solidFill>
                  <a:schemeClr val="tx1"/>
                </a:solidFill>
              </a:rPr>
              <a:t>отслеживание складов предприятий;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SCM (</a:t>
            </a:r>
            <a:r>
              <a:rPr lang="ru-RU" sz="1200" dirty="0" err="1">
                <a:solidFill>
                  <a:schemeClr val="tx1"/>
                </a:solidFill>
              </a:rPr>
              <a:t>Supply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Chain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Management</a:t>
            </a:r>
            <a:r>
              <a:rPr lang="ru-RU" sz="1200" dirty="0">
                <a:solidFill>
                  <a:schemeClr val="tx1"/>
                </a:solidFill>
              </a:rPr>
              <a:t>) – управление цепочкой поставок, позволяющая включать в единое экономическое пространство предприятия, как дочерних поставщиков, так и контрагентов;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APS (</a:t>
            </a:r>
            <a:r>
              <a:rPr lang="ru-RU" sz="1200" dirty="0" err="1">
                <a:solidFill>
                  <a:schemeClr val="tx1"/>
                </a:solidFill>
              </a:rPr>
              <a:t>Advanced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Planning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And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Scheduling</a:t>
            </a:r>
            <a:r>
              <a:rPr lang="ru-RU" sz="1200" dirty="0">
                <a:solidFill>
                  <a:schemeClr val="tx1"/>
                </a:solidFill>
              </a:rPr>
              <a:t>) – усовершенствованное планирование средств и времени;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CRM (</a:t>
            </a:r>
            <a:r>
              <a:rPr lang="ru-RU" sz="1200" dirty="0" err="1">
                <a:solidFill>
                  <a:schemeClr val="tx1"/>
                </a:solidFill>
              </a:rPr>
              <a:t>Customer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Relationship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Management</a:t>
            </a:r>
            <a:r>
              <a:rPr lang="ru-RU" sz="1200" dirty="0">
                <a:solidFill>
                  <a:schemeClr val="tx1"/>
                </a:solidFill>
              </a:rPr>
              <a:t>) – управление сбытом предприятия, позволяющее отслеживать потребность потребителей, обеспечивая актуальность плана производства;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PRM (</a:t>
            </a:r>
            <a:r>
              <a:rPr lang="ru-RU" sz="1200" dirty="0" err="1">
                <a:solidFill>
                  <a:schemeClr val="tx1"/>
                </a:solidFill>
              </a:rPr>
              <a:t>Partner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Relationship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Management</a:t>
            </a:r>
            <a:r>
              <a:rPr lang="ru-RU" sz="1200" dirty="0">
                <a:solidFill>
                  <a:schemeClr val="tx1"/>
                </a:solidFill>
              </a:rPr>
              <a:t>) – управление отношениями с партнерами, позволяющее совершенствовать систему отгрузок;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КМ (</a:t>
            </a:r>
            <a:r>
              <a:rPr lang="ru-RU" sz="1200" dirty="0" err="1">
                <a:solidFill>
                  <a:schemeClr val="tx1"/>
                </a:solidFill>
              </a:rPr>
              <a:t>Knowledge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Management</a:t>
            </a:r>
            <a:r>
              <a:rPr lang="ru-RU" sz="1200" dirty="0">
                <a:solidFill>
                  <a:schemeClr val="tx1"/>
                </a:solidFill>
              </a:rPr>
              <a:t>) – управление знаниями, объединяющее в себе информацию о нематериальных активах 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16425" y="6380330"/>
            <a:ext cx="3805451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/>
          <p:cNvSpPr/>
          <p:nvPr/>
        </p:nvSpPr>
        <p:spPr>
          <a:xfrm flipV="1">
            <a:off x="5548249" y="3062873"/>
            <a:ext cx="1309338" cy="399339"/>
          </a:xfrm>
          <a:prstGeom prst="triangle">
            <a:avLst/>
          </a:prstGeom>
          <a:solidFill>
            <a:srgbClr val="F29400"/>
          </a:solidFill>
          <a:ln w="9525">
            <a:solidFill>
              <a:srgbClr val="F29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2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цифрового двойника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0125-2B2B-499F-B2B4-D189575109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6299" y="6339388"/>
            <a:ext cx="3805451" cy="42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9040653" y="1447787"/>
            <a:ext cx="2141109" cy="1099285"/>
            <a:chOff x="6265084" y="1403487"/>
            <a:chExt cx="2141109" cy="1099285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7948898" y="1869180"/>
              <a:ext cx="457295" cy="18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6265084" y="1403487"/>
              <a:ext cx="1387194" cy="1099285"/>
              <a:chOff x="716487" y="1574123"/>
              <a:chExt cx="1387194" cy="1099285"/>
            </a:xfrm>
          </p:grpSpPr>
          <p:sp>
            <p:nvSpPr>
              <p:cNvPr id="33" name="Шестиугольник 32"/>
              <p:cNvSpPr/>
              <p:nvPr/>
            </p:nvSpPr>
            <p:spPr>
              <a:xfrm>
                <a:off x="894735" y="1710813"/>
                <a:ext cx="1042219" cy="825909"/>
              </a:xfrm>
              <a:prstGeom prst="hexagon">
                <a:avLst/>
              </a:prstGeom>
              <a:solidFill>
                <a:srgbClr val="6180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Шестиугольник 33"/>
              <p:cNvSpPr/>
              <p:nvPr/>
            </p:nvSpPr>
            <p:spPr>
              <a:xfrm>
                <a:off x="716487" y="1574123"/>
                <a:ext cx="1387194" cy="1099285"/>
              </a:xfrm>
              <a:prstGeom prst="hexagon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5" name="Прямая соединительная линия 34"/>
              <p:cNvCxnSpPr/>
              <p:nvPr/>
            </p:nvCxnSpPr>
            <p:spPr>
              <a:xfrm>
                <a:off x="1944914" y="1792514"/>
                <a:ext cx="158767" cy="32762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Прямоугольник 35"/>
          <p:cNvSpPr/>
          <p:nvPr/>
        </p:nvSpPr>
        <p:spPr>
          <a:xfrm>
            <a:off x="8687007" y="1903841"/>
            <a:ext cx="457295" cy="19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651876" y="1900010"/>
            <a:ext cx="457295" cy="18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5331820" y="1442686"/>
            <a:ext cx="1387194" cy="1099285"/>
            <a:chOff x="716487" y="1574123"/>
            <a:chExt cx="1387194" cy="1099285"/>
          </a:xfrm>
        </p:grpSpPr>
        <p:sp>
          <p:nvSpPr>
            <p:cNvPr id="39" name="Шестиугольник 38"/>
            <p:cNvSpPr/>
            <p:nvPr/>
          </p:nvSpPr>
          <p:spPr>
            <a:xfrm>
              <a:off x="894735" y="1710813"/>
              <a:ext cx="1042219" cy="825909"/>
            </a:xfrm>
            <a:prstGeom prst="hexagon">
              <a:avLst/>
            </a:prstGeom>
            <a:solidFill>
              <a:srgbClr val="618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Шестиугольник 39"/>
            <p:cNvSpPr/>
            <p:nvPr/>
          </p:nvSpPr>
          <p:spPr>
            <a:xfrm>
              <a:off x="716487" y="1574123"/>
              <a:ext cx="1387194" cy="1099285"/>
            </a:xfrm>
            <a:prstGeom prst="hexagon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944914" y="1792514"/>
              <a:ext cx="158767" cy="32762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Прямоугольник 49"/>
          <p:cNvSpPr/>
          <p:nvPr/>
        </p:nvSpPr>
        <p:spPr>
          <a:xfrm>
            <a:off x="4604880" y="1924487"/>
            <a:ext cx="457295" cy="19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Шестиугольник 53"/>
          <p:cNvSpPr/>
          <p:nvPr/>
        </p:nvSpPr>
        <p:spPr>
          <a:xfrm>
            <a:off x="1657068" y="1591797"/>
            <a:ext cx="1042219" cy="825909"/>
          </a:xfrm>
          <a:prstGeom prst="hexagon">
            <a:avLst/>
          </a:prstGeom>
          <a:solidFill>
            <a:srgbClr val="618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5" name="Шестиугольник 54"/>
          <p:cNvSpPr/>
          <p:nvPr/>
        </p:nvSpPr>
        <p:spPr>
          <a:xfrm>
            <a:off x="1490076" y="1455107"/>
            <a:ext cx="1387194" cy="1099285"/>
          </a:xfrm>
          <a:prstGeom prst="hexagon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2707247" y="1673498"/>
            <a:ext cx="158767" cy="327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Равнобедренный треугольник 56"/>
          <p:cNvSpPr/>
          <p:nvPr/>
        </p:nvSpPr>
        <p:spPr>
          <a:xfrm flipV="1">
            <a:off x="5628993" y="2646935"/>
            <a:ext cx="804368" cy="146305"/>
          </a:xfrm>
          <a:prstGeom prst="triangle">
            <a:avLst/>
          </a:prstGeom>
          <a:solidFill>
            <a:srgbClr val="F29400"/>
          </a:solidFill>
          <a:ln w="9525">
            <a:solidFill>
              <a:srgbClr val="F29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Равнобедренный треугольник 57"/>
          <p:cNvSpPr/>
          <p:nvPr/>
        </p:nvSpPr>
        <p:spPr>
          <a:xfrm flipV="1">
            <a:off x="9339598" y="2658475"/>
            <a:ext cx="804368" cy="146305"/>
          </a:xfrm>
          <a:prstGeom prst="triangle">
            <a:avLst/>
          </a:prstGeom>
          <a:solidFill>
            <a:srgbClr val="F29400"/>
          </a:solidFill>
          <a:ln w="9525">
            <a:solidFill>
              <a:srgbClr val="F29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48045" y="2903891"/>
            <a:ext cx="3379569" cy="87949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19280" y="3145423"/>
            <a:ext cx="2837099" cy="460191"/>
          </a:xfrm>
          <a:prstGeom prst="rect">
            <a:avLst/>
          </a:prstGeom>
          <a:solidFill>
            <a:schemeClr val="bg1"/>
          </a:solidFill>
        </p:spPr>
        <p:txBody>
          <a:bodyPr wrap="square" lIns="7200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400" b="1" dirty="0">
                <a:solidFill>
                  <a:prstClr val="black"/>
                </a:solidFill>
              </a:rPr>
              <a:t>Ускорения принятия</a:t>
            </a:r>
          </a:p>
          <a:p>
            <a:pPr algn="ctr">
              <a:lnSpc>
                <a:spcPct val="85000"/>
              </a:lnSpc>
            </a:pPr>
            <a:r>
              <a:rPr lang="ru-RU" sz="1400" b="1" dirty="0">
                <a:solidFill>
                  <a:prstClr val="black"/>
                </a:solidFill>
              </a:rPr>
              <a:t>решений</a:t>
            </a:r>
          </a:p>
        </p:txBody>
      </p:sp>
      <p:sp>
        <p:nvSpPr>
          <p:cNvPr id="61" name="Равнобедренный треугольник 60"/>
          <p:cNvSpPr/>
          <p:nvPr/>
        </p:nvSpPr>
        <p:spPr>
          <a:xfrm flipV="1">
            <a:off x="1775058" y="2641377"/>
            <a:ext cx="804368" cy="146305"/>
          </a:xfrm>
          <a:prstGeom prst="triangle">
            <a:avLst/>
          </a:prstGeom>
          <a:solidFill>
            <a:srgbClr val="F29400"/>
          </a:solidFill>
          <a:ln w="9525">
            <a:solidFill>
              <a:srgbClr val="F29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335632" y="2910323"/>
            <a:ext cx="3379569" cy="873060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435525" y="3006643"/>
            <a:ext cx="3279676" cy="643318"/>
          </a:xfrm>
          <a:prstGeom prst="rect">
            <a:avLst/>
          </a:prstGeom>
          <a:solidFill>
            <a:schemeClr val="bg1"/>
          </a:solidFill>
        </p:spPr>
        <p:txBody>
          <a:bodyPr wrap="square" lIns="7200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400" b="1" dirty="0"/>
              <a:t>Получения специфической аналитики о работе предприятия на основе данных имеющихся в цифровом двойнике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106496" y="2903891"/>
            <a:ext cx="3376917" cy="87949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8233029" y="3131313"/>
            <a:ext cx="3123850" cy="460191"/>
          </a:xfrm>
          <a:prstGeom prst="rect">
            <a:avLst/>
          </a:prstGeom>
          <a:solidFill>
            <a:schemeClr val="bg1"/>
          </a:solidFill>
        </p:spPr>
        <p:txBody>
          <a:bodyPr wrap="square" lIns="7200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400" b="1" dirty="0">
                <a:solidFill>
                  <a:prstClr val="black"/>
                </a:solidFill>
              </a:rPr>
              <a:t>Моделирования сценариев</a:t>
            </a:r>
          </a:p>
          <a:p>
            <a:pPr algn="ctr">
              <a:lnSpc>
                <a:spcPct val="85000"/>
              </a:lnSpc>
            </a:pPr>
            <a:r>
              <a:rPr lang="ru-RU" sz="1400" b="1" dirty="0">
                <a:solidFill>
                  <a:prstClr val="black"/>
                </a:solidFill>
              </a:rPr>
              <a:t>бизнес-процессов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35" y="1642881"/>
            <a:ext cx="719390" cy="72548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203" y="1679177"/>
            <a:ext cx="658425" cy="65842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709" y="1625376"/>
            <a:ext cx="659062" cy="659062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 flipH="1">
            <a:off x="1775057" y="958661"/>
            <a:ext cx="8368907" cy="373315"/>
          </a:xfrm>
          <a:prstGeom prst="rect">
            <a:avLst/>
          </a:prstGeom>
          <a:solidFill>
            <a:srgbClr val="6180B8"/>
          </a:soli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rPr>
              <a:t>Цифровой двойник применяется для</a:t>
            </a: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rPr>
              <a:t>:</a:t>
            </a:r>
            <a:endParaRPr lang="ru-RU" sz="2000" dirty="0">
              <a:solidFill>
                <a:schemeClr val="bg1"/>
              </a:solidFill>
              <a:latin typeface="Franklin Gothic Medium Cond" panose="020B0606030402020204" pitchFamily="34" charset="0"/>
              <a:ea typeface="+mj-ea"/>
              <a:cs typeface="+mj-cs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168624" y="4252611"/>
            <a:ext cx="9555843" cy="2140643"/>
          </a:xfrm>
          <a:prstGeom prst="rect">
            <a:avLst/>
          </a:prstGeom>
          <a:noFill/>
          <a:ln>
            <a:solidFill>
              <a:srgbClr val="618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1775057" y="4101200"/>
            <a:ext cx="8304714" cy="339377"/>
          </a:xfrm>
          <a:prstGeom prst="rect">
            <a:avLst/>
          </a:prstGeom>
          <a:solidFill>
            <a:srgbClr val="6180B8"/>
          </a:solidFill>
          <a:ln w="25400" cmpd="sng">
            <a:solidFill>
              <a:srgbClr val="618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>
              <a:lnSpc>
                <a:spcPct val="85000"/>
              </a:lnSpc>
            </a:pPr>
            <a:r>
              <a:rPr lang="ru-RU" sz="2000" dirty="0">
                <a:solidFill>
                  <a:schemeClr val="bg1"/>
                </a:solidFill>
                <a:latin typeface="Franklin Gothic Medium Cond" panose="020B0606030402020204" pitchFamily="34" charset="0"/>
                <a:cs typeface="Arial" pitchFamily="34" charset="0"/>
              </a:rPr>
              <a:t>Перечень реализуемых в двойнике процессов</a:t>
            </a: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cs typeface="Arial" pitchFamily="34" charset="0"/>
              </a:rPr>
              <a:t>:</a:t>
            </a:r>
            <a:endParaRPr lang="ru-RU" sz="2000" dirty="0">
              <a:solidFill>
                <a:schemeClr val="bg1"/>
              </a:solidFill>
              <a:latin typeface="Franklin Gothic Medium Cond" panose="020B0606030402020204" pitchFamily="34" charset="0"/>
              <a:cs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659952" y="4440577"/>
            <a:ext cx="4016383" cy="1952677"/>
          </a:xfrm>
          <a:prstGeom prst="rect">
            <a:avLst/>
          </a:prstGeom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Эксплуатация систем зданий и сооружений (</a:t>
            </a:r>
            <a:r>
              <a:rPr lang="ru-RU" sz="1600" dirty="0" err="1">
                <a:solidFill>
                  <a:prstClr val="black"/>
                </a:solidFill>
              </a:rPr>
              <a:t>ТОиР</a:t>
            </a:r>
            <a:r>
              <a:rPr lang="ru-RU" sz="1600" dirty="0">
                <a:solidFill>
                  <a:prstClr val="black"/>
                </a:solidFill>
              </a:rPr>
              <a:t>)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Стоимостная оценка эксплуатации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Управление договорами и подрядчиками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Управление работой служб (</a:t>
            </a:r>
            <a:r>
              <a:rPr lang="ru-RU" sz="1600" dirty="0" err="1">
                <a:solidFill>
                  <a:prstClr val="black"/>
                </a:solidFill>
              </a:rPr>
              <a:t>клининг</a:t>
            </a:r>
            <a:r>
              <a:rPr lang="en-US" sz="1600" dirty="0">
                <a:solidFill>
                  <a:prstClr val="black"/>
                </a:solidFill>
              </a:rPr>
              <a:t>,</a:t>
            </a:r>
            <a:r>
              <a:rPr lang="ru-RU" sz="1600" dirty="0">
                <a:solidFill>
                  <a:prstClr val="black"/>
                </a:solidFill>
              </a:rPr>
              <a:t> охрана и пр.)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307289" y="4169888"/>
            <a:ext cx="4016383" cy="1952677"/>
          </a:xfrm>
          <a:prstGeom prst="rect">
            <a:avLst/>
          </a:prstGeom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Управление переездами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Оптимизация работы сервисов и служб в зависимости от числа посетителей</a:t>
            </a:r>
          </a:p>
          <a:p>
            <a:pPr marL="171450" indent="-171450" fontAlgn="base" hangingPunct="0">
              <a:spcBef>
                <a:spcPts val="300"/>
              </a:spcBef>
              <a:buClr>
                <a:srgbClr val="5B9BD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Управление складскими запасами и пр.</a:t>
            </a:r>
          </a:p>
        </p:txBody>
      </p:sp>
    </p:spTree>
    <p:extLst>
      <p:ext uri="{BB962C8B-B14F-4D97-AF65-F5344CB8AC3E}">
        <p14:creationId xmlns:p14="http://schemas.microsoft.com/office/powerpoint/2010/main" val="1241263241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</TotalTime>
  <Words>833</Words>
  <Application>Microsoft Office PowerPoint</Application>
  <PresentationFormat>Широкоэкранный</PresentationFormat>
  <Paragraphs>96</Paragraphs>
  <Slides>10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Franklin Gothic Medium Cond</vt:lpstr>
      <vt:lpstr>Wingdings</vt:lpstr>
      <vt:lpstr>2_Тема Office</vt:lpstr>
      <vt:lpstr>Visio</vt:lpstr>
      <vt:lpstr>Цифровая трансформация предприятий  Санкт-Петербурга      Объединенное предложение НП РУССОФТ (ИТ-кластера Санкт-Петербурга),  Ассоциации участников финансового рынка и профессиональных консультантов для Союза промышленников и предпринимателей Санкт-Петербурга    Валентин Макаров президент НП РУССОФТ www.russoft.org Makarov@russoft.org</vt:lpstr>
      <vt:lpstr>НП РУССОФТ</vt:lpstr>
      <vt:lpstr>Презентация PowerPoint</vt:lpstr>
      <vt:lpstr>Презентация PowerPoint</vt:lpstr>
      <vt:lpstr>Основные задачи цифровой трансформации</vt:lpstr>
      <vt:lpstr>Пример компонентной модели бизнеса предприятия</vt:lpstr>
      <vt:lpstr>Цифровая трансформация позволяет снизить операционные расходы и обеспечить рост выручки предприятий</vt:lpstr>
      <vt:lpstr>Современные ИТ решения</vt:lpstr>
      <vt:lpstr>Разработка цифрового двойника</vt:lpstr>
      <vt:lpstr>Необходимость в консультационно-методической поддержке перехода предприятия к ЦТ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new_USER</cp:lastModifiedBy>
  <cp:revision>191</cp:revision>
  <dcterms:created xsi:type="dcterms:W3CDTF">2021-05-17T17:59:24Z</dcterms:created>
  <dcterms:modified xsi:type="dcterms:W3CDTF">2021-09-10T06:46:16Z</dcterms:modified>
</cp:coreProperties>
</file>