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99" r:id="rId3"/>
    <p:sldId id="309" r:id="rId4"/>
    <p:sldId id="323" r:id="rId5"/>
    <p:sldId id="342" r:id="rId6"/>
    <p:sldId id="336" r:id="rId7"/>
    <p:sldId id="324" r:id="rId8"/>
    <p:sldId id="313" r:id="rId9"/>
    <p:sldId id="338" r:id="rId10"/>
    <p:sldId id="340" r:id="rId11"/>
    <p:sldId id="341" r:id="rId12"/>
    <p:sldId id="343" r:id="rId13"/>
    <p:sldId id="344" r:id="rId14"/>
    <p:sldId id="345" r:id="rId15"/>
    <p:sldId id="286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013C7B-350B-43FA-A622-C542B34ABF20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85738-3EA2-4A42-99D1-992F92A9B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66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62CC-1AFF-4401-B42E-06BA873A0CAB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7DC9-3A1A-4D03-8E63-27F2F27F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588D-8558-48A8-A469-C53531F8A594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F98-2B6C-4074-B066-2AB8E6E9F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72BC-704A-414A-9118-B472E7C90A75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9E96-DFA5-45B6-9421-9538FB2B5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8B1D-17ED-4B0B-B39C-0C5B1AE9B283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9859-A425-44C0-B3CF-7F46A87B09E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B10F-9A34-494A-B776-FCA16366B1C4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7E47-B786-439E-8DB4-0906734DB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66CDF-55AA-442D-80E0-D7FE4DA701DC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F93F-279B-45DF-A77F-58C700379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4AB-B3FA-44BD-AA49-ED2BEBEFE5A4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CE37-2FFB-4ABD-9699-D17434915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A600-1A71-4997-822C-F791F8174F20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FB36-CA49-4EF9-BD4A-C625A7758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8E71-219E-41BB-BD64-F8F05D32E5EF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D282-98FD-4ACC-B6AF-F0D2E46D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4A1A-5D16-4196-9FA6-25BAA062C74A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BD9D-C1A0-4C65-A98E-17E42EB0A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2F4B-2812-4CC4-A2C7-0B372A2E3AAF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5A37-F6AE-4877-B1E1-0E3D311F8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06AF-7778-4EDF-A73D-8034A9981A2B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6107-0634-4F3F-835C-D03CEC29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6507C-4A17-425F-B581-8CE9929C06DA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E57D95-209B-40EC-AF04-0D0EB3FC6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665" y="3939305"/>
            <a:ext cx="9142670" cy="2802063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8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8677" y="2132856"/>
            <a:ext cx="7849787" cy="18158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/>
              <a:t>«О подготовке квалифицированных кадров для промышленного комплекса Санкт-Петербурга»</a:t>
            </a:r>
            <a:endParaRPr lang="ru-RU" sz="2800" dirty="0"/>
          </a:p>
          <a:p>
            <a:pPr algn="ctr">
              <a:defRPr/>
            </a:pPr>
            <a:endParaRPr lang="ru-RU" sz="2800" b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5570" y="4981426"/>
            <a:ext cx="5184576" cy="12926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000" b="1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председателя </a:t>
            </a:r>
            <a:endParaRPr lang="ru-RU" sz="2000" b="1" i="1" dirty="0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Комитета по </a:t>
            </a:r>
            <a:r>
              <a:rPr lang="ru-RU" sz="2000" b="1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образованию </a:t>
            </a:r>
            <a:br>
              <a:rPr lang="ru-RU" sz="2000" b="1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Ерин Алексей Александрович</a:t>
            </a:r>
            <a:endParaRPr lang="ru-RU" sz="2000" i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306"/>
            <a:ext cx="816769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C30EC-33A4-1549-972D-029A8AF302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69799" y="718183"/>
            <a:ext cx="448653" cy="5422605"/>
          </a:xfrm>
          <a:prstGeom prst="rect">
            <a:avLst/>
          </a:prstGeom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ED19DA7B-F16B-AA4E-93AD-14460875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587" y="6262042"/>
            <a:ext cx="631413" cy="595958"/>
          </a:xfrm>
        </p:spPr>
        <p:txBody>
          <a:bodyPr/>
          <a:lstStyle/>
          <a:p>
            <a:pPr algn="ctr"/>
            <a:fld id="{69484AD4-4910-5D40-8D60-4E786FD77DEB}" type="slidenum">
              <a:rPr lang="ru-RU" sz="2400" smtClean="0">
                <a:solidFill>
                  <a:prstClr val="black">
                    <a:tint val="75000"/>
                  </a:prstClr>
                </a:solidFill>
                <a:latin typeface="Montserrat" pitchFamily="2" charset="0"/>
              </a:rPr>
              <a:pPr algn="ctr"/>
              <a:t>10</a:t>
            </a:fld>
            <a:endParaRPr lang="ru-RU" sz="2400" dirty="0">
              <a:solidFill>
                <a:prstClr val="black">
                  <a:tint val="75000"/>
                </a:prstClr>
              </a:solidFill>
              <a:latin typeface="Montserrat" pitchFamily="2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E4CD9A6-DD14-A54B-85DF-4193BF6E4F07}"/>
              </a:ext>
            </a:extLst>
          </p:cNvPr>
          <p:cNvSpPr txBox="1">
            <a:spLocks/>
          </p:cNvSpPr>
          <p:nvPr/>
        </p:nvSpPr>
        <p:spPr>
          <a:xfrm>
            <a:off x="248479" y="2506662"/>
            <a:ext cx="7861852" cy="403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7A600"/>
              </a:buClr>
              <a:buSzPct val="120000"/>
              <a:buNone/>
            </a:pPr>
            <a:endParaRPr lang="ru-RU" sz="1100" dirty="0">
              <a:latin typeface="Montserrat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25293"/>
              </p:ext>
            </p:extLst>
          </p:nvPr>
        </p:nvGraphicFramePr>
        <p:xfrm>
          <a:off x="4559302" y="2014817"/>
          <a:ext cx="3694791" cy="465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471">
                  <a:extLst>
                    <a:ext uri="{9D8B030D-6E8A-4147-A177-3AD203B41FA5}">
                      <a16:colId xmlns:a16="http://schemas.microsoft.com/office/drawing/2014/main" val="1376313261"/>
                    </a:ext>
                  </a:extLst>
                </a:gridCol>
                <a:gridCol w="573330">
                  <a:extLst>
                    <a:ext uri="{9D8B030D-6E8A-4147-A177-3AD203B41FA5}">
                      <a16:colId xmlns:a16="http://schemas.microsoft.com/office/drawing/2014/main" val="999013809"/>
                    </a:ext>
                  </a:extLst>
                </a:gridCol>
                <a:gridCol w="573330">
                  <a:extLst>
                    <a:ext uri="{9D8B030D-6E8A-4147-A177-3AD203B41FA5}">
                      <a16:colId xmlns:a16="http://schemas.microsoft.com/office/drawing/2014/main" val="595911308"/>
                    </a:ext>
                  </a:extLst>
                </a:gridCol>
                <a:gridCol w="573330">
                  <a:extLst>
                    <a:ext uri="{9D8B030D-6E8A-4147-A177-3AD203B41FA5}">
                      <a16:colId xmlns:a16="http://schemas.microsoft.com/office/drawing/2014/main" val="952612257"/>
                    </a:ext>
                  </a:extLst>
                </a:gridCol>
                <a:gridCol w="573330">
                  <a:extLst>
                    <a:ext uri="{9D8B030D-6E8A-4147-A177-3AD203B41FA5}">
                      <a16:colId xmlns:a16="http://schemas.microsoft.com/office/drawing/2014/main" val="368366709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базе 9 классов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базе 11 классов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27293"/>
                  </a:ext>
                </a:extLst>
              </a:tr>
              <a:tr h="843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Нормативный срок</a:t>
                      </a: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Новый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Нормативный срок</a:t>
                      </a: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Новый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1588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29.02.10 Конструирование, моделирование и технология изготовления изделий легкой промышленности (по видам)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6907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38.02.01 Экономика и бухгалтерский учет                  (по отраслям)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4 месяца</a:t>
                      </a:r>
                      <a:endParaRPr lang="ru-RU" sz="11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4 месяца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079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38.02.04 Коммерция (по отраслям)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7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0793"/>
                  </a:ext>
                </a:extLst>
              </a:tr>
            </a:tbl>
          </a:graphicData>
        </a:graphic>
      </p:graphicFrame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2EBBDF2-AA64-B44C-AA1B-19A18713D262}"/>
              </a:ext>
            </a:extLst>
          </p:cNvPr>
          <p:cNvSpPr txBox="1">
            <a:spLocks/>
          </p:cNvSpPr>
          <p:nvPr/>
        </p:nvSpPr>
        <p:spPr>
          <a:xfrm>
            <a:off x="2987109" y="56462"/>
            <a:ext cx="6031344" cy="996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ea typeface="Dela Gothic One" panose="00000500000000000000" pitchFamily="2" charset="-128"/>
                <a:cs typeface="Times New Roman" panose="02020603050405020304" pitchFamily="18" charset="0"/>
              </a:rPr>
              <a:t>Изменения в образовательных программах</a:t>
            </a:r>
            <a:endParaRPr lang="ru-RU" sz="2800" dirty="0">
              <a:latin typeface="Times New Roman" panose="02020603050405020304" pitchFamily="18" charset="0"/>
              <a:ea typeface="Dela Gothic One" pitchFamily="2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66099"/>
              </p:ext>
            </p:extLst>
          </p:nvPr>
        </p:nvGraphicFramePr>
        <p:xfrm>
          <a:off x="862059" y="2004922"/>
          <a:ext cx="3628231" cy="47757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70780">
                  <a:extLst>
                    <a:ext uri="{9D8B030D-6E8A-4147-A177-3AD203B41FA5}">
                      <a16:colId xmlns:a16="http://schemas.microsoft.com/office/drawing/2014/main" val="137631326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9990138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595911308"/>
                    </a:ext>
                  </a:extLst>
                </a:gridCol>
                <a:gridCol w="660401">
                  <a:extLst>
                    <a:ext uri="{9D8B030D-6E8A-4147-A177-3AD203B41FA5}">
                      <a16:colId xmlns:a16="http://schemas.microsoft.com/office/drawing/2014/main" val="9526122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3667097"/>
                    </a:ext>
                  </a:extLst>
                </a:gridCol>
              </a:tblGrid>
              <a:tr h="6197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Программы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На базе 9 </a:t>
                      </a:r>
                      <a:endParaRPr lang="ru-RU" sz="1200" kern="1200" dirty="0" smtClean="0">
                        <a:solidFill>
                          <a:schemeClr val="bg1"/>
                        </a:solidFill>
                        <a:effectLst/>
                        <a:latin typeface="Montserrat" panose="020B0604020202020204" charset="-52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классов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На базе 11 </a:t>
                      </a:r>
                      <a:endParaRPr lang="ru-RU" sz="1200" kern="1200" dirty="0" smtClean="0">
                        <a:solidFill>
                          <a:schemeClr val="bg1"/>
                        </a:solidFill>
                        <a:effectLst/>
                        <a:latin typeface="Montserrat" panose="020B0604020202020204" charset="-52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классов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Montserrat" panose="020B0604020202020204" charset="-52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27293"/>
                  </a:ext>
                </a:extLst>
              </a:tr>
              <a:tr h="64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spc="-100" baseline="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Нормативный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 срок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Новый срок 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spc="-100" baseline="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Нормативный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 срок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Новый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-52"/>
                        </a:rPr>
                        <a:t>срок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158817"/>
                  </a:ext>
                </a:extLst>
              </a:tr>
              <a:tr h="135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15.01.23  Наладчик станков и оборудования в механообработке</a:t>
                      </a:r>
                    </a:p>
                  </a:txBody>
                  <a:tcPr marL="34290" marR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 10 месяцев</a:t>
                      </a: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 10 месяцев</a:t>
                      </a:r>
                    </a:p>
                  </a:txBody>
                  <a:tcPr marL="34290" marR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690710"/>
                  </a:ext>
                </a:extLst>
              </a:tr>
              <a:tr h="752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15.02.16 Технология машиностроения</a:t>
                      </a:r>
                    </a:p>
                  </a:txBody>
                  <a:tcPr marL="34290" marR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8707922"/>
                  </a:ext>
                </a:extLst>
              </a:tr>
              <a:tr h="135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15.01.05 Сварщик (ручной и частично механизированной сварки (наплавки)</a:t>
                      </a:r>
                    </a:p>
                  </a:txBody>
                  <a:tcPr marL="34290" marR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</a:txBody>
                  <a:tcPr marL="34290" marR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</a:txBody>
                  <a:tcPr marL="34290" marR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1079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2059" y="1358592"/>
            <a:ext cx="3628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Образовательно-производственный кластер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59302" y="1358592"/>
            <a:ext cx="3694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Образовательно-производственный кластер «Легкая промышленность»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87108" cy="8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2EBBDF2-AA64-B44C-AA1B-19A18713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90" y="7442"/>
            <a:ext cx="8470232" cy="859339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ela Gothic One" pitchFamily="2" charset="-128"/>
                <a:cs typeface="Times New Roman" panose="02020603050405020304" pitchFamily="18" charset="0"/>
              </a:rPr>
              <a:t>Образовательно-производственные кластеры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ela Gothic One" pitchFamily="2" charset="-128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ela Gothic One" pitchFamily="2" charset="-128"/>
                <a:cs typeface="Times New Roman" panose="02020603050405020304" pitchFamily="18" charset="0"/>
              </a:rPr>
              <a:t>2023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Dela Gothic One" pitchFamily="2" charset="-128"/>
              <a:cs typeface="Times New Roman" panose="02020603050405020304" pitchFamily="18" charset="0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ED19DA7B-F16B-AA4E-93AD-14460875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587" y="6264524"/>
            <a:ext cx="631413" cy="595958"/>
          </a:xfrm>
        </p:spPr>
        <p:txBody>
          <a:bodyPr/>
          <a:lstStyle/>
          <a:p>
            <a:pPr algn="ctr"/>
            <a:fld id="{69484AD4-4910-5D40-8D60-4E786FD77DEB}" type="slidenum">
              <a:rPr lang="ru-RU" sz="2400" smtClean="0">
                <a:solidFill>
                  <a:prstClr val="black">
                    <a:tint val="75000"/>
                  </a:prstClr>
                </a:solidFill>
                <a:latin typeface="Montserrat" pitchFamily="2" charset="0"/>
              </a:rPr>
              <a:pPr algn="ctr"/>
              <a:t>11</a:t>
            </a:fld>
            <a:endParaRPr lang="ru-RU" sz="2400" dirty="0">
              <a:solidFill>
                <a:prstClr val="black">
                  <a:tint val="75000"/>
                </a:prstClr>
              </a:solidFill>
              <a:latin typeface="Montserrat" pitchFamily="2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10C7189-52DF-DC4C-A2BF-0FAFEC13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90" y="1852862"/>
            <a:ext cx="2965784" cy="821122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1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</a:t>
            </a:r>
            <a:r>
              <a:rPr lang="ru-RU" sz="1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«Колледж Петербургской  моды»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B96E9007-932D-AB4D-BC45-D98DBC1CBD77}"/>
              </a:ext>
            </a:extLst>
          </p:cNvPr>
          <p:cNvSpPr txBox="1">
            <a:spLocks/>
          </p:cNvSpPr>
          <p:nvPr/>
        </p:nvSpPr>
        <p:spPr>
          <a:xfrm>
            <a:off x="2929690" y="2879558"/>
            <a:ext cx="2965784" cy="2029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1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организация</a:t>
            </a: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ctr"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 ПОУ «Ижорский колледж</a:t>
            </a: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 ПОУ «Российский колледж традиционной культуры</a:t>
            </a: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 ПОУ «Охтинский колледж</a:t>
            </a: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 ПОУ «Колледж банковского дела </a:t>
            </a: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</a:t>
            </a: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 ПОУ «Колледж Звездный»</a:t>
            </a:r>
            <a:endParaRPr lang="ru-RU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id="{2395D423-4B5B-2741-876F-7204117DA8C4}"/>
              </a:ext>
            </a:extLst>
          </p:cNvPr>
          <p:cNvSpPr txBox="1">
            <a:spLocks/>
          </p:cNvSpPr>
          <p:nvPr/>
        </p:nvSpPr>
        <p:spPr>
          <a:xfrm>
            <a:off x="2929690" y="5013158"/>
            <a:ext cx="2965784" cy="1628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Организации-работодатели</a:t>
            </a:r>
            <a:r>
              <a:rPr lang="ru-RU" sz="1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«Фабрика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Алез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«Леди Шарм»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«Пилигрим»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«Производственная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«Рэд Фокс»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Александра Сергеевна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10C7189-52DF-DC4C-A2BF-0FAFEC13114A}"/>
              </a:ext>
            </a:extLst>
          </p:cNvPr>
          <p:cNvSpPr txBox="1">
            <a:spLocks/>
          </p:cNvSpPr>
          <p:nvPr/>
        </p:nvSpPr>
        <p:spPr>
          <a:xfrm>
            <a:off x="66175" y="1852864"/>
            <a:ext cx="2689058" cy="8211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организация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«Колледж судостроения  и прикладных технологий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B96E9007-932D-AB4D-BC45-D98DBC1CBD77}"/>
              </a:ext>
            </a:extLst>
          </p:cNvPr>
          <p:cNvSpPr txBox="1">
            <a:spLocks/>
          </p:cNvSpPr>
          <p:nvPr/>
        </p:nvSpPr>
        <p:spPr>
          <a:xfrm>
            <a:off x="66175" y="2780928"/>
            <a:ext cx="2689058" cy="2029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  <a:latin typeface="Montserrat,BoldItalic"/>
            </a:endParaRPr>
          </a:p>
          <a:p>
            <a:pPr marL="0" indent="0" algn="ctr">
              <a:buNone/>
            </a:pPr>
            <a:endParaRPr lang="ru-RU" sz="48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</a:t>
            </a:r>
            <a:r>
              <a:rPr lang="ru-RU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ГБАОУ «Морской технический колледж имени адмирала Д.Н. Сенявина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«Индустриально-судостроительный лицей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«Невский колледж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 А.Г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Неболсина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Петровский колледж»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chemeClr val="bg1"/>
              </a:solidFill>
              <a:latin typeface="Montserrat,BoldItal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solidFill>
                <a:schemeClr val="bg1"/>
              </a:solidFill>
              <a:latin typeface="Montserrat,BoldItalic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Montserrat,BoldItalic"/>
              </a:rPr>
              <a:t>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2395D423-4B5B-2741-876F-7204117DA8C4}"/>
              </a:ext>
            </a:extLst>
          </p:cNvPr>
          <p:cNvSpPr txBox="1">
            <a:spLocks/>
          </p:cNvSpPr>
          <p:nvPr/>
        </p:nvSpPr>
        <p:spPr>
          <a:xfrm>
            <a:off x="66175" y="5013158"/>
            <a:ext cx="2689058" cy="17084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Организации-работодатели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«Объединенная судостроительная корпорация»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«Адмиралтейские верфи»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«Балтийский завод»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Судостроительный завод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«Северная верфь»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4153" y="1852862"/>
            <a:ext cx="2827421" cy="8211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организация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машиностроения имени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Ж.Я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Котина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4153" y="2879558"/>
            <a:ext cx="2827421" cy="20293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i="1" u="sng" dirty="0" smtClean="0"/>
          </a:p>
          <a:p>
            <a:pPr algn="ctr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организация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«Петровский колледж»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«Санкт-Петербургский технический колледж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                                           и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коммерции»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«Академия промышленных технологий»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4153" y="5013158"/>
            <a:ext cx="2767263" cy="1628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Организации-работодатели: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«Петербургский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тракторный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«Завод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переработке пластмасс имени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«Комсомольской правды»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175" y="681789"/>
            <a:ext cx="2689058" cy="10507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Образовательно-производственный кластер </a:t>
            </a:r>
          </a:p>
          <a:p>
            <a:pPr algn="ctr"/>
            <a:r>
              <a:rPr lang="ru-RU" sz="1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Судостроение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29690" y="778043"/>
            <a:ext cx="2965784" cy="9545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Образовательно-производственный кластер </a:t>
            </a:r>
          </a:p>
          <a:p>
            <a:pPr algn="ctr"/>
            <a:r>
              <a:rPr lang="ru-RU" sz="1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Лёгкая промышленность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54153" y="681789"/>
            <a:ext cx="2767263" cy="10507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Образовательно-производственный кластер </a:t>
            </a:r>
          </a:p>
          <a:p>
            <a:pPr algn="ctr"/>
            <a:r>
              <a:rPr lang="ru-RU" sz="1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 </a:t>
            </a:r>
            <a:endParaRPr lang="ru-RU" sz="1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-15052" y="3939305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68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8850" y="1322771"/>
            <a:ext cx="8706299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подготовки квалифицированных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6394" y="1916832"/>
            <a:ext cx="5698320" cy="32053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211959" y="4124052"/>
            <a:ext cx="4953383" cy="27862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471110" y="2023895"/>
            <a:ext cx="3489053" cy="23260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18850" y="4354093"/>
            <a:ext cx="3834355" cy="255623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234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-10074" y="3939305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5848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4613" y="1223245"/>
            <a:ext cx="8961883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опережающей профессиональной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опережающих профессиональных образовательных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(197 программ,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37 674 граждан прошли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обучение)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438898" y="4005064"/>
            <a:ext cx="5733559" cy="28667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-108520" y="2210668"/>
            <a:ext cx="5843084" cy="29215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52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-10074" y="3939305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5848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19" y="1223245"/>
            <a:ext cx="86384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опережающей профессиональной подготовки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BE50B-506B-7C45-A549-21AB6BA974D2}"/>
              </a:ext>
            </a:extLst>
          </p:cNvPr>
          <p:cNvSpPr txBox="1"/>
          <p:nvPr/>
        </p:nvSpPr>
        <p:spPr>
          <a:xfrm>
            <a:off x="4283968" y="2668437"/>
            <a:ext cx="431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ЦОПП – агрегатор образовательных услуг в Санкт-Петербурге</a:t>
            </a:r>
          </a:p>
        </p:txBody>
      </p:sp>
      <p:pic>
        <p:nvPicPr>
          <p:cNvPr id="7" name="Рисунок 6" descr="Изображение выглядит как пол, внутренний, стена, стул&#10;&#10;Автоматически созданное описание">
            <a:extLst>
              <a:ext uri="{FF2B5EF4-FFF2-40B4-BE49-F238E27FC236}">
                <a16:creationId xmlns:a16="http://schemas.microsoft.com/office/drawing/2014/main" id="{72D52159-2F5F-3E7D-6412-107BC32F2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6" y="2422489"/>
            <a:ext cx="3075073" cy="201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внутренний, стул, комната, область&#10;&#10;Автоматически созданное описание">
            <a:extLst>
              <a:ext uri="{FF2B5EF4-FFF2-40B4-BE49-F238E27FC236}">
                <a16:creationId xmlns:a16="http://schemas.microsoft.com/office/drawing/2014/main" id="{E2534A81-17CF-D277-9751-CA68619804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09" y="3832055"/>
            <a:ext cx="3888706" cy="258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4F1670-3532-781D-B01B-2FD32C8EA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5" y="4465476"/>
            <a:ext cx="1688400" cy="1688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47F0BD-BEEE-B522-301A-C32145001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3" y="4533340"/>
            <a:ext cx="1594462" cy="15944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97618E-06FA-8110-E8D5-520F444C786A}"/>
              </a:ext>
            </a:extLst>
          </p:cNvPr>
          <p:cNvSpPr txBox="1"/>
          <p:nvPr/>
        </p:nvSpPr>
        <p:spPr>
          <a:xfrm>
            <a:off x="694956" y="6028186"/>
            <a:ext cx="182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ЦОПП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9E76E-8DBB-F2BB-5C39-416E7D2ED94D}"/>
              </a:ext>
            </a:extLst>
          </p:cNvPr>
          <p:cNvSpPr txBox="1"/>
          <p:nvPr/>
        </p:nvSpPr>
        <p:spPr>
          <a:xfrm>
            <a:off x="2446248" y="6056355"/>
            <a:ext cx="2243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платформа </a:t>
            </a:r>
          </a:p>
        </p:txBody>
      </p:sp>
    </p:spTree>
    <p:extLst>
      <p:ext uri="{BB962C8B-B14F-4D97-AF65-F5344CB8AC3E}">
        <p14:creationId xmlns:p14="http://schemas.microsoft.com/office/powerpoint/2010/main" val="93235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98917" y="3960005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992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350" y="3141663"/>
            <a:ext cx="67691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665" y="3939305"/>
            <a:ext cx="9142670" cy="2802063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2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24624"/>
              </p:ext>
            </p:extLst>
          </p:nvPr>
        </p:nvGraphicFramePr>
        <p:xfrm>
          <a:off x="501119" y="1484784"/>
          <a:ext cx="8229600" cy="4366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768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государственные образовательные учреждения, реализующие программы СПО, ед., из них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ведении ИОГВ СПб, ед.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ведении федеральных ИОГВ, ед.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подразделениях государственных учреждений высшего образования, ед.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48">
                <a:tc>
                  <a:txBody>
                    <a:bodyPr/>
                    <a:lstStyle/>
                    <a:p>
                      <a:pPr marL="270510" indent="-9017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негосударственные образовательные учреждения,  реализующие  программы СПО, ед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из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них:</a:t>
                      </a:r>
                    </a:p>
                    <a:p>
                      <a:pPr marL="270510" indent="-9017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структурных подразделениях негосударственных учреждений высшего образования, ед.</a:t>
                      </a:r>
                    </a:p>
                    <a:p>
                      <a:pPr marL="270510" indent="-9017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 негосударственных профессиональных образовательных учреждениях, ед. </a:t>
                      </a:r>
                    </a:p>
                    <a:p>
                      <a:pPr marL="270510" indent="-90170"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70510" indent="-90170"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70510" indent="-90170"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70510" indent="-90170"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665" y="3939305"/>
            <a:ext cx="9142670" cy="2802063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32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77281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контрольных цифр приема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ПОУ, находящиеся  в ведении ИОГВ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Санкт-Петербурга: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 человек, из них: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подготовки квалифицированных рабочих, служащих –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6 959   человек (по 65  профессиям);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подготовки специалистов среднего звена – 15 559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77 специальностям);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профессионального обучения (программам профессиональной подготовки по профессиям рабочих, должностям служащих) – 1 112 человек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26  профессиям).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251520" y="3939305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88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484784"/>
            <a:ext cx="80648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модернизации системы среднего профессионального образования, нашедшей воплощение в Национальных проектах</a:t>
            </a:r>
          </a:p>
          <a:p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профессий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профессионального образования, который вводит новые сочетания компетенций и переводит часть профессий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государственных образовательных стандартов по примеру профессий из списка ТОП-50. При этом все новые образовательные программы согласовываются с работодателями.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демонстрационного экзамена как новой формы государственной итоговой аттестации.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936506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6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7488" y="1241425"/>
            <a:ext cx="8783637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 ФГОС по востребованным, новым и перспективным профессиям из перечня ТОП-50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622" y="2627276"/>
            <a:ext cx="4929534" cy="411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" name="Рисунок 17" descr="https://pp.userapi.com/c845324/v845324608/f6142/dvxe181DJu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4522" y="4136245"/>
            <a:ext cx="4354530" cy="27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 descr="C:\Users\visiacheva.gd\Desktop\для СМИ\Ассоциация промышленников\Казанская, дом 3\IMG_98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22" y="2492897"/>
            <a:ext cx="39439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3936506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3560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7488" y="1241425"/>
            <a:ext cx="8783637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в форме ДЭ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3309" y="2021668"/>
            <a:ext cx="3041367" cy="48479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843808" y="2007264"/>
            <a:ext cx="2520280" cy="48193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21" descr="Сварка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3"/>
            <a:ext cx="3781053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8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-10074" y="3939305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84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19" y="1223244"/>
            <a:ext cx="87062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начнут функционировать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вновь созданных мастерских</a:t>
            </a:r>
          </a:p>
        </p:txBody>
      </p:sp>
      <p:pic>
        <p:nvPicPr>
          <p:cNvPr id="20482" name="Picture 2" descr="\\main3\profedu\Фролов\Ассоциация промышленников\КПМ слайды\IMG_965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351235" y="2026853"/>
            <a:ext cx="6441529" cy="48311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665" y="1"/>
            <a:ext cx="9142670" cy="1144866"/>
          </a:xfrm>
          <a:custGeom>
            <a:avLst/>
            <a:gdLst/>
            <a:ahLst/>
            <a:cxnLst/>
            <a:rect l="l" t="t" r="r" b="b"/>
            <a:pathLst>
              <a:path w="10908030" h="1039494">
                <a:moveTo>
                  <a:pt x="0" y="1039166"/>
                </a:moveTo>
                <a:lnTo>
                  <a:pt x="0" y="0"/>
                </a:lnTo>
                <a:lnTo>
                  <a:pt x="10907999" y="0"/>
                </a:lnTo>
                <a:lnTo>
                  <a:pt x="10907999" y="1039166"/>
                </a:lnTo>
                <a:lnTo>
                  <a:pt x="0" y="1039166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36800" y="304800"/>
            <a:ext cx="45450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016" tIns="33507" rIns="67016" bIns="3350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Правительство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D8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Комитет по образованию</a:t>
            </a:r>
          </a:p>
        </p:txBody>
      </p:sp>
      <p:sp>
        <p:nvSpPr>
          <p:cNvPr id="4" name="object 2"/>
          <p:cNvSpPr/>
          <p:nvPr/>
        </p:nvSpPr>
        <p:spPr>
          <a:xfrm>
            <a:off x="-10074" y="3939305"/>
            <a:ext cx="9159052" cy="2918695"/>
          </a:xfrm>
          <a:prstGeom prst="rect">
            <a:avLst/>
          </a:prstGeom>
          <a:blipFill>
            <a:blip r:embed="rId2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lum contrast="10000"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4824" name="Picture 3" descr="F:\Правительство_23082016\рабоч\gerb_sankt-peterburga\gerb_sankt-peterburga-600x6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79375"/>
            <a:ext cx="7921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19" y="1223244"/>
            <a:ext cx="8706299" cy="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мастерских, оснащенных современной материально-технической базой по одной из приоритетных компетенций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0212" y="2066085"/>
            <a:ext cx="3679736" cy="30320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Picture 5" descr="\\backup\profedu\Фролов\СОВЕЩАНИЕ АССОЦИАЦИЯ  СУДОСТРОИТЕЛЬНОЙ ОТРАСЛИ\ФОТО СУДОСТРОЕНИЕ\КСИПТ\IMG_157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76057" y="2269127"/>
            <a:ext cx="3791422" cy="28435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" name="Picture 4" descr="\\backup\profedu\Фролов\СОВЕЩАНИЕ АССОЦИАЦИЯ  СУДОСТРОИТЕЛЬНОЙ ОТРАСЛИ\ФОТО СУДОСТРОЕНИЕ\130_5415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81907" y="4535367"/>
            <a:ext cx="3606095" cy="24040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4569452" y="4576082"/>
            <a:ext cx="3711804" cy="2363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306"/>
            <a:ext cx="816769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2EBBDF2-AA64-B44C-AA1B-19A18713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8" y="7442"/>
            <a:ext cx="7990346" cy="993222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ela Gothic One" pitchFamily="2" charset="-128"/>
                <a:cs typeface="Times New Roman" panose="02020603050405020304" pitchFamily="18" charset="0"/>
              </a:rPr>
              <a:t>Образовательно-производственные кластеры 2022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Dela Gothic One" pitchFamily="2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C30EC-33A4-1549-972D-029A8AF302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58977" y="677306"/>
            <a:ext cx="448653" cy="5422605"/>
          </a:xfrm>
          <a:prstGeom prst="rect">
            <a:avLst/>
          </a:prstGeom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ED19DA7B-F16B-AA4E-93AD-14460875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587" y="6264524"/>
            <a:ext cx="631413" cy="595958"/>
          </a:xfrm>
        </p:spPr>
        <p:txBody>
          <a:bodyPr/>
          <a:lstStyle/>
          <a:p>
            <a:pPr algn="ctr"/>
            <a:fld id="{69484AD4-4910-5D40-8D60-4E786FD77DEB}" type="slidenum">
              <a:rPr lang="ru-RU" sz="2400" smtClean="0">
                <a:solidFill>
                  <a:prstClr val="black">
                    <a:tint val="75000"/>
                  </a:prstClr>
                </a:solidFill>
                <a:latin typeface="Montserrat" pitchFamily="2" charset="0"/>
              </a:rPr>
              <a:pPr algn="ctr"/>
              <a:t>9</a:t>
            </a:fld>
            <a:endParaRPr lang="ru-RU" sz="2400" dirty="0">
              <a:solidFill>
                <a:prstClr val="black">
                  <a:tint val="75000"/>
                </a:prstClr>
              </a:solidFill>
              <a:latin typeface="Montserrat" pitchFamily="2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10C7189-52DF-DC4C-A2BF-0FAFEC13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422" y="1482989"/>
            <a:ext cx="3394373" cy="360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Montserrat,BoldItalic"/>
              </a:rPr>
              <a:t>Базовая организация: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8C65F5-BB1E-4D41-9109-23B6FC4E785A}"/>
              </a:ext>
            </a:extLst>
          </p:cNvPr>
          <p:cNvSpPr/>
          <p:nvPr/>
        </p:nvSpPr>
        <p:spPr>
          <a:xfrm>
            <a:off x="4746421" y="1842990"/>
            <a:ext cx="3394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Montserrat" pitchFamily="2" charset="0"/>
              </a:rPr>
              <a:t>ФГБОУ ВО «Санкт-Петербургский государственный университет промышленных технологий и дизайна»</a:t>
            </a:r>
            <a:endParaRPr lang="ru-RU" sz="1600" dirty="0"/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B96E9007-932D-AB4D-BC45-D98DBC1CBD77}"/>
              </a:ext>
            </a:extLst>
          </p:cNvPr>
          <p:cNvSpPr txBox="1">
            <a:spLocks/>
          </p:cNvSpPr>
          <p:nvPr/>
        </p:nvSpPr>
        <p:spPr>
          <a:xfrm>
            <a:off x="4746422" y="2673986"/>
            <a:ext cx="3394372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Montserrat,BoldItalic"/>
              </a:rPr>
              <a:t>Сетевая организация: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6C3D0C6-488F-7946-9B6A-561722B4C466}"/>
              </a:ext>
            </a:extLst>
          </p:cNvPr>
          <p:cNvSpPr/>
          <p:nvPr/>
        </p:nvSpPr>
        <p:spPr>
          <a:xfrm>
            <a:off x="4803572" y="3033987"/>
            <a:ext cx="3394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Montserrat" panose="00000500000000000000" pitchFamily="2" charset="-52"/>
              </a:rPr>
              <a:t>СПбГБ</a:t>
            </a:r>
            <a:r>
              <a:rPr lang="ru-RU" sz="1600" dirty="0">
                <a:latin typeface="Montserrat" panose="00000500000000000000" pitchFamily="2" charset="-52"/>
              </a:rPr>
              <a:t> ПОУ «Академия управления городской средой, градостроительства и печати»</a:t>
            </a: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id="{2395D423-4B5B-2741-876F-7204117DA8C4}"/>
              </a:ext>
            </a:extLst>
          </p:cNvPr>
          <p:cNvSpPr txBox="1">
            <a:spLocks/>
          </p:cNvSpPr>
          <p:nvPr/>
        </p:nvSpPr>
        <p:spPr>
          <a:xfrm>
            <a:off x="4746422" y="3816882"/>
            <a:ext cx="3394373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Montserrat,BoldItalic"/>
              </a:rPr>
              <a:t>Организации-работодатели: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CDB62B-9860-E241-AB34-F00949C99AE1}"/>
              </a:ext>
            </a:extLst>
          </p:cNvPr>
          <p:cNvSpPr/>
          <p:nvPr/>
        </p:nvSpPr>
        <p:spPr>
          <a:xfrm>
            <a:off x="4803572" y="4190530"/>
            <a:ext cx="253991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C20E"/>
              </a:buClr>
            </a:pPr>
            <a:r>
              <a:rPr lang="ru-RU" sz="1600" dirty="0">
                <a:latin typeface="Montserrat" panose="00000500000000000000" pitchFamily="2" charset="-52"/>
              </a:rPr>
              <a:t>АО «ПТК «МОДЕРАМ</a:t>
            </a:r>
            <a:r>
              <a:rPr lang="ru-RU" sz="1600" dirty="0" smtClean="0">
                <a:latin typeface="Montserrat" panose="00000500000000000000" pitchFamily="2" charset="-52"/>
              </a:rPr>
              <a:t>»</a:t>
            </a:r>
            <a:endParaRPr lang="ru-RU" sz="1600" dirty="0">
              <a:latin typeface="Montserrat" panose="00000500000000000000" pitchFamily="2" charset="-52"/>
            </a:endParaRPr>
          </a:p>
          <a:p>
            <a:pPr>
              <a:spcBef>
                <a:spcPts val="300"/>
              </a:spcBef>
              <a:buClr>
                <a:srgbClr val="FFC20E"/>
              </a:buClr>
            </a:pPr>
            <a:r>
              <a:rPr lang="ru-RU" sz="1600" dirty="0">
                <a:latin typeface="Montserrat" panose="00000500000000000000" pitchFamily="2" charset="-52"/>
              </a:rPr>
              <a:t>ООО </a:t>
            </a:r>
            <a:r>
              <a:rPr lang="ru-RU" sz="1600" dirty="0" smtClean="0">
                <a:latin typeface="Montserrat" panose="00000500000000000000" pitchFamily="2" charset="-52"/>
              </a:rPr>
              <a:t>«КГФ «АЛЬЯНС»</a:t>
            </a:r>
            <a:endParaRPr lang="ru-RU" sz="1600" dirty="0">
              <a:latin typeface="Montserrat" panose="00000500000000000000" pitchFamily="2" charset="-52"/>
            </a:endParaRPr>
          </a:p>
          <a:p>
            <a:pPr>
              <a:spcBef>
                <a:spcPts val="300"/>
              </a:spcBef>
              <a:buClr>
                <a:srgbClr val="FFC20E"/>
              </a:buClr>
            </a:pPr>
            <a:r>
              <a:rPr lang="ru-RU" sz="1600" dirty="0">
                <a:latin typeface="Montserrat" panose="00000500000000000000" pitchFamily="2" charset="-52"/>
              </a:rPr>
              <a:t>ООО «ОРТО-ТЕХНОЛОГИИ</a:t>
            </a:r>
            <a:r>
              <a:rPr lang="ru-RU" sz="1600" dirty="0" smtClean="0">
                <a:latin typeface="Montserrat" panose="00000500000000000000" pitchFamily="2" charset="-52"/>
              </a:rPr>
              <a:t>»</a:t>
            </a:r>
            <a:endParaRPr lang="ru-RU" sz="1600" dirty="0">
              <a:latin typeface="Montserrat" panose="00000500000000000000" pitchFamily="2" charset="-52"/>
            </a:endParaRPr>
          </a:p>
          <a:p>
            <a:pPr lvl="0">
              <a:spcBef>
                <a:spcPts val="300"/>
              </a:spcBef>
              <a:buClr>
                <a:srgbClr val="FFC20E"/>
              </a:buClr>
            </a:pPr>
            <a:r>
              <a:rPr lang="ru-RU" sz="1600" dirty="0">
                <a:latin typeface="Montserrat" panose="00000500000000000000" pitchFamily="2" charset="-52"/>
              </a:rPr>
              <a:t>ООО «Рассвет</a:t>
            </a:r>
            <a:r>
              <a:rPr lang="ru-RU" sz="1600" dirty="0" smtClean="0">
                <a:latin typeface="Montserrat" panose="00000500000000000000" pitchFamily="2" charset="-52"/>
              </a:rPr>
              <a:t>»</a:t>
            </a:r>
            <a:endParaRPr lang="ru-RU" sz="1600" dirty="0">
              <a:latin typeface="Montserrat" panose="00000500000000000000" pitchFamily="2" charset="-52"/>
            </a:endParaRPr>
          </a:p>
          <a:p>
            <a:pPr lvl="0">
              <a:spcBef>
                <a:spcPts val="300"/>
              </a:spcBef>
              <a:buClr>
                <a:srgbClr val="FFC20E"/>
              </a:buClr>
            </a:pPr>
            <a:r>
              <a:rPr lang="ru-RU" sz="1600" dirty="0">
                <a:latin typeface="Montserrat" panose="00000500000000000000" pitchFamily="2" charset="-52"/>
              </a:rPr>
              <a:t>ООО «ФНО «Меркурий»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10C7189-52DF-DC4C-A2BF-0FAFEC13114A}"/>
              </a:ext>
            </a:extLst>
          </p:cNvPr>
          <p:cNvSpPr txBox="1">
            <a:spLocks/>
          </p:cNvSpPr>
          <p:nvPr/>
        </p:nvSpPr>
        <p:spPr>
          <a:xfrm>
            <a:off x="816769" y="1469648"/>
            <a:ext cx="351355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Montserrat,BoldItalic"/>
              </a:rPr>
              <a:t>Базовая организация: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B96E9007-932D-AB4D-BC45-D98DBC1CBD77}"/>
              </a:ext>
            </a:extLst>
          </p:cNvPr>
          <p:cNvSpPr txBox="1">
            <a:spLocks/>
          </p:cNvSpPr>
          <p:nvPr/>
        </p:nvSpPr>
        <p:spPr>
          <a:xfrm>
            <a:off x="816770" y="2636912"/>
            <a:ext cx="3513552" cy="397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Montserrat,BoldItalic"/>
              </a:rPr>
              <a:t>Сетевая организация: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2395D423-4B5B-2741-876F-7204117DA8C4}"/>
              </a:ext>
            </a:extLst>
          </p:cNvPr>
          <p:cNvSpPr txBox="1">
            <a:spLocks/>
          </p:cNvSpPr>
          <p:nvPr/>
        </p:nvSpPr>
        <p:spPr>
          <a:xfrm>
            <a:off x="839957" y="5881165"/>
            <a:ext cx="3467172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Montserrat,BoldItalic"/>
              </a:rPr>
              <a:t>Организации-работодатели: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8C65F5-BB1E-4D41-9109-23B6FC4E785A}"/>
              </a:ext>
            </a:extLst>
          </p:cNvPr>
          <p:cNvSpPr/>
          <p:nvPr/>
        </p:nvSpPr>
        <p:spPr>
          <a:xfrm>
            <a:off x="792957" y="1842990"/>
            <a:ext cx="3779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Montserrat" pitchFamily="2" charset="0"/>
              </a:rPr>
              <a:t>СПБ ГБПОУ </a:t>
            </a:r>
            <a:r>
              <a:rPr lang="ru-RU" sz="1600" dirty="0" smtClean="0">
                <a:latin typeface="Montserrat" pitchFamily="2" charset="0"/>
              </a:rPr>
              <a:t>«Электромашиностроительный колледж</a:t>
            </a:r>
            <a:r>
              <a:rPr lang="ru-RU" sz="1600" dirty="0">
                <a:latin typeface="Montserrat" pitchFamily="2" charset="0"/>
              </a:rPr>
              <a:t>»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6C3D0C6-488F-7946-9B6A-561722B4C466}"/>
              </a:ext>
            </a:extLst>
          </p:cNvPr>
          <p:cNvSpPr/>
          <p:nvPr/>
        </p:nvSpPr>
        <p:spPr>
          <a:xfrm>
            <a:off x="792957" y="3172731"/>
            <a:ext cx="392965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 ПОУ «Российский колледж традиционной культуры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Промышленно-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им. Н.И. Путилова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«Санкт-Петербургский технический колледж»</a:t>
            </a:r>
          </a:p>
          <a:p>
            <a:pPr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«Ижорский колледж»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«Многофункциональный региональный центр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прикладных квалификаций «Техникум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энергомашиностроения и металлообработки»</a:t>
            </a:r>
          </a:p>
          <a:p>
            <a:pPr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Малоохтинский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колледж»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CDB62B-9860-E241-AB34-F00949C99AE1}"/>
              </a:ext>
            </a:extLst>
          </p:cNvPr>
          <p:cNvSpPr/>
          <p:nvPr/>
        </p:nvSpPr>
        <p:spPr>
          <a:xfrm>
            <a:off x="816770" y="6241165"/>
            <a:ext cx="342079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C20E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«Силовые машины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300"/>
              </a:spcBef>
              <a:buClr>
                <a:srgbClr val="FFC20E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«ИЗ-КАРТЭКС им. П.Г.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2956" y="866782"/>
            <a:ext cx="3628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Образовательно-производственный кластер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90199" y="866782"/>
            <a:ext cx="3694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Образовательно-производственный кластер «Легкая промышленность»</a:t>
            </a:r>
          </a:p>
        </p:txBody>
      </p:sp>
    </p:spTree>
    <p:extLst>
      <p:ext uri="{BB962C8B-B14F-4D97-AF65-F5344CB8AC3E}">
        <p14:creationId xmlns:p14="http://schemas.microsoft.com/office/powerpoint/2010/main" val="31618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823</Words>
  <Application>Microsoft Office PowerPoint</Application>
  <PresentationFormat>Экран (4:3)</PresentationFormat>
  <Paragraphs>187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Dela Gothic One</vt:lpstr>
      <vt:lpstr>Montserrat</vt:lpstr>
      <vt:lpstr>Montserrat,BoldItalic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Образовательно-производственные кластеры 2022</vt:lpstr>
      <vt:lpstr>Презентация PowerPoint</vt:lpstr>
      <vt:lpstr>Образовательно-производственные кластеры 2023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Юлия Валерьевна</dc:creator>
  <cp:lastModifiedBy>user</cp:lastModifiedBy>
  <cp:revision>217</cp:revision>
  <cp:lastPrinted>2022-10-13T04:54:26Z</cp:lastPrinted>
  <dcterms:created xsi:type="dcterms:W3CDTF">2018-10-05T13:18:31Z</dcterms:created>
  <dcterms:modified xsi:type="dcterms:W3CDTF">2022-10-13T11:54:27Z</dcterms:modified>
</cp:coreProperties>
</file>