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2" r:id="rId4"/>
  </p:sldMasterIdLst>
  <p:notesMasterIdLst>
    <p:notesMasterId r:id="rId15"/>
  </p:notesMasterIdLst>
  <p:handoutMasterIdLst>
    <p:handoutMasterId r:id="rId16"/>
  </p:handoutMasterIdLst>
  <p:sldIdLst>
    <p:sldId id="256" r:id="rId5"/>
    <p:sldId id="271" r:id="rId6"/>
    <p:sldId id="2613" r:id="rId7"/>
    <p:sldId id="259" r:id="rId8"/>
    <p:sldId id="2614" r:id="rId9"/>
    <p:sldId id="272" r:id="rId10"/>
    <p:sldId id="273" r:id="rId11"/>
    <p:sldId id="2615" r:id="rId12"/>
    <p:sldId id="2616" r:id="rId13"/>
    <p:sldId id="602" r:id="rId14"/>
  </p:sldIdLst>
  <p:sldSz cx="12192000" cy="6858000"/>
  <p:notesSz cx="6858000" cy="9947275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7ED3"/>
    <a:srgbClr val="4653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2" autoAdjust="0"/>
    <p:restoredTop sz="93842" autoAdjust="0"/>
  </p:normalViewPr>
  <p:slideViewPr>
    <p:cSldViewPr snapToGrid="0" showGuides="1">
      <p:cViewPr varScale="1">
        <p:scale>
          <a:sx n="104" d="100"/>
          <a:sy n="104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361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738241-223D-4694-931F-FEAC93895CE6}" type="doc">
      <dgm:prSet loTypeId="urn:microsoft.com/office/officeart/2008/layout/PictureAccentList" loCatId="picture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4D5EF748-D365-424D-A057-51379E541CDF}">
      <dgm:prSet phldrT="[Текст]" custT="1"/>
      <dgm:spPr/>
      <dgm:t>
        <a:bodyPr/>
        <a:lstStyle/>
        <a:p>
          <a:pPr algn="l"/>
          <a:r>
            <a:rPr lang="ru-RU" sz="1800" b="1" dirty="0"/>
            <a:t>КОНЦЕПЦИЯ НАУЧНО-ТЕХНОЛОГИЧЕСКОГО РАЗВИТИЯ                САНКТ-ПЕТЕРБУРГА ДО </a:t>
          </a:r>
          <a:r>
            <a:rPr lang="ru-RU" sz="1800" b="1" dirty="0">
              <a:latin typeface="Arial" panose="020B0604020202020204" pitchFamily="34" charset="0"/>
              <a:cs typeface="Arial" panose="020B0604020202020204" pitchFamily="34" charset="0"/>
            </a:rPr>
            <a:t>2030</a:t>
          </a:r>
          <a:r>
            <a:rPr lang="ru-RU" sz="1800" b="1" dirty="0"/>
            <a:t> ГОДА (принята в </a:t>
          </a:r>
          <a:r>
            <a:rPr lang="ru-RU" sz="1800" b="1" dirty="0">
              <a:latin typeface="Calibri" panose="020F0502020204030204" pitchFamily="34" charset="0"/>
              <a:cs typeface="Calibri" panose="020F0502020204030204" pitchFamily="34" charset="0"/>
            </a:rPr>
            <a:t>2024</a:t>
          </a:r>
          <a:r>
            <a:rPr lang="ru-RU" sz="1800" b="1" dirty="0"/>
            <a:t> году)</a:t>
          </a:r>
        </a:p>
      </dgm:t>
    </dgm:pt>
    <dgm:pt modelId="{6E5A9559-7A00-4007-8643-E1B677009871}" type="parTrans" cxnId="{1A971E5F-C5FA-4344-94A7-C81F2443720B}">
      <dgm:prSet/>
      <dgm:spPr/>
      <dgm:t>
        <a:bodyPr/>
        <a:lstStyle/>
        <a:p>
          <a:endParaRPr lang="ru-RU" sz="1400"/>
        </a:p>
      </dgm:t>
    </dgm:pt>
    <dgm:pt modelId="{D13C2D58-1F6A-49C4-BAFC-AEC2A19582EA}" type="sibTrans" cxnId="{1A971E5F-C5FA-4344-94A7-C81F2443720B}">
      <dgm:prSet/>
      <dgm:spPr/>
      <dgm:t>
        <a:bodyPr/>
        <a:lstStyle/>
        <a:p>
          <a:endParaRPr lang="ru-RU" sz="1400"/>
        </a:p>
      </dgm:t>
    </dgm:pt>
    <dgm:pt modelId="{19D085B9-5CEA-46E9-8A4C-38EDC1A4BA9E}">
      <dgm:prSet phldrT="[Текст]" custT="1"/>
      <dgm:spPr/>
      <dgm:t>
        <a:bodyPr/>
        <a:lstStyle/>
        <a:p>
          <a:pPr algn="l">
            <a:buFont typeface="+mj-lt"/>
            <a:buNone/>
          </a:pPr>
          <a:r>
            <a:rPr lang="ru-RU" sz="1400" b="1" dirty="0"/>
            <a:t>1</a:t>
          </a:r>
          <a:r>
            <a:rPr lang="ru-RU" sz="1500" b="1" dirty="0"/>
            <a:t>) Ориентация экономики города на высокотехнологичные области, что потребует научно-технического и интеллектуального обеспечения структурных изменений в экономике;</a:t>
          </a:r>
        </a:p>
      </dgm:t>
    </dgm:pt>
    <dgm:pt modelId="{FDBE0981-5686-4A9B-9759-91417F6FA01D}" type="parTrans" cxnId="{EAA5630B-DD12-4C3E-BD20-973E2CFD4AE2}">
      <dgm:prSet/>
      <dgm:spPr/>
      <dgm:t>
        <a:bodyPr/>
        <a:lstStyle/>
        <a:p>
          <a:endParaRPr lang="ru-RU" sz="1400"/>
        </a:p>
      </dgm:t>
    </dgm:pt>
    <dgm:pt modelId="{F67480D8-9C71-4101-A6FF-ED215C07F6C3}" type="sibTrans" cxnId="{EAA5630B-DD12-4C3E-BD20-973E2CFD4AE2}">
      <dgm:prSet/>
      <dgm:spPr/>
      <dgm:t>
        <a:bodyPr/>
        <a:lstStyle/>
        <a:p>
          <a:endParaRPr lang="ru-RU" sz="1400"/>
        </a:p>
      </dgm:t>
    </dgm:pt>
    <dgm:pt modelId="{EDF3B2EE-A0C2-4512-A7B8-CCA5926DF94B}">
      <dgm:prSet custT="1"/>
      <dgm:spPr/>
      <dgm:t>
        <a:bodyPr/>
        <a:lstStyle/>
        <a:p>
          <a:pPr algn="l"/>
          <a:r>
            <a:rPr lang="ru-RU" sz="1500" b="1" dirty="0"/>
            <a:t>2) Создание инфраструктуры и условий, отвечающих современным принципам организации научной, научно-технической и инновационной деятельности;</a:t>
          </a:r>
        </a:p>
      </dgm:t>
    </dgm:pt>
    <dgm:pt modelId="{853E65CE-75E6-458B-8938-B3E7B4FC19C4}" type="parTrans" cxnId="{11B74F04-AC67-4EA5-AF1E-29FF12506E09}">
      <dgm:prSet/>
      <dgm:spPr/>
      <dgm:t>
        <a:bodyPr/>
        <a:lstStyle/>
        <a:p>
          <a:endParaRPr lang="ru-RU" sz="1400"/>
        </a:p>
      </dgm:t>
    </dgm:pt>
    <dgm:pt modelId="{F1B852EF-19C9-4ADD-9291-F3915A3D0DBB}" type="sibTrans" cxnId="{11B74F04-AC67-4EA5-AF1E-29FF12506E09}">
      <dgm:prSet/>
      <dgm:spPr/>
      <dgm:t>
        <a:bodyPr/>
        <a:lstStyle/>
        <a:p>
          <a:endParaRPr lang="ru-RU" sz="1400"/>
        </a:p>
      </dgm:t>
    </dgm:pt>
    <dgm:pt modelId="{A96E1869-1EEF-4E28-9215-AAA929D7BBE2}">
      <dgm:prSet custT="1"/>
      <dgm:spPr/>
      <dgm:t>
        <a:bodyPr/>
        <a:lstStyle/>
        <a:p>
          <a:pPr algn="l"/>
          <a:r>
            <a:rPr lang="ru-RU" sz="1500" b="1" dirty="0"/>
            <a:t>3) Обеспечение доступности технологий, переход к передовым производственным технологиям, прежде всего, по линии реализуемых мегапроектов и госпрограмм;</a:t>
          </a:r>
        </a:p>
      </dgm:t>
    </dgm:pt>
    <dgm:pt modelId="{E1CA43E6-DFAD-4F39-97C2-EE3BF54BC8B0}" type="parTrans" cxnId="{D20CBC62-EC6A-4A50-B0E5-60DF69FA51E6}">
      <dgm:prSet/>
      <dgm:spPr/>
      <dgm:t>
        <a:bodyPr/>
        <a:lstStyle/>
        <a:p>
          <a:endParaRPr lang="ru-RU" sz="1400"/>
        </a:p>
      </dgm:t>
    </dgm:pt>
    <dgm:pt modelId="{24DD6318-80B5-4519-900D-4D5DA142A445}" type="sibTrans" cxnId="{D20CBC62-EC6A-4A50-B0E5-60DF69FA51E6}">
      <dgm:prSet/>
      <dgm:spPr/>
      <dgm:t>
        <a:bodyPr/>
        <a:lstStyle/>
        <a:p>
          <a:endParaRPr lang="ru-RU" sz="1400"/>
        </a:p>
      </dgm:t>
    </dgm:pt>
    <dgm:pt modelId="{9D361C63-0C40-4C3B-B939-A25F80AA0885}">
      <dgm:prSet custT="1"/>
      <dgm:spPr/>
      <dgm:t>
        <a:bodyPr/>
        <a:lstStyle/>
        <a:p>
          <a:pPr algn="l">
            <a:lnSpc>
              <a:spcPct val="80000"/>
            </a:lnSpc>
          </a:pPr>
          <a:r>
            <a:rPr lang="ru-RU" sz="1500" b="1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4) Развитие человеческого капитала путем развития интеллектуального потенциала города, создания возможностей для выявления талантливой молодежи, построения успешной карьеры в области науки, технологий, инноваций;</a:t>
          </a:r>
        </a:p>
      </dgm:t>
    </dgm:pt>
    <dgm:pt modelId="{ED32BEDB-3BEE-4DB5-B4ED-5C31A3C1C617}" type="parTrans" cxnId="{BCB71DD3-C34B-49AB-8DF3-7ED6C6E6B318}">
      <dgm:prSet/>
      <dgm:spPr/>
      <dgm:t>
        <a:bodyPr/>
        <a:lstStyle/>
        <a:p>
          <a:endParaRPr lang="ru-RU" sz="1400"/>
        </a:p>
      </dgm:t>
    </dgm:pt>
    <dgm:pt modelId="{514092B8-0927-47F7-A98B-0775842F762C}" type="sibTrans" cxnId="{BCB71DD3-C34B-49AB-8DF3-7ED6C6E6B318}">
      <dgm:prSet/>
      <dgm:spPr/>
      <dgm:t>
        <a:bodyPr/>
        <a:lstStyle/>
        <a:p>
          <a:endParaRPr lang="ru-RU" sz="1400"/>
        </a:p>
      </dgm:t>
    </dgm:pt>
    <dgm:pt modelId="{DF49CD00-1651-4410-9963-E02D68313422}">
      <dgm:prSet custT="1"/>
      <dgm:spPr/>
      <dgm:t>
        <a:bodyPr/>
        <a:lstStyle/>
        <a:p>
          <a:pPr algn="l"/>
          <a:r>
            <a:rPr lang="ru-RU" sz="1500" b="1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5) Совершенствование системы управления в области науки, технологий и технологического предпринимательства Санкт-Петербурга.</a:t>
          </a:r>
        </a:p>
      </dgm:t>
    </dgm:pt>
    <dgm:pt modelId="{5EA03E09-3564-4E5F-BAC9-25F86DADCB69}" type="parTrans" cxnId="{9B70A693-9733-45C9-A1BC-F081EB08CC4E}">
      <dgm:prSet/>
      <dgm:spPr/>
      <dgm:t>
        <a:bodyPr/>
        <a:lstStyle/>
        <a:p>
          <a:endParaRPr lang="ru-RU" sz="1400"/>
        </a:p>
      </dgm:t>
    </dgm:pt>
    <dgm:pt modelId="{6EBC93CC-C924-45F6-9183-B508399FB98F}" type="sibTrans" cxnId="{9B70A693-9733-45C9-A1BC-F081EB08CC4E}">
      <dgm:prSet/>
      <dgm:spPr/>
      <dgm:t>
        <a:bodyPr/>
        <a:lstStyle/>
        <a:p>
          <a:endParaRPr lang="ru-RU" sz="1400"/>
        </a:p>
      </dgm:t>
    </dgm:pt>
    <dgm:pt modelId="{23A231AC-9E51-4984-AB96-54F4627D9B98}" type="pres">
      <dgm:prSet presAssocID="{A7738241-223D-4694-931F-FEAC93895CE6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81561173-763C-4138-9EBA-DC57DA3DF23E}" type="pres">
      <dgm:prSet presAssocID="{4D5EF748-D365-424D-A057-51379E541CDF}" presName="root" presStyleCnt="0">
        <dgm:presLayoutVars>
          <dgm:chMax/>
          <dgm:chPref val="4"/>
        </dgm:presLayoutVars>
      </dgm:prSet>
      <dgm:spPr/>
    </dgm:pt>
    <dgm:pt modelId="{BDB761EA-1969-4DDA-B021-9261B2EF3C59}" type="pres">
      <dgm:prSet presAssocID="{4D5EF748-D365-424D-A057-51379E541CDF}" presName="rootComposite" presStyleCnt="0">
        <dgm:presLayoutVars/>
      </dgm:prSet>
      <dgm:spPr/>
    </dgm:pt>
    <dgm:pt modelId="{7627412C-CACF-446A-BD53-2BD89A11ADC9}" type="pres">
      <dgm:prSet presAssocID="{4D5EF748-D365-424D-A057-51379E541CDF}" presName="rootText" presStyleLbl="node0" presStyleIdx="0" presStyleCnt="1" custScaleX="151612">
        <dgm:presLayoutVars>
          <dgm:chMax/>
          <dgm:chPref val="4"/>
        </dgm:presLayoutVars>
      </dgm:prSet>
      <dgm:spPr/>
    </dgm:pt>
    <dgm:pt modelId="{31C2A002-ACA1-49BB-9398-27F80C48B20B}" type="pres">
      <dgm:prSet presAssocID="{4D5EF748-D365-424D-A057-51379E541CDF}" presName="childShape" presStyleCnt="0">
        <dgm:presLayoutVars>
          <dgm:chMax val="0"/>
          <dgm:chPref val="0"/>
        </dgm:presLayoutVars>
      </dgm:prSet>
      <dgm:spPr/>
    </dgm:pt>
    <dgm:pt modelId="{99306645-3B5C-4590-8A14-8EF1D626856C}" type="pres">
      <dgm:prSet presAssocID="{19D085B9-5CEA-46E9-8A4C-38EDC1A4BA9E}" presName="childComposite" presStyleCnt="0">
        <dgm:presLayoutVars>
          <dgm:chMax val="0"/>
          <dgm:chPref val="0"/>
        </dgm:presLayoutVars>
      </dgm:prSet>
      <dgm:spPr/>
    </dgm:pt>
    <dgm:pt modelId="{BCFF12EF-A235-494F-BB2E-A8511A4A0B52}" type="pres">
      <dgm:prSet presAssocID="{19D085B9-5CEA-46E9-8A4C-38EDC1A4BA9E}" presName="Image" presStyleLbl="node1" presStyleIdx="0" presStyleCnt="5" custLinFactX="-41076" custLinFactNeighborX="-100000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Робот"/>
        </a:ext>
      </dgm:extLst>
    </dgm:pt>
    <dgm:pt modelId="{7D8BAB6D-4D09-4F9F-B329-C18326771C1E}" type="pres">
      <dgm:prSet presAssocID="{19D085B9-5CEA-46E9-8A4C-38EDC1A4BA9E}" presName="childText" presStyleLbl="lnNode1" presStyleIdx="0" presStyleCnt="5" custScaleX="151612" custLinFactNeighborX="10982" custLinFactNeighborY="-15">
        <dgm:presLayoutVars>
          <dgm:chMax val="0"/>
          <dgm:chPref val="0"/>
          <dgm:bulletEnabled val="1"/>
        </dgm:presLayoutVars>
      </dgm:prSet>
      <dgm:spPr/>
    </dgm:pt>
    <dgm:pt modelId="{AECA7BF9-B417-458A-B3F0-7DC2007D6CEF}" type="pres">
      <dgm:prSet presAssocID="{EDF3B2EE-A0C2-4512-A7B8-CCA5926DF94B}" presName="childComposite" presStyleCnt="0">
        <dgm:presLayoutVars>
          <dgm:chMax val="0"/>
          <dgm:chPref val="0"/>
        </dgm:presLayoutVars>
      </dgm:prSet>
      <dgm:spPr/>
    </dgm:pt>
    <dgm:pt modelId="{478687FB-A087-458C-A1EA-4E4B70AFF215}" type="pres">
      <dgm:prSet presAssocID="{EDF3B2EE-A0C2-4512-A7B8-CCA5926DF94B}" presName="Image" presStyleLbl="node1" presStyleIdx="1" presStyleCnt="5" custLinFactX="-41076" custLinFactNeighborX="-100000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Поток данных"/>
        </a:ext>
      </dgm:extLst>
    </dgm:pt>
    <dgm:pt modelId="{5BB14602-0A57-4185-AE0D-0AFB069213CB}" type="pres">
      <dgm:prSet presAssocID="{EDF3B2EE-A0C2-4512-A7B8-CCA5926DF94B}" presName="childText" presStyleLbl="lnNode1" presStyleIdx="1" presStyleCnt="5" custScaleX="151612" custLinFactNeighborX="10982" custLinFactNeighborY="-15">
        <dgm:presLayoutVars>
          <dgm:chMax val="0"/>
          <dgm:chPref val="0"/>
          <dgm:bulletEnabled val="1"/>
        </dgm:presLayoutVars>
      </dgm:prSet>
      <dgm:spPr/>
    </dgm:pt>
    <dgm:pt modelId="{DDCFB127-6B0D-4F17-8376-69A8ED9997FE}" type="pres">
      <dgm:prSet presAssocID="{A96E1869-1EEF-4E28-9215-AAA929D7BBE2}" presName="childComposite" presStyleCnt="0">
        <dgm:presLayoutVars>
          <dgm:chMax val="0"/>
          <dgm:chPref val="0"/>
        </dgm:presLayoutVars>
      </dgm:prSet>
      <dgm:spPr/>
    </dgm:pt>
    <dgm:pt modelId="{BA5F00B8-B542-4BE7-89BA-500328755B9E}" type="pres">
      <dgm:prSet presAssocID="{A96E1869-1EEF-4E28-9215-AAA929D7BBE2}" presName="Image" presStyleLbl="node1" presStyleIdx="2" presStyleCnt="5" custLinFactX="-41076" custLinFactNeighborX="-100000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Атом"/>
        </a:ext>
      </dgm:extLst>
    </dgm:pt>
    <dgm:pt modelId="{B05CB935-1F82-4333-961A-4DDC4DC06B0A}" type="pres">
      <dgm:prSet presAssocID="{A96E1869-1EEF-4E28-9215-AAA929D7BBE2}" presName="childText" presStyleLbl="lnNode1" presStyleIdx="2" presStyleCnt="5" custScaleX="151612" custLinFactNeighborX="10982" custLinFactNeighborY="-15">
        <dgm:presLayoutVars>
          <dgm:chMax val="0"/>
          <dgm:chPref val="0"/>
          <dgm:bulletEnabled val="1"/>
        </dgm:presLayoutVars>
      </dgm:prSet>
      <dgm:spPr/>
    </dgm:pt>
    <dgm:pt modelId="{46170991-8DC8-4F18-AE4F-54208BC6C4A3}" type="pres">
      <dgm:prSet presAssocID="{9D361C63-0C40-4C3B-B939-A25F80AA0885}" presName="childComposite" presStyleCnt="0">
        <dgm:presLayoutVars>
          <dgm:chMax val="0"/>
          <dgm:chPref val="0"/>
        </dgm:presLayoutVars>
      </dgm:prSet>
      <dgm:spPr/>
    </dgm:pt>
    <dgm:pt modelId="{D9288C7A-92A2-4BA0-AA0F-89060D1DAB4C}" type="pres">
      <dgm:prSet presAssocID="{9D361C63-0C40-4C3B-B939-A25F80AA0885}" presName="Image" presStyleLbl="node1" presStyleIdx="3" presStyleCnt="5" custLinFactX="-41076" custLinFactNeighborX="-100000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Пользователи"/>
        </a:ext>
      </dgm:extLst>
    </dgm:pt>
    <dgm:pt modelId="{A6FACF73-E965-474A-8A9D-7BC0DE003E8C}" type="pres">
      <dgm:prSet presAssocID="{9D361C63-0C40-4C3B-B939-A25F80AA0885}" presName="childText" presStyleLbl="lnNode1" presStyleIdx="3" presStyleCnt="5" custScaleX="151612" custLinFactNeighborX="10982" custLinFactNeighborY="-15">
        <dgm:presLayoutVars>
          <dgm:chMax val="0"/>
          <dgm:chPref val="0"/>
          <dgm:bulletEnabled val="1"/>
        </dgm:presLayoutVars>
      </dgm:prSet>
      <dgm:spPr/>
    </dgm:pt>
    <dgm:pt modelId="{D64FE351-720D-452F-98AE-F15E7DF86FFB}" type="pres">
      <dgm:prSet presAssocID="{DF49CD00-1651-4410-9963-E02D68313422}" presName="childComposite" presStyleCnt="0">
        <dgm:presLayoutVars>
          <dgm:chMax val="0"/>
          <dgm:chPref val="0"/>
        </dgm:presLayoutVars>
      </dgm:prSet>
      <dgm:spPr/>
    </dgm:pt>
    <dgm:pt modelId="{8147BAA5-89FA-4E96-A090-AFB818705B37}" type="pres">
      <dgm:prSet presAssocID="{DF49CD00-1651-4410-9963-E02D68313422}" presName="Image" presStyleLbl="node1" presStyleIdx="4" presStyleCnt="5" custLinFactX="-41076" custLinFactNeighborX="-100000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Подключения"/>
        </a:ext>
      </dgm:extLst>
    </dgm:pt>
    <dgm:pt modelId="{04E83FA7-A628-4F66-ADDB-915CD89FAD5E}" type="pres">
      <dgm:prSet presAssocID="{DF49CD00-1651-4410-9963-E02D68313422}" presName="childText" presStyleLbl="lnNode1" presStyleIdx="4" presStyleCnt="5" custScaleX="151612" custLinFactNeighborX="10982" custLinFactNeighborY="-15">
        <dgm:presLayoutVars>
          <dgm:chMax val="0"/>
          <dgm:chPref val="0"/>
          <dgm:bulletEnabled val="1"/>
        </dgm:presLayoutVars>
      </dgm:prSet>
      <dgm:spPr/>
    </dgm:pt>
  </dgm:ptLst>
  <dgm:cxnLst>
    <dgm:cxn modelId="{11B74F04-AC67-4EA5-AF1E-29FF12506E09}" srcId="{4D5EF748-D365-424D-A057-51379E541CDF}" destId="{EDF3B2EE-A0C2-4512-A7B8-CCA5926DF94B}" srcOrd="1" destOrd="0" parTransId="{853E65CE-75E6-458B-8938-B3E7B4FC19C4}" sibTransId="{F1B852EF-19C9-4ADD-9291-F3915A3D0DBB}"/>
    <dgm:cxn modelId="{EAA5630B-DD12-4C3E-BD20-973E2CFD4AE2}" srcId="{4D5EF748-D365-424D-A057-51379E541CDF}" destId="{19D085B9-5CEA-46E9-8A4C-38EDC1A4BA9E}" srcOrd="0" destOrd="0" parTransId="{FDBE0981-5686-4A9B-9759-91417F6FA01D}" sibTransId="{F67480D8-9C71-4101-A6FF-ED215C07F6C3}"/>
    <dgm:cxn modelId="{FF924640-04CE-4308-B1C8-4D8C8450590A}" type="presOf" srcId="{A7738241-223D-4694-931F-FEAC93895CE6}" destId="{23A231AC-9E51-4984-AB96-54F4627D9B98}" srcOrd="0" destOrd="0" presId="urn:microsoft.com/office/officeart/2008/layout/PictureAccentList"/>
    <dgm:cxn modelId="{1A971E5F-C5FA-4344-94A7-C81F2443720B}" srcId="{A7738241-223D-4694-931F-FEAC93895CE6}" destId="{4D5EF748-D365-424D-A057-51379E541CDF}" srcOrd="0" destOrd="0" parTransId="{6E5A9559-7A00-4007-8643-E1B677009871}" sibTransId="{D13C2D58-1F6A-49C4-BAFC-AEC2A19582EA}"/>
    <dgm:cxn modelId="{D20CBC62-EC6A-4A50-B0E5-60DF69FA51E6}" srcId="{4D5EF748-D365-424D-A057-51379E541CDF}" destId="{A96E1869-1EEF-4E28-9215-AAA929D7BBE2}" srcOrd="2" destOrd="0" parTransId="{E1CA43E6-DFAD-4F39-97C2-EE3BF54BC8B0}" sibTransId="{24DD6318-80B5-4519-900D-4D5DA142A445}"/>
    <dgm:cxn modelId="{D7371C45-AFF6-456A-A019-B87D3862E4DF}" type="presOf" srcId="{DF49CD00-1651-4410-9963-E02D68313422}" destId="{04E83FA7-A628-4F66-ADDB-915CD89FAD5E}" srcOrd="0" destOrd="0" presId="urn:microsoft.com/office/officeart/2008/layout/PictureAccentList"/>
    <dgm:cxn modelId="{AC8E7855-006A-4776-85D3-B358D6803060}" type="presOf" srcId="{9D361C63-0C40-4C3B-B939-A25F80AA0885}" destId="{A6FACF73-E965-474A-8A9D-7BC0DE003E8C}" srcOrd="0" destOrd="0" presId="urn:microsoft.com/office/officeart/2008/layout/PictureAccentList"/>
    <dgm:cxn modelId="{9B70A693-9733-45C9-A1BC-F081EB08CC4E}" srcId="{4D5EF748-D365-424D-A057-51379E541CDF}" destId="{DF49CD00-1651-4410-9963-E02D68313422}" srcOrd="4" destOrd="0" parTransId="{5EA03E09-3564-4E5F-BAC9-25F86DADCB69}" sibTransId="{6EBC93CC-C924-45F6-9183-B508399FB98F}"/>
    <dgm:cxn modelId="{F72A47A9-E468-4255-B8F8-12959F839D14}" type="presOf" srcId="{19D085B9-5CEA-46E9-8A4C-38EDC1A4BA9E}" destId="{7D8BAB6D-4D09-4F9F-B329-C18326771C1E}" srcOrd="0" destOrd="0" presId="urn:microsoft.com/office/officeart/2008/layout/PictureAccentList"/>
    <dgm:cxn modelId="{E75974BC-4A89-4567-80C4-3C90B46AA094}" type="presOf" srcId="{EDF3B2EE-A0C2-4512-A7B8-CCA5926DF94B}" destId="{5BB14602-0A57-4185-AE0D-0AFB069213CB}" srcOrd="0" destOrd="0" presId="urn:microsoft.com/office/officeart/2008/layout/PictureAccentList"/>
    <dgm:cxn modelId="{E69AA5C5-19BF-4F7D-A757-2A63DEF71D64}" type="presOf" srcId="{A96E1869-1EEF-4E28-9215-AAA929D7BBE2}" destId="{B05CB935-1F82-4333-961A-4DDC4DC06B0A}" srcOrd="0" destOrd="0" presId="urn:microsoft.com/office/officeart/2008/layout/PictureAccentList"/>
    <dgm:cxn modelId="{BCB71DD3-C34B-49AB-8DF3-7ED6C6E6B318}" srcId="{4D5EF748-D365-424D-A057-51379E541CDF}" destId="{9D361C63-0C40-4C3B-B939-A25F80AA0885}" srcOrd="3" destOrd="0" parTransId="{ED32BEDB-3BEE-4DB5-B4ED-5C31A3C1C617}" sibTransId="{514092B8-0927-47F7-A98B-0775842F762C}"/>
    <dgm:cxn modelId="{8BBD83EA-46F7-4908-BCE8-C9F572ED7E79}" type="presOf" srcId="{4D5EF748-D365-424D-A057-51379E541CDF}" destId="{7627412C-CACF-446A-BD53-2BD89A11ADC9}" srcOrd="0" destOrd="0" presId="urn:microsoft.com/office/officeart/2008/layout/PictureAccentList"/>
    <dgm:cxn modelId="{53D0E630-A134-40BA-84C6-9B016743A37E}" type="presParOf" srcId="{23A231AC-9E51-4984-AB96-54F4627D9B98}" destId="{81561173-763C-4138-9EBA-DC57DA3DF23E}" srcOrd="0" destOrd="0" presId="urn:microsoft.com/office/officeart/2008/layout/PictureAccentList"/>
    <dgm:cxn modelId="{3050AE15-CDDD-45A2-9D82-9C15A8936C1A}" type="presParOf" srcId="{81561173-763C-4138-9EBA-DC57DA3DF23E}" destId="{BDB761EA-1969-4DDA-B021-9261B2EF3C59}" srcOrd="0" destOrd="0" presId="urn:microsoft.com/office/officeart/2008/layout/PictureAccentList"/>
    <dgm:cxn modelId="{BAAFB3FB-CF5A-4C74-89C0-5FF353D6D617}" type="presParOf" srcId="{BDB761EA-1969-4DDA-B021-9261B2EF3C59}" destId="{7627412C-CACF-446A-BD53-2BD89A11ADC9}" srcOrd="0" destOrd="0" presId="urn:microsoft.com/office/officeart/2008/layout/PictureAccentList"/>
    <dgm:cxn modelId="{A51AFDF1-B085-4E3C-80B1-8B452A288F0E}" type="presParOf" srcId="{81561173-763C-4138-9EBA-DC57DA3DF23E}" destId="{31C2A002-ACA1-49BB-9398-27F80C48B20B}" srcOrd="1" destOrd="0" presId="urn:microsoft.com/office/officeart/2008/layout/PictureAccentList"/>
    <dgm:cxn modelId="{AAFC96E2-0EFF-46C9-B277-E865E853981F}" type="presParOf" srcId="{31C2A002-ACA1-49BB-9398-27F80C48B20B}" destId="{99306645-3B5C-4590-8A14-8EF1D626856C}" srcOrd="0" destOrd="0" presId="urn:microsoft.com/office/officeart/2008/layout/PictureAccentList"/>
    <dgm:cxn modelId="{21A2396D-D874-43BD-9727-F50DCCD3F136}" type="presParOf" srcId="{99306645-3B5C-4590-8A14-8EF1D626856C}" destId="{BCFF12EF-A235-494F-BB2E-A8511A4A0B52}" srcOrd="0" destOrd="0" presId="urn:microsoft.com/office/officeart/2008/layout/PictureAccentList"/>
    <dgm:cxn modelId="{67FD1C9C-38D7-4B65-9474-7271D3938041}" type="presParOf" srcId="{99306645-3B5C-4590-8A14-8EF1D626856C}" destId="{7D8BAB6D-4D09-4F9F-B329-C18326771C1E}" srcOrd="1" destOrd="0" presId="urn:microsoft.com/office/officeart/2008/layout/PictureAccentList"/>
    <dgm:cxn modelId="{DAB7CCDE-0CE3-4332-BC69-2E81B4F44F22}" type="presParOf" srcId="{31C2A002-ACA1-49BB-9398-27F80C48B20B}" destId="{AECA7BF9-B417-458A-B3F0-7DC2007D6CEF}" srcOrd="1" destOrd="0" presId="urn:microsoft.com/office/officeart/2008/layout/PictureAccentList"/>
    <dgm:cxn modelId="{A12A45E0-D850-43CD-88F0-F82B0882BE0A}" type="presParOf" srcId="{AECA7BF9-B417-458A-B3F0-7DC2007D6CEF}" destId="{478687FB-A087-458C-A1EA-4E4B70AFF215}" srcOrd="0" destOrd="0" presId="urn:microsoft.com/office/officeart/2008/layout/PictureAccentList"/>
    <dgm:cxn modelId="{4F0786AF-0367-4FA1-BE2C-64A18BA59500}" type="presParOf" srcId="{AECA7BF9-B417-458A-B3F0-7DC2007D6CEF}" destId="{5BB14602-0A57-4185-AE0D-0AFB069213CB}" srcOrd="1" destOrd="0" presId="urn:microsoft.com/office/officeart/2008/layout/PictureAccentList"/>
    <dgm:cxn modelId="{78E8E8C7-4685-4F28-BFF3-CB8CFB63F33F}" type="presParOf" srcId="{31C2A002-ACA1-49BB-9398-27F80C48B20B}" destId="{DDCFB127-6B0D-4F17-8376-69A8ED9997FE}" srcOrd="2" destOrd="0" presId="urn:microsoft.com/office/officeart/2008/layout/PictureAccentList"/>
    <dgm:cxn modelId="{36967064-1B41-4ED0-A98B-593B622B9BB1}" type="presParOf" srcId="{DDCFB127-6B0D-4F17-8376-69A8ED9997FE}" destId="{BA5F00B8-B542-4BE7-89BA-500328755B9E}" srcOrd="0" destOrd="0" presId="urn:microsoft.com/office/officeart/2008/layout/PictureAccentList"/>
    <dgm:cxn modelId="{3E847B00-48BB-4228-AE29-BA7B358FDD27}" type="presParOf" srcId="{DDCFB127-6B0D-4F17-8376-69A8ED9997FE}" destId="{B05CB935-1F82-4333-961A-4DDC4DC06B0A}" srcOrd="1" destOrd="0" presId="urn:microsoft.com/office/officeart/2008/layout/PictureAccentList"/>
    <dgm:cxn modelId="{AF07953D-1769-4049-B11F-1FA9C5BB053D}" type="presParOf" srcId="{31C2A002-ACA1-49BB-9398-27F80C48B20B}" destId="{46170991-8DC8-4F18-AE4F-54208BC6C4A3}" srcOrd="3" destOrd="0" presId="urn:microsoft.com/office/officeart/2008/layout/PictureAccentList"/>
    <dgm:cxn modelId="{67E8381D-328D-48D7-89EC-69C59E5791E3}" type="presParOf" srcId="{46170991-8DC8-4F18-AE4F-54208BC6C4A3}" destId="{D9288C7A-92A2-4BA0-AA0F-89060D1DAB4C}" srcOrd="0" destOrd="0" presId="urn:microsoft.com/office/officeart/2008/layout/PictureAccentList"/>
    <dgm:cxn modelId="{8D378652-B231-44F6-9851-383F6A5DD269}" type="presParOf" srcId="{46170991-8DC8-4F18-AE4F-54208BC6C4A3}" destId="{A6FACF73-E965-474A-8A9D-7BC0DE003E8C}" srcOrd="1" destOrd="0" presId="urn:microsoft.com/office/officeart/2008/layout/PictureAccentList"/>
    <dgm:cxn modelId="{9434818D-2D42-48E9-95DA-EA180E272045}" type="presParOf" srcId="{31C2A002-ACA1-49BB-9398-27F80C48B20B}" destId="{D64FE351-720D-452F-98AE-F15E7DF86FFB}" srcOrd="4" destOrd="0" presId="urn:microsoft.com/office/officeart/2008/layout/PictureAccentList"/>
    <dgm:cxn modelId="{EC08E788-0721-453C-8F5B-2C51596C4098}" type="presParOf" srcId="{D64FE351-720D-452F-98AE-F15E7DF86FFB}" destId="{8147BAA5-89FA-4E96-A090-AFB818705B37}" srcOrd="0" destOrd="0" presId="urn:microsoft.com/office/officeart/2008/layout/PictureAccentList"/>
    <dgm:cxn modelId="{9DC8C64A-1914-4A5E-8846-11F927967AB8}" type="presParOf" srcId="{D64FE351-720D-452F-98AE-F15E7DF86FFB}" destId="{04E83FA7-A628-4F66-ADDB-915CD89FAD5E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27412C-CACF-446A-BD53-2BD89A11ADC9}">
      <dsp:nvSpPr>
        <dsp:cNvPr id="0" name=""/>
        <dsp:cNvSpPr/>
      </dsp:nvSpPr>
      <dsp:spPr>
        <a:xfrm>
          <a:off x="369779" y="57"/>
          <a:ext cx="7529256" cy="7124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8000"/>
                <a:alpha val="9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lumMod val="95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КОНЦЕПЦИЯ НАУЧНО-ТЕХНОЛОГИЧЕСКОГО РАЗВИТИЯ                САНКТ-ПЕТЕРБУРГА ДО </a:t>
          </a:r>
          <a:r>
            <a:rPr lang="ru-RU" sz="1800" b="1" kern="1200" dirty="0">
              <a:latin typeface="Arial" panose="020B0604020202020204" pitchFamily="34" charset="0"/>
              <a:cs typeface="Arial" panose="020B0604020202020204" pitchFamily="34" charset="0"/>
            </a:rPr>
            <a:t>2030</a:t>
          </a:r>
          <a:r>
            <a:rPr lang="ru-RU" sz="1800" b="1" kern="1200" dirty="0"/>
            <a:t> ГОДА (принята в </a:t>
          </a:r>
          <a:r>
            <a:rPr lang="ru-RU" sz="1800" b="1" kern="1200" dirty="0">
              <a:latin typeface="Calibri" panose="020F0502020204030204" pitchFamily="34" charset="0"/>
              <a:cs typeface="Calibri" panose="020F0502020204030204" pitchFamily="34" charset="0"/>
            </a:rPr>
            <a:t>2024</a:t>
          </a:r>
          <a:r>
            <a:rPr lang="ru-RU" sz="1800" b="1" kern="1200" dirty="0"/>
            <a:t> году)</a:t>
          </a:r>
        </a:p>
      </dsp:txBody>
      <dsp:txXfrm>
        <a:off x="390645" y="20923"/>
        <a:ext cx="7487524" cy="670686"/>
      </dsp:txXfrm>
    </dsp:sp>
    <dsp:sp modelId="{BCFF12EF-A235-494F-BB2E-A8511A4A0B52}">
      <dsp:nvSpPr>
        <dsp:cNvPr id="0" name=""/>
        <dsp:cNvSpPr/>
      </dsp:nvSpPr>
      <dsp:spPr>
        <a:xfrm>
          <a:off x="268707" y="840711"/>
          <a:ext cx="712418" cy="712418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D8BAB6D-4D09-4F9F-B329-C18326771C1E}">
      <dsp:nvSpPr>
        <dsp:cNvPr id="0" name=""/>
        <dsp:cNvSpPr/>
      </dsp:nvSpPr>
      <dsp:spPr>
        <a:xfrm>
          <a:off x="1404688" y="840604"/>
          <a:ext cx="6384337" cy="712418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8000"/>
                <a:alpha val="9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lumMod val="95000"/>
              </a:schemeClr>
            </a:gs>
          </a:gsLst>
          <a:lin ang="5400000" scaled="1"/>
        </a:gra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ru-RU" sz="1400" b="1" kern="1200" dirty="0"/>
            <a:t>1</a:t>
          </a:r>
          <a:r>
            <a:rPr lang="ru-RU" sz="1500" b="1" kern="1200" dirty="0"/>
            <a:t>) Ориентация экономики города на высокотехнологичные области, что потребует научно-технического и интеллектуального обеспечения структурных изменений в экономике;</a:t>
          </a:r>
        </a:p>
      </dsp:txBody>
      <dsp:txXfrm>
        <a:off x="1439472" y="875388"/>
        <a:ext cx="6314769" cy="642850"/>
      </dsp:txXfrm>
    </dsp:sp>
    <dsp:sp modelId="{478687FB-A087-458C-A1EA-4E4B70AFF215}">
      <dsp:nvSpPr>
        <dsp:cNvPr id="0" name=""/>
        <dsp:cNvSpPr/>
      </dsp:nvSpPr>
      <dsp:spPr>
        <a:xfrm>
          <a:off x="268707" y="1638620"/>
          <a:ext cx="712418" cy="712418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BB14602-0A57-4185-AE0D-0AFB069213CB}">
      <dsp:nvSpPr>
        <dsp:cNvPr id="0" name=""/>
        <dsp:cNvSpPr/>
      </dsp:nvSpPr>
      <dsp:spPr>
        <a:xfrm>
          <a:off x="1404688" y="1638513"/>
          <a:ext cx="6384337" cy="712418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2337171"/>
                <a:satOff val="-14703"/>
                <a:lumOff val="-8823"/>
                <a:alphaOff val="0"/>
                <a:tint val="68000"/>
                <a:alpha val="90000"/>
                <a:lumMod val="100000"/>
              </a:schemeClr>
            </a:gs>
            <a:gs pos="100000">
              <a:schemeClr val="accent2">
                <a:hueOff val="2337171"/>
                <a:satOff val="-14703"/>
                <a:lumOff val="-8823"/>
                <a:alphaOff val="0"/>
                <a:tint val="90000"/>
                <a:lumMod val="95000"/>
              </a:schemeClr>
            </a:gs>
          </a:gsLst>
          <a:lin ang="5400000" scaled="1"/>
        </a:gra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/>
            <a:t>2) Создание инфраструктуры и условий, отвечающих современным принципам организации научной, научно-технической и инновационной деятельности;</a:t>
          </a:r>
        </a:p>
      </dsp:txBody>
      <dsp:txXfrm>
        <a:off x="1439472" y="1673297"/>
        <a:ext cx="6314769" cy="642850"/>
      </dsp:txXfrm>
    </dsp:sp>
    <dsp:sp modelId="{BA5F00B8-B542-4BE7-89BA-500328755B9E}">
      <dsp:nvSpPr>
        <dsp:cNvPr id="0" name=""/>
        <dsp:cNvSpPr/>
      </dsp:nvSpPr>
      <dsp:spPr>
        <a:xfrm>
          <a:off x="268707" y="2436528"/>
          <a:ext cx="712418" cy="712418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05CB935-1F82-4333-961A-4DDC4DC06B0A}">
      <dsp:nvSpPr>
        <dsp:cNvPr id="0" name=""/>
        <dsp:cNvSpPr/>
      </dsp:nvSpPr>
      <dsp:spPr>
        <a:xfrm>
          <a:off x="1404688" y="2436421"/>
          <a:ext cx="6384337" cy="712418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4674342"/>
                <a:satOff val="-29406"/>
                <a:lumOff val="-17647"/>
                <a:alphaOff val="0"/>
                <a:tint val="68000"/>
                <a:alpha val="90000"/>
                <a:lumMod val="100000"/>
              </a:schemeClr>
            </a:gs>
            <a:gs pos="100000">
              <a:schemeClr val="accent2">
                <a:hueOff val="4674342"/>
                <a:satOff val="-29406"/>
                <a:lumOff val="-17647"/>
                <a:alphaOff val="0"/>
                <a:tint val="90000"/>
                <a:lumMod val="95000"/>
              </a:schemeClr>
            </a:gs>
          </a:gsLst>
          <a:lin ang="5400000" scaled="1"/>
        </a:gra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/>
            <a:t>3) Обеспечение доступности технологий, переход к передовым производственным технологиям, прежде всего, по линии реализуемых мегапроектов и госпрограмм;</a:t>
          </a:r>
        </a:p>
      </dsp:txBody>
      <dsp:txXfrm>
        <a:off x="1439472" y="2471205"/>
        <a:ext cx="6314769" cy="642850"/>
      </dsp:txXfrm>
    </dsp:sp>
    <dsp:sp modelId="{D9288C7A-92A2-4BA0-AA0F-89060D1DAB4C}">
      <dsp:nvSpPr>
        <dsp:cNvPr id="0" name=""/>
        <dsp:cNvSpPr/>
      </dsp:nvSpPr>
      <dsp:spPr>
        <a:xfrm>
          <a:off x="268707" y="3234437"/>
          <a:ext cx="712418" cy="712418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6FACF73-E965-474A-8A9D-7BC0DE003E8C}">
      <dsp:nvSpPr>
        <dsp:cNvPr id="0" name=""/>
        <dsp:cNvSpPr/>
      </dsp:nvSpPr>
      <dsp:spPr>
        <a:xfrm>
          <a:off x="1404688" y="3234330"/>
          <a:ext cx="6384337" cy="712418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7011513"/>
                <a:satOff val="-44109"/>
                <a:lumOff val="-26471"/>
                <a:alphaOff val="0"/>
                <a:tint val="68000"/>
                <a:alpha val="90000"/>
                <a:lumMod val="100000"/>
              </a:schemeClr>
            </a:gs>
            <a:gs pos="100000">
              <a:schemeClr val="accent2">
                <a:hueOff val="7011513"/>
                <a:satOff val="-44109"/>
                <a:lumOff val="-26471"/>
                <a:alphaOff val="0"/>
                <a:tint val="90000"/>
                <a:lumMod val="95000"/>
              </a:schemeClr>
            </a:gs>
          </a:gsLst>
          <a:lin ang="5400000" scaled="1"/>
        </a:gra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666750">
            <a:lnSpc>
              <a:spcPct val="8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4) Развитие человеческого капитала путем развития интеллектуального потенциала города, создания возможностей для выявления талантливой молодежи, построения успешной карьеры в области науки, технологий, инноваций;</a:t>
          </a:r>
        </a:p>
      </dsp:txBody>
      <dsp:txXfrm>
        <a:off x="1439472" y="3269114"/>
        <a:ext cx="6314769" cy="642850"/>
      </dsp:txXfrm>
    </dsp:sp>
    <dsp:sp modelId="{8147BAA5-89FA-4E96-A090-AFB818705B37}">
      <dsp:nvSpPr>
        <dsp:cNvPr id="0" name=""/>
        <dsp:cNvSpPr/>
      </dsp:nvSpPr>
      <dsp:spPr>
        <a:xfrm>
          <a:off x="268707" y="4032345"/>
          <a:ext cx="712418" cy="712418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4E83FA7-A628-4F66-ADDB-915CD89FAD5E}">
      <dsp:nvSpPr>
        <dsp:cNvPr id="0" name=""/>
        <dsp:cNvSpPr/>
      </dsp:nvSpPr>
      <dsp:spPr>
        <a:xfrm>
          <a:off x="1404688" y="4032238"/>
          <a:ext cx="6384337" cy="712418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9348684"/>
                <a:satOff val="-58812"/>
                <a:lumOff val="-35294"/>
                <a:alphaOff val="0"/>
                <a:tint val="68000"/>
                <a:alpha val="90000"/>
                <a:lumMod val="100000"/>
              </a:schemeClr>
            </a:gs>
            <a:gs pos="100000">
              <a:schemeClr val="accent2">
                <a:hueOff val="9348684"/>
                <a:satOff val="-58812"/>
                <a:lumOff val="-35294"/>
                <a:alphaOff val="0"/>
                <a:tint val="90000"/>
                <a:lumMod val="95000"/>
              </a:schemeClr>
            </a:gs>
          </a:gsLst>
          <a:lin ang="5400000" scaled="1"/>
        </a:gra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5) Совершенствование системы управления в области науки, технологий и технологического предпринимательства Санкт-Петербурга.</a:t>
          </a:r>
        </a:p>
      </dsp:txBody>
      <dsp:txXfrm>
        <a:off x="1439472" y="4067022"/>
        <a:ext cx="6314769" cy="6428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CF1A4F8C-E918-4AA2-B7D6-8BA3DF09F0B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F2EAE0-7046-43A4-A1B0-62E783DBF35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E58546D-4114-4FFB-A3F6-EC56F4B19196}" type="datetime1">
              <a:rPr lang="ru-RU" smtClean="0"/>
              <a:t>26.11.2024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BA7D107-515E-4AFF-A175-895B266E35C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22CA95-5884-4688-8B0C-37914EB1085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2490F62-96B5-44BE-A8A5-3DEBC6A2B6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205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6FA19B3-343E-4387-8EB4-FDBE5B984941}" type="datetime1">
              <a:rPr lang="ru-RU" noProof="0" smtClean="0"/>
              <a:t>26.11.2024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63359F2-43EF-4812-9DC0-98C0B1A40681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701116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63359F2-43EF-4812-9DC0-98C0B1A40681}" type="slidenum">
              <a:rPr lang="ru-RU" noProof="0" smtClean="0"/>
              <a:t>1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63397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3C0CE9-8C27-78DB-7B62-7DC5D86FFC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3C6D44D3-5E74-C8EB-370B-CA60943F9B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D515B9A2-A425-7378-C8E0-557A52FE8F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B321AA9-C676-3363-736F-8056FBF446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63359F2-43EF-4812-9DC0-98C0B1A40681}" type="slidenum">
              <a:rPr lang="ru-RU" noProof="0" smtClean="0"/>
              <a:t>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22952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63359F2-43EF-4812-9DC0-98C0B1A40681}" type="slidenum">
              <a:rPr lang="ru-RU" noProof="0" smtClean="0"/>
              <a:t>4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54861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55CF-5D5D-41CD-BB5B-B10450C0CCA6}" type="slidenum">
              <a:rPr lang="ru-RU" noProof="0" smtClean="0"/>
              <a:t>10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600165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31937252-EACE-4232-855F-5C47E3F8B0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704088"/>
            <a:ext cx="10993549" cy="1499616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6" name="Подзаголовок 2">
            <a:extLst>
              <a:ext uri="{FF2B5EF4-FFF2-40B4-BE49-F238E27FC236}">
                <a16:creationId xmlns:a16="http://schemas.microsoft.com/office/drawing/2014/main" id="{3507450D-E801-41C1-9FD7-923530A06B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468233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25" name="Рисунок 24">
            <a:extLst>
              <a:ext uri="{FF2B5EF4-FFF2-40B4-BE49-F238E27FC236}">
                <a16:creationId xmlns:a16="http://schemas.microsoft.com/office/drawing/2014/main" id="{CBA6DBC1-39A1-48A6-8B81-3CD966D06E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8056" y="3081528"/>
            <a:ext cx="11265408" cy="3310128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3425283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аткая информ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7E7D0488-B202-4F7B-9F3C-5F3540449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3986411"/>
            <a:ext cx="3568661" cy="1872388"/>
          </a:xfrm>
        </p:spPr>
        <p:txBody>
          <a:bodyPr rtlCol="0" anchor="ctr"/>
          <a:lstStyle/>
          <a:p>
            <a:pPr algn="r" rtl="0"/>
            <a:r>
              <a:rPr lang="ru-RU" noProof="0">
                <a:solidFill>
                  <a:schemeClr val="tx2"/>
                </a:solidFill>
              </a:rPr>
              <a:t>Образец заголовка</a:t>
            </a:r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5972A87D-479C-4157-A7C5-33D8FC7B29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8056" y="768096"/>
            <a:ext cx="2578608" cy="2816352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3" name="Рисунок 11">
            <a:extLst>
              <a:ext uri="{FF2B5EF4-FFF2-40B4-BE49-F238E27FC236}">
                <a16:creationId xmlns:a16="http://schemas.microsoft.com/office/drawing/2014/main" id="{78EE581A-A98D-4A1B-B826-3C60801D667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52800" y="768096"/>
            <a:ext cx="2578608" cy="2816352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4" name="Рисунок 11">
            <a:extLst>
              <a:ext uri="{FF2B5EF4-FFF2-40B4-BE49-F238E27FC236}">
                <a16:creationId xmlns:a16="http://schemas.microsoft.com/office/drawing/2014/main" id="{16AE88BE-E502-4D34-AAE9-6EE48F1ACE2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57544" y="768096"/>
            <a:ext cx="2578608" cy="2816352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6" name="Рисунок 11">
            <a:extLst>
              <a:ext uri="{FF2B5EF4-FFF2-40B4-BE49-F238E27FC236}">
                <a16:creationId xmlns:a16="http://schemas.microsoft.com/office/drawing/2014/main" id="{9FD0C6B3-E0D9-4177-8079-178D1B0F530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62288" y="768096"/>
            <a:ext cx="2578608" cy="2816352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53AD8A25-150B-42DF-B6CC-FB1E5225D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0392" y="3956050"/>
            <a:ext cx="7225075" cy="1902749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текста нижнего колонтитула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20XX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06992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20F9CA6-0CB1-4A9E-96E4-67800B107E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5826FB8-73AC-4F8B-BD9C-B5E87FC9C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D0F196A1-2430-4797-B656-A38302FAF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06" y="702156"/>
            <a:ext cx="3568661" cy="1188720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F7AE5FA5-AF50-4B00-8E20-1B20A667A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906" y="2340864"/>
            <a:ext cx="3568661" cy="3634486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текста нижнего колонтитула</a:t>
            </a:r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83237575-909D-45C0-B594-0B7A40F04B5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57344" y="0"/>
            <a:ext cx="7534656" cy="6858000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20XX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82254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2908439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581193" y="2228003"/>
            <a:ext cx="5194767" cy="3633047"/>
          </a:xfrm>
        </p:spPr>
        <p:txBody>
          <a:bodyPr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6416039" y="2228003"/>
            <a:ext cx="5194769" cy="3633047"/>
          </a:xfrm>
        </p:spPr>
        <p:txBody>
          <a:bodyPr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текста нижнего колонтитула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20XX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67918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текста нижнего колонтитула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20XX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07898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900928" y="1179829"/>
            <a:ext cx="6650991" cy="4658216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767857" y="2836654"/>
            <a:ext cx="3031852" cy="3001392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0" name="Нижний колонтитул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 rtlCol="0"/>
          <a:lstStyle/>
          <a:p>
            <a:pPr rtl="0"/>
            <a:r>
              <a:rPr lang="ru-RU" noProof="0"/>
              <a:t>Образец текста нижнего колонтитула</a:t>
            </a:r>
          </a:p>
        </p:txBody>
      </p:sp>
      <p:sp>
        <p:nvSpPr>
          <p:cNvPr id="8" name="Дата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 rtlCol="0"/>
          <a:lstStyle/>
          <a:p>
            <a:pPr rtl="0"/>
            <a:r>
              <a:rPr lang="ru-RU" noProof="0"/>
              <a:t>20XX</a:t>
            </a:r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159284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47817" y="641350"/>
            <a:ext cx="11290859" cy="365124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581192" y="5260127"/>
            <a:ext cx="11029617" cy="998148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r>
              <a:rPr lang="ru-RU" noProof="0"/>
              <a:t>Образец текста нижнего колонтитула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20XX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165060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цо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ru-RU" noProof="0"/>
              <a:t>Добавить изображение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A75C086E-F523-4C77-938F-0DB6203DBC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080" y="2139696"/>
            <a:ext cx="5578995" cy="879928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lang="en-GB" b="0" dirty="0">
                <a:solidFill>
                  <a:schemeClr val="bg1"/>
                </a:solidFill>
              </a:defRPr>
            </a:lvl1pPr>
          </a:lstStyle>
          <a:p>
            <a:pPr marL="0" lvl="0" algn="ctr" rtl="0"/>
            <a:r>
              <a:rPr lang="ru-RU" noProof="0" dirty="0"/>
              <a:t>ЗАГОЛОВОК</a:t>
            </a:r>
          </a:p>
        </p:txBody>
      </p:sp>
      <p:sp>
        <p:nvSpPr>
          <p:cNvPr id="17" name="Текст 4">
            <a:extLst>
              <a:ext uri="{FF2B5EF4-FFF2-40B4-BE49-F238E27FC236}">
                <a16:creationId xmlns:a16="http://schemas.microsoft.com/office/drawing/2014/main" id="{B293AB9F-7C1D-4A06-9F42-4FD67BF273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59075" y="3653097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dirty="0"/>
              <a:t>Имя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id="{224AF9FB-5C6E-4050-AE8D-3B218C0F1D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59075" y="4392151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dirty="0"/>
              <a:t>Телефон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:a16="http://schemas.microsoft.com/office/drawing/2014/main" id="{68A48B85-2E0B-42B6-AB4A-1302D3C828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59075" y="5131205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dirty="0"/>
              <a:t>Эл. почта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:a16="http://schemas.microsoft.com/office/drawing/2014/main" id="{9244D33F-3A47-4DE3-8198-7AC5316E31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59075" y="5870258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dirty="0"/>
              <a:t>Веб-сайт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220C8B-2E18-4D91-A806-6C7C3940B00F}"/>
              </a:ext>
            </a:extLst>
          </p:cNvPr>
          <p:cNvSpPr>
            <a:spLocks noGrp="1" noChangeAspect="1"/>
          </p:cNvSpPr>
          <p:nvPr>
            <p:ph sz="quarter" idx="19" hasCustomPrompt="1"/>
          </p:nvPr>
        </p:nvSpPr>
        <p:spPr>
          <a:xfrm>
            <a:off x="691080" y="4295744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28" name="Объект 2">
            <a:extLst>
              <a:ext uri="{FF2B5EF4-FFF2-40B4-BE49-F238E27FC236}">
                <a16:creationId xmlns:a16="http://schemas.microsoft.com/office/drawing/2014/main" id="{3D1C5933-D103-4989-B652-C7B692341BC3}"/>
              </a:ext>
            </a:extLst>
          </p:cNvPr>
          <p:cNvSpPr>
            <a:spLocks noGrp="1" noChangeAspect="1"/>
          </p:cNvSpPr>
          <p:nvPr>
            <p:ph sz="quarter" idx="20" hasCustomPrompt="1"/>
          </p:nvPr>
        </p:nvSpPr>
        <p:spPr>
          <a:xfrm>
            <a:off x="691080" y="5034798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29" name="Объект 2">
            <a:extLst>
              <a:ext uri="{FF2B5EF4-FFF2-40B4-BE49-F238E27FC236}">
                <a16:creationId xmlns:a16="http://schemas.microsoft.com/office/drawing/2014/main" id="{A80EBF65-A9A1-4724-B962-DB9B79A924AA}"/>
              </a:ext>
            </a:extLst>
          </p:cNvPr>
          <p:cNvSpPr>
            <a:spLocks noGrp="1" noChangeAspect="1"/>
          </p:cNvSpPr>
          <p:nvPr>
            <p:ph sz="quarter" idx="21" hasCustomPrompt="1"/>
          </p:nvPr>
        </p:nvSpPr>
        <p:spPr>
          <a:xfrm>
            <a:off x="691080" y="5773851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30" name="Объект 2">
            <a:extLst>
              <a:ext uri="{FF2B5EF4-FFF2-40B4-BE49-F238E27FC236}">
                <a16:creationId xmlns:a16="http://schemas.microsoft.com/office/drawing/2014/main" id="{06251342-E6E3-4C57-A0A9-C7BB3DCAE115}"/>
              </a:ext>
            </a:extLst>
          </p:cNvPr>
          <p:cNvSpPr>
            <a:spLocks noGrp="1" noChangeAspect="1"/>
          </p:cNvSpPr>
          <p:nvPr>
            <p:ph sz="quarter" idx="22" hasCustomPrompt="1"/>
          </p:nvPr>
        </p:nvSpPr>
        <p:spPr>
          <a:xfrm>
            <a:off x="691080" y="3556690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</p:spTree>
    <p:extLst>
      <p:ext uri="{BB962C8B-B14F-4D97-AF65-F5344CB8AC3E}">
        <p14:creationId xmlns:p14="http://schemas.microsoft.com/office/powerpoint/2010/main" val="2854271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вестка д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6926BD44-2224-46FF-A4E7-9C9FFE197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5"/>
            <a:ext cx="3424138" cy="1500131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28249B4-F572-49E8-9B53-CB4E629EB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414788"/>
            <a:ext cx="3424138" cy="3975776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06C12940-675F-4BDC-8733-71FEBC2FDC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42815" y="640080"/>
            <a:ext cx="3703320" cy="5751576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1" name="Рисунок 9">
            <a:extLst>
              <a:ext uri="{FF2B5EF4-FFF2-40B4-BE49-F238E27FC236}">
                <a16:creationId xmlns:a16="http://schemas.microsoft.com/office/drawing/2014/main" id="{63AD391F-F462-4773-B9C7-B512F55F681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46720" y="640080"/>
            <a:ext cx="3703320" cy="5751576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текста нижнего колонтитула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20XX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88979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вед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9CC542F-D03C-4537-9B6E-7F653B651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30730"/>
            <a:ext cx="3475915" cy="1478341"/>
          </a:xfrm>
        </p:spPr>
        <p:txBody>
          <a:bodyPr rtlCol="0">
            <a:normAutofit/>
          </a:bodyPr>
          <a:lstStyle/>
          <a:p>
            <a:pPr rtl="0"/>
            <a:r>
              <a:rPr lang="ru-RU" noProof="0">
                <a:solidFill>
                  <a:schemeClr val="tx2"/>
                </a:solidFill>
              </a:rPr>
              <a:t>Образец заголовка</a:t>
            </a:r>
          </a:p>
        </p:txBody>
      </p:sp>
      <p:sp>
        <p:nvSpPr>
          <p:cNvPr id="6" name="Объект 2" descr="Tag=AccentColor&#10;Flavor=Light&#10;Target=Bullets">
            <a:extLst>
              <a:ext uri="{FF2B5EF4-FFF2-40B4-BE49-F238E27FC236}">
                <a16:creationId xmlns:a16="http://schemas.microsoft.com/office/drawing/2014/main" id="{C768CCB8-0718-4D4E-8EE1-1D2875500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3475915" cy="3678303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5C3A8825-378F-41FE-A716-644287762A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41800" y="630936"/>
            <a:ext cx="7504113" cy="3520440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2" name="Рисунок 10">
            <a:extLst>
              <a:ext uri="{FF2B5EF4-FFF2-40B4-BE49-F238E27FC236}">
                <a16:creationId xmlns:a16="http://schemas.microsoft.com/office/drawing/2014/main" id="{2E6B2055-B099-48CF-84C8-2AF6D561869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42816" y="4234252"/>
            <a:ext cx="3703320" cy="2139696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3" name="Рисунок 10">
            <a:extLst>
              <a:ext uri="{FF2B5EF4-FFF2-40B4-BE49-F238E27FC236}">
                <a16:creationId xmlns:a16="http://schemas.microsoft.com/office/drawing/2014/main" id="{EED74C29-FF8A-4470-8221-FD11E7FB7D7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46720" y="4233672"/>
            <a:ext cx="3703320" cy="2139696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текста нижнего колонтитула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20XX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8749436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рыв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6E787D40-90B5-470E-95A2-784F1CB479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4322102"/>
            <a:ext cx="10993549" cy="1153609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DDD90A03-8871-46F6-B527-27A279CAF3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5475712"/>
            <a:ext cx="10993546" cy="590321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id="{18C0DC8A-3006-4A75-A9BA-FCA96D2C38A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9580" y="603504"/>
            <a:ext cx="11292840" cy="3557016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3518504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192" y="731520"/>
            <a:ext cx="11029616" cy="987552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581192" y="2340864"/>
            <a:ext cx="11029615" cy="3634486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текста нижнего колонтитула</a:t>
            </a:r>
          </a:p>
        </p:txBody>
      </p:sp>
      <p:sp>
        <p:nvSpPr>
          <p:cNvPr id="8" name="Дата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20XX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66887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19AD7E45-24A5-4020-858E-57CFA09557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9C213B6D-04F4-4E9D-AD86-E50884CB4C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468233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52DB8B62-62C2-4723-85AF-F5D87B489A6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8056" y="3081528"/>
            <a:ext cx="5486400" cy="3310128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1" name="Рисунок 9">
            <a:extLst>
              <a:ext uri="{FF2B5EF4-FFF2-40B4-BE49-F238E27FC236}">
                <a16:creationId xmlns:a16="http://schemas.microsoft.com/office/drawing/2014/main" id="{D1329640-D9D1-44D4-8E40-04E753A2B8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54496" y="3081528"/>
            <a:ext cx="5486400" cy="3310128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текста нижнего колонтитула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20XX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557857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5" name="Заполнитель графического элемента SmartArt 14">
            <a:extLst>
              <a:ext uri="{FF2B5EF4-FFF2-40B4-BE49-F238E27FC236}">
                <a16:creationId xmlns:a16="http://schemas.microsoft.com/office/drawing/2014/main" id="{1A07AFA2-B97F-4965-B3E3-0399F8696B92}"/>
              </a:ext>
            </a:extLst>
          </p:cNvPr>
          <p:cNvSpPr>
            <a:spLocks noGrp="1"/>
          </p:cNvSpPr>
          <p:nvPr>
            <p:ph type="dgm" sz="quarter" idx="13"/>
          </p:nvPr>
        </p:nvSpPr>
        <p:spPr>
          <a:xfrm>
            <a:off x="576263" y="2290762"/>
            <a:ext cx="2286000" cy="2514600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 SmartArt</a:t>
            </a:r>
          </a:p>
        </p:txBody>
      </p:sp>
      <p:sp>
        <p:nvSpPr>
          <p:cNvPr id="16" name="Заполнитель графического элемента SmartArt 14">
            <a:extLst>
              <a:ext uri="{FF2B5EF4-FFF2-40B4-BE49-F238E27FC236}">
                <a16:creationId xmlns:a16="http://schemas.microsoft.com/office/drawing/2014/main" id="{FBD83F25-25EA-4FCB-9180-B7567885BE7A}"/>
              </a:ext>
            </a:extLst>
          </p:cNvPr>
          <p:cNvSpPr>
            <a:spLocks noGrp="1"/>
          </p:cNvSpPr>
          <p:nvPr>
            <p:ph type="dgm" sz="quarter" idx="14"/>
          </p:nvPr>
        </p:nvSpPr>
        <p:spPr>
          <a:xfrm>
            <a:off x="3486759" y="2290762"/>
            <a:ext cx="2286000" cy="2514600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 SmartArt</a:t>
            </a:r>
          </a:p>
        </p:txBody>
      </p:sp>
      <p:sp>
        <p:nvSpPr>
          <p:cNvPr id="17" name="Заполнитель графического элемента SmartArt 14">
            <a:extLst>
              <a:ext uri="{FF2B5EF4-FFF2-40B4-BE49-F238E27FC236}">
                <a16:creationId xmlns:a16="http://schemas.microsoft.com/office/drawing/2014/main" id="{C19AF1FD-578A-4AC1-8006-BF395C098188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6397255" y="2290762"/>
            <a:ext cx="2286000" cy="2514600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 SmartArt</a:t>
            </a:r>
          </a:p>
        </p:txBody>
      </p:sp>
      <p:sp>
        <p:nvSpPr>
          <p:cNvPr id="18" name="Заполнитель графического элемента SmartArt 14">
            <a:extLst>
              <a:ext uri="{FF2B5EF4-FFF2-40B4-BE49-F238E27FC236}">
                <a16:creationId xmlns:a16="http://schemas.microsoft.com/office/drawing/2014/main" id="{A30FAB41-D651-4537-9674-A090F9541E38}"/>
              </a:ext>
            </a:extLst>
          </p:cNvPr>
          <p:cNvSpPr>
            <a:spLocks noGrp="1"/>
          </p:cNvSpPr>
          <p:nvPr>
            <p:ph type="dgm" sz="quarter" idx="16"/>
          </p:nvPr>
        </p:nvSpPr>
        <p:spPr>
          <a:xfrm>
            <a:off x="9307750" y="2290762"/>
            <a:ext cx="2286000" cy="2514600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 SmartArt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6FF70985-87A5-4813-BB21-CD79732947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6263" y="4943475"/>
            <a:ext cx="2286000" cy="365760"/>
          </a:xfrm>
        </p:spPr>
        <p:txBody>
          <a:bodyPr rtlCol="0">
            <a:noAutofit/>
          </a:bodyPr>
          <a:lstStyle>
            <a:lvl1pPr marL="0" indent="0">
              <a:buNone/>
              <a:defRPr sz="1800"/>
            </a:lvl1pPr>
            <a:lvl2pPr marL="324000" indent="0">
              <a:buNone/>
              <a:defRPr sz="1800"/>
            </a:lvl2pPr>
            <a:lvl3pPr marL="630000" indent="0">
              <a:buNone/>
              <a:defRPr sz="1800"/>
            </a:lvl3pPr>
            <a:lvl4pPr marL="1008000" indent="0">
              <a:buNone/>
              <a:defRPr sz="1800"/>
            </a:lvl4pPr>
            <a:lvl5pPr marL="1368000" indent="0">
              <a:buNone/>
              <a:defRPr sz="1800"/>
            </a:lvl5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22" name="Текст 21">
            <a:extLst>
              <a:ext uri="{FF2B5EF4-FFF2-40B4-BE49-F238E27FC236}">
                <a16:creationId xmlns:a16="http://schemas.microsoft.com/office/drawing/2014/main" id="{8F30C930-1919-4A13-98BD-6CB6119CC1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894" y="5447348"/>
            <a:ext cx="2286000" cy="365760"/>
          </a:xfrm>
        </p:spPr>
        <p:txBody>
          <a:bodyPr rtlCol="0">
            <a:noAutofit/>
          </a:bodyPr>
          <a:lstStyle>
            <a:lvl1pPr marL="0" indent="0">
              <a:buNone/>
              <a:defRPr sz="1600"/>
            </a:lvl1pPr>
            <a:lvl2pPr marL="324000" indent="0">
              <a:buNone/>
              <a:defRPr sz="1600"/>
            </a:lvl2pPr>
            <a:lvl3pPr marL="630000" indent="0">
              <a:buNone/>
              <a:defRPr sz="1600"/>
            </a:lvl3pPr>
            <a:lvl4pPr marL="1008000" indent="0">
              <a:buNone/>
              <a:defRPr sz="1600"/>
            </a:lvl4pPr>
            <a:lvl5pPr marL="1368000" indent="0">
              <a:buNone/>
              <a:defRPr sz="1600"/>
            </a:lvl5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23" name="Текст 19">
            <a:extLst>
              <a:ext uri="{FF2B5EF4-FFF2-40B4-BE49-F238E27FC236}">
                <a16:creationId xmlns:a16="http://schemas.microsoft.com/office/drawing/2014/main" id="{6E4126AC-7681-4156-8274-2A641489439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87128" y="4943475"/>
            <a:ext cx="2286000" cy="365760"/>
          </a:xfrm>
        </p:spPr>
        <p:txBody>
          <a:bodyPr rtlCol="0">
            <a:noAutofit/>
          </a:bodyPr>
          <a:lstStyle>
            <a:lvl1pPr marL="0" indent="0">
              <a:buNone/>
              <a:defRPr sz="1800"/>
            </a:lvl1pPr>
            <a:lvl2pPr marL="324000" indent="0">
              <a:buNone/>
              <a:defRPr sz="1800"/>
            </a:lvl2pPr>
            <a:lvl3pPr marL="630000" indent="0">
              <a:buNone/>
              <a:defRPr sz="1800"/>
            </a:lvl3pPr>
            <a:lvl4pPr marL="1008000" indent="0">
              <a:buNone/>
              <a:defRPr sz="1800"/>
            </a:lvl4pPr>
            <a:lvl5pPr marL="1368000" indent="0">
              <a:buNone/>
              <a:defRPr sz="1800"/>
            </a:lvl5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24" name="Текст 21">
            <a:extLst>
              <a:ext uri="{FF2B5EF4-FFF2-40B4-BE49-F238E27FC236}">
                <a16:creationId xmlns:a16="http://schemas.microsoft.com/office/drawing/2014/main" id="{D03485ED-1755-41FA-942B-ED95B3913DB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86759" y="5447348"/>
            <a:ext cx="2286000" cy="365760"/>
          </a:xfrm>
        </p:spPr>
        <p:txBody>
          <a:bodyPr rtlCol="0">
            <a:noAutofit/>
          </a:bodyPr>
          <a:lstStyle>
            <a:lvl1pPr marL="0" indent="0">
              <a:buNone/>
              <a:defRPr sz="1600"/>
            </a:lvl1pPr>
            <a:lvl2pPr marL="324000" indent="0">
              <a:buNone/>
              <a:defRPr sz="1600"/>
            </a:lvl2pPr>
            <a:lvl3pPr marL="630000" indent="0">
              <a:buNone/>
              <a:defRPr sz="1600"/>
            </a:lvl3pPr>
            <a:lvl4pPr marL="1008000" indent="0">
              <a:buNone/>
              <a:defRPr sz="1600"/>
            </a:lvl4pPr>
            <a:lvl5pPr marL="1368000" indent="0">
              <a:buNone/>
              <a:defRPr sz="1600"/>
            </a:lvl5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25" name="Текст 19">
            <a:extLst>
              <a:ext uri="{FF2B5EF4-FFF2-40B4-BE49-F238E27FC236}">
                <a16:creationId xmlns:a16="http://schemas.microsoft.com/office/drawing/2014/main" id="{42AFEFC9-586E-4B97-AD51-F02AC6AC6A6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97624" y="4943475"/>
            <a:ext cx="2286000" cy="365760"/>
          </a:xfrm>
        </p:spPr>
        <p:txBody>
          <a:bodyPr rtlCol="0">
            <a:noAutofit/>
          </a:bodyPr>
          <a:lstStyle>
            <a:lvl1pPr marL="0" indent="0">
              <a:buNone/>
              <a:defRPr sz="1800"/>
            </a:lvl1pPr>
            <a:lvl2pPr marL="324000" indent="0">
              <a:buNone/>
              <a:defRPr sz="1800"/>
            </a:lvl2pPr>
            <a:lvl3pPr marL="630000" indent="0">
              <a:buNone/>
              <a:defRPr sz="1800"/>
            </a:lvl3pPr>
            <a:lvl4pPr marL="1008000" indent="0">
              <a:buNone/>
              <a:defRPr sz="1800"/>
            </a:lvl4pPr>
            <a:lvl5pPr marL="1368000" indent="0">
              <a:buNone/>
              <a:defRPr sz="1800"/>
            </a:lvl5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26" name="Текст 21">
            <a:extLst>
              <a:ext uri="{FF2B5EF4-FFF2-40B4-BE49-F238E27FC236}">
                <a16:creationId xmlns:a16="http://schemas.microsoft.com/office/drawing/2014/main" id="{E94B1769-BE23-4EBA-A0DA-9A01476DAC5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97255" y="5447348"/>
            <a:ext cx="2286000" cy="365760"/>
          </a:xfrm>
        </p:spPr>
        <p:txBody>
          <a:bodyPr rtlCol="0">
            <a:noAutofit/>
          </a:bodyPr>
          <a:lstStyle>
            <a:lvl1pPr marL="0" indent="0">
              <a:buNone/>
              <a:defRPr sz="1600"/>
            </a:lvl1pPr>
            <a:lvl2pPr marL="324000" indent="0">
              <a:buNone/>
              <a:defRPr sz="1600"/>
            </a:lvl2pPr>
            <a:lvl3pPr marL="630000" indent="0">
              <a:buNone/>
              <a:defRPr sz="1600"/>
            </a:lvl3pPr>
            <a:lvl4pPr marL="1008000" indent="0">
              <a:buNone/>
              <a:defRPr sz="1600"/>
            </a:lvl4pPr>
            <a:lvl5pPr marL="1368000" indent="0">
              <a:buNone/>
              <a:defRPr sz="1600"/>
            </a:lvl5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27" name="Текст 19">
            <a:extLst>
              <a:ext uri="{FF2B5EF4-FFF2-40B4-BE49-F238E27FC236}">
                <a16:creationId xmlns:a16="http://schemas.microsoft.com/office/drawing/2014/main" id="{9A7362AB-6137-4C5C-9219-392C3875AD9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308119" y="4957131"/>
            <a:ext cx="2286000" cy="365760"/>
          </a:xfrm>
        </p:spPr>
        <p:txBody>
          <a:bodyPr rtlCol="0">
            <a:noAutofit/>
          </a:bodyPr>
          <a:lstStyle>
            <a:lvl1pPr marL="0" indent="0">
              <a:buNone/>
              <a:defRPr sz="1800"/>
            </a:lvl1pPr>
            <a:lvl2pPr marL="324000" indent="0">
              <a:buNone/>
              <a:defRPr sz="1800"/>
            </a:lvl2pPr>
            <a:lvl3pPr marL="630000" indent="0">
              <a:buNone/>
              <a:defRPr sz="1800"/>
            </a:lvl3pPr>
            <a:lvl4pPr marL="1008000" indent="0">
              <a:buNone/>
              <a:defRPr sz="1800"/>
            </a:lvl4pPr>
            <a:lvl5pPr marL="1368000" indent="0">
              <a:buNone/>
              <a:defRPr sz="1800"/>
            </a:lvl5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28" name="Текст 21">
            <a:extLst>
              <a:ext uri="{FF2B5EF4-FFF2-40B4-BE49-F238E27FC236}">
                <a16:creationId xmlns:a16="http://schemas.microsoft.com/office/drawing/2014/main" id="{DA6F45F2-E17A-4027-AAA9-B9B703C26A2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307750" y="5461004"/>
            <a:ext cx="2286000" cy="365760"/>
          </a:xfrm>
        </p:spPr>
        <p:txBody>
          <a:bodyPr rtlCol="0">
            <a:noAutofit/>
          </a:bodyPr>
          <a:lstStyle>
            <a:lvl1pPr marL="0" indent="0">
              <a:buNone/>
              <a:defRPr sz="1600"/>
            </a:lvl1pPr>
            <a:lvl2pPr marL="324000" indent="0">
              <a:buNone/>
              <a:defRPr sz="1600"/>
            </a:lvl2pPr>
            <a:lvl3pPr marL="630000" indent="0">
              <a:buNone/>
              <a:defRPr sz="1600"/>
            </a:lvl3pPr>
            <a:lvl4pPr marL="1008000" indent="0">
              <a:buNone/>
              <a:defRPr sz="1600"/>
            </a:lvl4pPr>
            <a:lvl5pPr marL="1368000" indent="0">
              <a:buNone/>
              <a:defRPr sz="1600"/>
            </a:lvl5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текста нижнего колонтитула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20XX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39263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581191" y="2250891"/>
            <a:ext cx="5194769" cy="557784"/>
          </a:xfrm>
        </p:spPr>
        <p:txBody>
          <a:bodyPr rtlCol="0"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581194" y="2926052"/>
            <a:ext cx="5194766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6416039" y="2250892"/>
            <a:ext cx="5194770" cy="553373"/>
          </a:xfrm>
        </p:spPr>
        <p:txBody>
          <a:bodyPr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6416037" y="2926052"/>
            <a:ext cx="5194771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текста нижнего колонтитула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20XX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614280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581191" y="2250891"/>
            <a:ext cx="3200400" cy="557784"/>
          </a:xfrm>
        </p:spPr>
        <p:txBody>
          <a:bodyPr rtlCol="0"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581194" y="2926052"/>
            <a:ext cx="3200400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4412343" y="2250891"/>
            <a:ext cx="3200400" cy="553373"/>
          </a:xfrm>
        </p:spPr>
        <p:txBody>
          <a:bodyPr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4412341" y="2926051"/>
            <a:ext cx="3200400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0" name="Текст 4">
            <a:extLst>
              <a:ext uri="{FF2B5EF4-FFF2-40B4-BE49-F238E27FC236}">
                <a16:creationId xmlns:a16="http://schemas.microsoft.com/office/drawing/2014/main" id="{4F00371C-297D-40EF-8A7B-A4A10A3E0F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3499" y="2250891"/>
            <a:ext cx="3200400" cy="553373"/>
          </a:xfrm>
        </p:spPr>
        <p:txBody>
          <a:bodyPr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1" name="Объект 5">
            <a:extLst>
              <a:ext uri="{FF2B5EF4-FFF2-40B4-BE49-F238E27FC236}">
                <a16:creationId xmlns:a16="http://schemas.microsoft.com/office/drawing/2014/main" id="{54C654D6-9180-439B-AA80-A486173B740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243497" y="2926051"/>
            <a:ext cx="3200400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текста нижнего колонтитула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20XX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119735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DA78C165-B12A-4B46-AC7E-8E730F42CBBA}"/>
              </a:ext>
            </a:extLst>
          </p:cNvPr>
          <p:cNvCxnSpPr>
            <a:cxnSpLocks/>
          </p:cNvCxnSpPr>
          <p:nvPr userDrawn="1"/>
        </p:nvCxnSpPr>
        <p:spPr>
          <a:xfrm>
            <a:off x="4241830" y="495574"/>
            <a:ext cx="3703320" cy="0"/>
          </a:xfrm>
          <a:prstGeom prst="line">
            <a:avLst/>
          </a:prstGeom>
          <a:ln w="82550" cap="flat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B15F2DE1-F272-49DD-84C1-C2FB82B723E3}"/>
              </a:ext>
            </a:extLst>
          </p:cNvPr>
          <p:cNvCxnSpPr>
            <a:cxnSpLocks/>
          </p:cNvCxnSpPr>
          <p:nvPr userDrawn="1"/>
        </p:nvCxnSpPr>
        <p:spPr>
          <a:xfrm>
            <a:off x="8042147" y="495574"/>
            <a:ext cx="3703320" cy="0"/>
          </a:xfrm>
          <a:prstGeom prst="line">
            <a:avLst/>
          </a:prstGeom>
          <a:ln w="82550" cap="flat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D20BB053-86D6-405E-A719-7B6EF23E7207}"/>
              </a:ext>
            </a:extLst>
          </p:cNvPr>
          <p:cNvCxnSpPr>
            <a:cxnSpLocks/>
          </p:cNvCxnSpPr>
          <p:nvPr userDrawn="1"/>
        </p:nvCxnSpPr>
        <p:spPr>
          <a:xfrm>
            <a:off x="437009" y="495574"/>
            <a:ext cx="3703320" cy="0"/>
          </a:xfrm>
          <a:prstGeom prst="line">
            <a:avLst/>
          </a:prstGeom>
          <a:ln w="82550" cap="flat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ru-RU" noProof="0"/>
              <a:t>20XX</a:t>
            </a:r>
            <a:endParaRPr lang="ru-RU" noProof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ru-RU" noProof="0"/>
              <a:t>Образец текста нижнего колонтитула</a:t>
            </a:r>
            <a:endParaRPr lang="ru-RU" noProof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3A98EE3D-8CD1-4C3F-BD1C-C98C9596463C}" type="slidenum">
              <a:rPr lang="ru-RU" noProof="0" smtClean="0"/>
              <a:pPr/>
              <a:t>‹#›</a:t>
            </a:fld>
            <a:endParaRPr lang="ru-RU" noProof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292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7" r:id="rId3"/>
    <p:sldLayoutId id="2147483780" r:id="rId4"/>
    <p:sldLayoutId id="2147483764" r:id="rId5"/>
    <p:sldLayoutId id="2147483783" r:id="rId6"/>
    <p:sldLayoutId id="2147483784" r:id="rId7"/>
    <p:sldLayoutId id="2147483767" r:id="rId8"/>
    <p:sldLayoutId id="2147483782" r:id="rId9"/>
    <p:sldLayoutId id="2147483778" r:id="rId10"/>
    <p:sldLayoutId id="2147483779" r:id="rId11"/>
    <p:sldLayoutId id="2147483765" r:id="rId12"/>
    <p:sldLayoutId id="2147483766" r:id="rId13"/>
    <p:sldLayoutId id="2147483769" r:id="rId14"/>
    <p:sldLayoutId id="2147483770" r:id="rId15"/>
    <p:sldLayoutId id="2147483771" r:id="rId16"/>
    <p:sldLayoutId id="2147483787" r:id="rId17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359453A-78E9-42AE-AE23-C9D218CBC3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704088"/>
            <a:ext cx="10993549" cy="1103447"/>
          </a:xfrm>
        </p:spPr>
        <p:txBody>
          <a:bodyPr rtlCol="0">
            <a:normAutofit/>
          </a:bodyPr>
          <a:lstStyle/>
          <a:p>
            <a:pPr rtl="0"/>
            <a:r>
              <a:rPr lang="ru-RU" sz="3200" b="1" dirty="0">
                <a:solidFill>
                  <a:srgbClr val="002060"/>
                </a:solidFill>
              </a:rPr>
              <a:t>Роль экономики качества в обеспечении </a:t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3200" b="1" dirty="0">
                <a:solidFill>
                  <a:srgbClr val="002060"/>
                </a:solidFill>
              </a:rPr>
              <a:t>научно-технологического развития России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639AF166-E191-409C-98AE-C2A47C5768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1860231"/>
            <a:ext cx="10993546" cy="1103447"/>
          </a:xfrm>
        </p:spPr>
        <p:txBody>
          <a:bodyPr rtlCol="0">
            <a:normAutofit fontScale="92500" lnSpcReduction="20000"/>
          </a:bodyPr>
          <a:lstStyle/>
          <a:p>
            <a:pPr rtl="0">
              <a:lnSpc>
                <a:spcPct val="90000"/>
              </a:lnSpc>
              <a:spcBef>
                <a:spcPts val="0"/>
              </a:spcBef>
            </a:pPr>
            <a:endParaRPr lang="ru-RU" b="1" dirty="0"/>
          </a:p>
          <a:p>
            <a:pPr rtl="0">
              <a:lnSpc>
                <a:spcPct val="90000"/>
              </a:lnSpc>
              <a:spcBef>
                <a:spcPts val="0"/>
              </a:spcBef>
            </a:pPr>
            <a:r>
              <a:rPr lang="ru-RU" b="1" dirty="0"/>
              <a:t>Научный руководитель Тест-С.-Петербург,</a:t>
            </a:r>
          </a:p>
          <a:p>
            <a:pPr rtl="0">
              <a:lnSpc>
                <a:spcPct val="90000"/>
              </a:lnSpc>
              <a:spcBef>
                <a:spcPts val="0"/>
              </a:spcBef>
            </a:pPr>
            <a:r>
              <a:rPr lang="ru-RU" b="1" dirty="0"/>
              <a:t>академик РАН</a:t>
            </a:r>
          </a:p>
          <a:p>
            <a:pPr rtl="0">
              <a:lnSpc>
                <a:spcPct val="90000"/>
              </a:lnSpc>
              <a:spcBef>
                <a:spcPts val="0"/>
              </a:spcBef>
            </a:pPr>
            <a:r>
              <a:rPr lang="ru-RU" sz="2000" b="1" dirty="0">
                <a:solidFill>
                  <a:schemeClr val="tx1"/>
                </a:solidFill>
              </a:rPr>
              <a:t>ОКРЕПИЛОВ ВЛАДИМИР ВАЛЕНТИНОВИЧ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4E9F1ED7-52DE-7BC0-889E-E54C49D2DA13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92" b="23592"/>
          <a:stretch>
            <a:fillRect/>
          </a:stretch>
        </p:blipFill>
        <p:spPr bwMode="auto">
          <a:xfrm>
            <a:off x="463296" y="3081528"/>
            <a:ext cx="11265408" cy="331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4">
            <a:extLst>
              <a:ext uri="{FF2B5EF4-FFF2-40B4-BE49-F238E27FC236}">
                <a16:creationId xmlns:a16="http://schemas.microsoft.com/office/drawing/2014/main" id="{0EF80DC3-9B12-4778-A965-3224C51D063D}"/>
              </a:ext>
            </a:extLst>
          </p:cNvPr>
          <p:cNvSpPr txBox="1">
            <a:spLocks/>
          </p:cNvSpPr>
          <p:nvPr/>
        </p:nvSpPr>
        <p:spPr>
          <a:xfrm>
            <a:off x="735158" y="5200073"/>
            <a:ext cx="10993546" cy="10714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chemeClr val="bg1"/>
                </a:solidFill>
              </a:rPr>
              <a:t>Совместное заседание Президиума 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chemeClr val="bg1"/>
                </a:solidFill>
              </a:rPr>
              <a:t>Союза промышленников и предпринимателей Санкт-Петербурга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chemeClr val="bg1"/>
                </a:solidFill>
              </a:rPr>
              <a:t>и Координационного совета РСПП по импортозамещению, 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chemeClr val="bg1"/>
                </a:solidFill>
              </a:rPr>
              <a:t>технологической независимости и инвестиционной активности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chemeClr val="bg1"/>
                </a:solidFill>
              </a:rPr>
              <a:t>(ЭКСПОФОРУМ, 27 ноября 2024г.)</a:t>
            </a:r>
          </a:p>
        </p:txBody>
      </p:sp>
    </p:spTree>
    <p:extLst>
      <p:ext uri="{BB962C8B-B14F-4D97-AF65-F5344CB8AC3E}">
        <p14:creationId xmlns:p14="http://schemas.microsoft.com/office/powerpoint/2010/main" val="1039759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Заголовок 41">
            <a:extLst>
              <a:ext uri="{FF2B5EF4-FFF2-40B4-BE49-F238E27FC236}">
                <a16:creationId xmlns:a16="http://schemas.microsoft.com/office/drawing/2014/main" id="{72FCEAE4-FA74-4446-B2F5-9AFA2DA139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1081" y="1241741"/>
            <a:ext cx="3513172" cy="1780458"/>
          </a:xfrm>
        </p:spPr>
        <p:txBody>
          <a:bodyPr rtlCol="0"/>
          <a:lstStyle/>
          <a:p>
            <a:pPr rtl="0"/>
            <a:r>
              <a:rPr lang="ru-RU" sz="3600" b="1" dirty="0">
                <a:solidFill>
                  <a:schemeClr val="bg2">
                    <a:lumMod val="25000"/>
                  </a:schemeClr>
                </a:solidFill>
              </a:rPr>
              <a:t>СПАСИБО ЗА ВНИМАНИЕ!</a:t>
            </a:r>
          </a:p>
        </p:txBody>
      </p:sp>
      <p:sp>
        <p:nvSpPr>
          <p:cNvPr id="80" name="Текст 79">
            <a:extLst>
              <a:ext uri="{FF2B5EF4-FFF2-40B4-BE49-F238E27FC236}">
                <a16:creationId xmlns:a16="http://schemas.microsoft.com/office/drawing/2014/main" id="{40F0AA8D-0756-4350-8005-9BCD0DDB3B9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59075" y="3653097"/>
            <a:ext cx="2611346" cy="182705"/>
          </a:xfrm>
        </p:spPr>
        <p:txBody>
          <a:bodyPr rtlCol="0"/>
          <a:lstStyle/>
          <a:p>
            <a:pPr rtl="0"/>
            <a:r>
              <a:rPr lang="ru-RU" sz="2400" b="1" dirty="0" err="1">
                <a:solidFill>
                  <a:schemeClr val="bg2">
                    <a:lumMod val="25000"/>
                  </a:schemeClr>
                </a:solidFill>
              </a:rPr>
              <a:t>Окрепилов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 Владимир Валентинович</a:t>
            </a:r>
          </a:p>
        </p:txBody>
      </p:sp>
      <p:sp>
        <p:nvSpPr>
          <p:cNvPr id="87" name="Текст 86">
            <a:extLst>
              <a:ext uri="{FF2B5EF4-FFF2-40B4-BE49-F238E27FC236}">
                <a16:creationId xmlns:a16="http://schemas.microsoft.com/office/drawing/2014/main" id="{DF3FE72B-F9BD-472F-A413-71BEEF95F43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59074" y="5159515"/>
            <a:ext cx="4186961" cy="248690"/>
          </a:xfrm>
        </p:spPr>
        <p:txBody>
          <a:bodyPr rtlCol="0"/>
          <a:lstStyle/>
          <a:p>
            <a:pPr rtl="0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Эл. почта   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</a:rPr>
              <a:t>okrepilov@test-spb.ru</a:t>
            </a:r>
            <a:endParaRPr lang="ru-RU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8" name="Текст 87">
            <a:extLst>
              <a:ext uri="{FF2B5EF4-FFF2-40B4-BE49-F238E27FC236}">
                <a16:creationId xmlns:a16="http://schemas.microsoft.com/office/drawing/2014/main" id="{3717E33B-5954-4CDC-B30A-BD21BED6DD4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/>
          <a:p>
            <a:pPr rtl="0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Веб-сайт 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</a:rPr>
              <a:t>www.okrepilov.ru/</a:t>
            </a:r>
            <a:endParaRPr lang="ru-RU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98" name="Объект 97" descr="Конверт">
            <a:extLst>
              <a:ext uri="{FF2B5EF4-FFF2-40B4-BE49-F238E27FC236}">
                <a16:creationId xmlns:a16="http://schemas.microsoft.com/office/drawing/2014/main" id="{0B9C03E0-6367-44D9-A740-AA6436F075E8}"/>
              </a:ext>
            </a:extLst>
          </p:cNvPr>
          <p:cNvPicPr>
            <a:picLocks noGrp="1" noChangeAspect="1"/>
          </p:cNvPicPr>
          <p:nvPr>
            <p:ph sz="quarter" idx="2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/>
      </p:pic>
      <p:pic>
        <p:nvPicPr>
          <p:cNvPr id="100" name="Объект 99" descr="Ссылка">
            <a:extLst>
              <a:ext uri="{FF2B5EF4-FFF2-40B4-BE49-F238E27FC236}">
                <a16:creationId xmlns:a16="http://schemas.microsoft.com/office/drawing/2014/main" id="{420E824D-10A7-42CB-A7E8-5298E3E84F02}"/>
              </a:ext>
            </a:extLst>
          </p:cNvPr>
          <p:cNvPicPr>
            <a:picLocks noGrp="1" noChangeAspect="1"/>
          </p:cNvPicPr>
          <p:nvPr>
            <p:ph sz="quarter" idx="2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/>
      </p:pic>
      <p:pic>
        <p:nvPicPr>
          <p:cNvPr id="94" name="Объект 93" descr="Пользователь">
            <a:extLst>
              <a:ext uri="{FF2B5EF4-FFF2-40B4-BE49-F238E27FC236}">
                <a16:creationId xmlns:a16="http://schemas.microsoft.com/office/drawing/2014/main" id="{5AC6F288-703B-45A1-9B56-079BD755B2CB}"/>
              </a:ext>
            </a:extLst>
          </p:cNvPr>
          <p:cNvPicPr>
            <a:picLocks noGrp="1" noChangeAspect="1"/>
          </p:cNvPicPr>
          <p:nvPr>
            <p:ph sz="quarter" idx="22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/>
      </p:pic>
      <p:cxnSp>
        <p:nvCxnSpPr>
          <p:cNvPr id="131" name="Прямая соединительная линия 130" descr="Декоративный элемент">
            <a:extLst>
              <a:ext uri="{FF2B5EF4-FFF2-40B4-BE49-F238E27FC236}">
                <a16:creationId xmlns:a16="http://schemas.microsoft.com/office/drawing/2014/main" id="{8695A66A-1D9E-4D4E-9067-DC97380D3FDF}"/>
              </a:ext>
            </a:extLst>
          </p:cNvPr>
          <p:cNvCxnSpPr/>
          <p:nvPr/>
        </p:nvCxnSpPr>
        <p:spPr>
          <a:xfrm>
            <a:off x="691080" y="3139205"/>
            <a:ext cx="4297680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 descr="Декоративный элемент">
            <a:extLst>
              <a:ext uri="{FF2B5EF4-FFF2-40B4-BE49-F238E27FC236}">
                <a16:creationId xmlns:a16="http://schemas.microsoft.com/office/drawing/2014/main" id="{529648F7-20E3-4312-823A-D8265A94AF23}"/>
              </a:ext>
            </a:extLst>
          </p:cNvPr>
          <p:cNvCxnSpPr/>
          <p:nvPr/>
        </p:nvCxnSpPr>
        <p:spPr>
          <a:xfrm>
            <a:off x="756601" y="4638358"/>
            <a:ext cx="4297680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 descr="Декоративный элемент">
            <a:extLst>
              <a:ext uri="{FF2B5EF4-FFF2-40B4-BE49-F238E27FC236}">
                <a16:creationId xmlns:a16="http://schemas.microsoft.com/office/drawing/2014/main" id="{8F841485-6093-48AB-9892-0FB58675C726}"/>
              </a:ext>
            </a:extLst>
          </p:cNvPr>
          <p:cNvCxnSpPr/>
          <p:nvPr/>
        </p:nvCxnSpPr>
        <p:spPr>
          <a:xfrm>
            <a:off x="756601" y="5616258"/>
            <a:ext cx="4297680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4" name="Группа 153" descr="Декоративный элемент">
            <a:extLst>
              <a:ext uri="{FF2B5EF4-FFF2-40B4-BE49-F238E27FC236}">
                <a16:creationId xmlns:a16="http://schemas.microsoft.com/office/drawing/2014/main" id="{FF17C705-3351-4B11-BD28-D0CACC12D311}"/>
              </a:ext>
            </a:extLst>
          </p:cNvPr>
          <p:cNvGrpSpPr/>
          <p:nvPr/>
        </p:nvGrpSpPr>
        <p:grpSpPr>
          <a:xfrm>
            <a:off x="822755" y="2930325"/>
            <a:ext cx="469807" cy="79404"/>
            <a:chOff x="9330846" y="5054600"/>
            <a:chExt cx="676275" cy="114300"/>
          </a:xfrm>
          <a:solidFill>
            <a:schemeClr val="bg1"/>
          </a:solidFill>
        </p:grpSpPr>
        <p:sp>
          <p:nvSpPr>
            <p:cNvPr id="155" name="Овал 154">
              <a:extLst>
                <a:ext uri="{FF2B5EF4-FFF2-40B4-BE49-F238E27FC236}">
                  <a16:creationId xmlns:a16="http://schemas.microsoft.com/office/drawing/2014/main" id="{925FEBFE-A26D-4E0B-B884-7E186CD878E5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156" name="Овал 155">
              <a:extLst>
                <a:ext uri="{FF2B5EF4-FFF2-40B4-BE49-F238E27FC236}">
                  <a16:creationId xmlns:a16="http://schemas.microsoft.com/office/drawing/2014/main" id="{2A24665D-D5CF-4F18-A88A-8E4471800E8D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157" name="Овал 156">
              <a:extLst>
                <a:ext uri="{FF2B5EF4-FFF2-40B4-BE49-F238E27FC236}">
                  <a16:creationId xmlns:a16="http://schemas.microsoft.com/office/drawing/2014/main" id="{39F2203F-31BF-4705-AC57-E197602982AA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158" name="Овал 157">
              <a:extLst>
                <a:ext uri="{FF2B5EF4-FFF2-40B4-BE49-F238E27FC236}">
                  <a16:creationId xmlns:a16="http://schemas.microsoft.com/office/drawing/2014/main" id="{D4734E32-080E-49F2-89F3-16F0DBB5D130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7" name="Группа 6" descr="Декоративный элемент">
            <a:extLst>
              <a:ext uri="{FF2B5EF4-FFF2-40B4-BE49-F238E27FC236}">
                <a16:creationId xmlns:a16="http://schemas.microsoft.com/office/drawing/2014/main" id="{F5325EDA-7343-463C-83EC-5D799E8B8195}"/>
              </a:ext>
            </a:extLst>
          </p:cNvPr>
          <p:cNvGrpSpPr/>
          <p:nvPr/>
        </p:nvGrpSpPr>
        <p:grpSpPr>
          <a:xfrm>
            <a:off x="9621169" y="0"/>
            <a:ext cx="2570831" cy="6858001"/>
            <a:chOff x="9621170" y="0"/>
            <a:chExt cx="2570831" cy="6858001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25DFF88D-A516-4508-BC03-10D68E4034CF}"/>
                </a:ext>
              </a:extLst>
            </p:cNvPr>
            <p:cNvSpPr/>
            <p:nvPr/>
          </p:nvSpPr>
          <p:spPr>
            <a:xfrm>
              <a:off x="9621170" y="0"/>
              <a:ext cx="2570831" cy="6858000"/>
            </a:xfrm>
            <a:custGeom>
              <a:avLst/>
              <a:gdLst>
                <a:gd name="connsiteX0" fmla="*/ 1649197 w 2570831"/>
                <a:gd name="connsiteY0" fmla="*/ 0 h 6858000"/>
                <a:gd name="connsiteX1" fmla="*/ 2570831 w 2570831"/>
                <a:gd name="connsiteY1" fmla="*/ 0 h 6858000"/>
                <a:gd name="connsiteX2" fmla="*/ 2570831 w 2570831"/>
                <a:gd name="connsiteY2" fmla="*/ 6858000 h 6858000"/>
                <a:gd name="connsiteX3" fmla="*/ 0 w 257083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831" h="6858000">
                  <a:moveTo>
                    <a:pt x="1649197" y="0"/>
                  </a:moveTo>
                  <a:lnTo>
                    <a:pt x="2570831" y="0"/>
                  </a:lnTo>
                  <a:lnTo>
                    <a:pt x="257083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F990A05A-2B0C-4EA2-8A33-D5A7D8C1BC4F}"/>
                </a:ext>
              </a:extLst>
            </p:cNvPr>
            <p:cNvSpPr/>
            <p:nvPr/>
          </p:nvSpPr>
          <p:spPr>
            <a:xfrm>
              <a:off x="9754598" y="0"/>
              <a:ext cx="2437402" cy="6858000"/>
            </a:xfrm>
            <a:custGeom>
              <a:avLst/>
              <a:gdLst>
                <a:gd name="connsiteX0" fmla="*/ 1649197 w 2437402"/>
                <a:gd name="connsiteY0" fmla="*/ 0 h 6858000"/>
                <a:gd name="connsiteX1" fmla="*/ 2437402 w 2437402"/>
                <a:gd name="connsiteY1" fmla="*/ 0 h 6858000"/>
                <a:gd name="connsiteX2" fmla="*/ 2437402 w 2437402"/>
                <a:gd name="connsiteY2" fmla="*/ 6858000 h 6858000"/>
                <a:gd name="connsiteX3" fmla="*/ 0 w 243740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7402" h="6858000">
                  <a:moveTo>
                    <a:pt x="1649197" y="0"/>
                  </a:moveTo>
                  <a:lnTo>
                    <a:pt x="2437402" y="0"/>
                  </a:lnTo>
                  <a:lnTo>
                    <a:pt x="24374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79BF84DA-56CC-4319-9B18-B6303F93EF5A}"/>
                </a:ext>
              </a:extLst>
            </p:cNvPr>
            <p:cNvSpPr/>
            <p:nvPr/>
          </p:nvSpPr>
          <p:spPr>
            <a:xfrm>
              <a:off x="10011320" y="0"/>
              <a:ext cx="2180680" cy="6858000"/>
            </a:xfrm>
            <a:custGeom>
              <a:avLst/>
              <a:gdLst>
                <a:gd name="connsiteX0" fmla="*/ 1649197 w 2180680"/>
                <a:gd name="connsiteY0" fmla="*/ 0 h 6858000"/>
                <a:gd name="connsiteX1" fmla="*/ 2180680 w 2180680"/>
                <a:gd name="connsiteY1" fmla="*/ 0 h 6858000"/>
                <a:gd name="connsiteX2" fmla="*/ 2180680 w 2180680"/>
                <a:gd name="connsiteY2" fmla="*/ 6858000 h 6858000"/>
                <a:gd name="connsiteX3" fmla="*/ 0 w 218068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0680" h="6858000">
                  <a:moveTo>
                    <a:pt x="1649197" y="0"/>
                  </a:moveTo>
                  <a:lnTo>
                    <a:pt x="2180680" y="0"/>
                  </a:lnTo>
                  <a:lnTo>
                    <a:pt x="218068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26" name="Полилиния: Фигура 25">
              <a:extLst>
                <a:ext uri="{FF2B5EF4-FFF2-40B4-BE49-F238E27FC236}">
                  <a16:creationId xmlns:a16="http://schemas.microsoft.com/office/drawing/2014/main" id="{3FE4855B-D7C3-4EA7-8050-5BDDB9E3A78A}"/>
                </a:ext>
              </a:extLst>
            </p:cNvPr>
            <p:cNvSpPr/>
            <p:nvPr/>
          </p:nvSpPr>
          <p:spPr>
            <a:xfrm>
              <a:off x="10544156" y="5626"/>
              <a:ext cx="1647844" cy="6852374"/>
            </a:xfrm>
            <a:custGeom>
              <a:avLst/>
              <a:gdLst>
                <a:gd name="connsiteX0" fmla="*/ 1647844 w 1647844"/>
                <a:gd name="connsiteY0" fmla="*/ 0 h 6852374"/>
                <a:gd name="connsiteX1" fmla="*/ 1647844 w 1647844"/>
                <a:gd name="connsiteY1" fmla="*/ 6852374 h 6852374"/>
                <a:gd name="connsiteX2" fmla="*/ 0 w 1647844"/>
                <a:gd name="connsiteY2" fmla="*/ 6852374 h 685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7844" h="6852374">
                  <a:moveTo>
                    <a:pt x="1647844" y="0"/>
                  </a:moveTo>
                  <a:lnTo>
                    <a:pt x="1647844" y="6852374"/>
                  </a:lnTo>
                  <a:lnTo>
                    <a:pt x="0" y="6852374"/>
                  </a:lnTo>
                  <a:close/>
                </a:path>
              </a:pathLst>
            </a:custGeom>
            <a:solidFill>
              <a:schemeClr val="accent1">
                <a:lumMod val="7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24" name="Полилиния: Фигура 23">
              <a:extLst>
                <a:ext uri="{FF2B5EF4-FFF2-40B4-BE49-F238E27FC236}">
                  <a16:creationId xmlns:a16="http://schemas.microsoft.com/office/drawing/2014/main" id="{EC066EC5-6C2C-4006-B87D-E6C5CFDEF302}"/>
                </a:ext>
              </a:extLst>
            </p:cNvPr>
            <p:cNvSpPr/>
            <p:nvPr/>
          </p:nvSpPr>
          <p:spPr>
            <a:xfrm>
              <a:off x="10803086" y="1082358"/>
              <a:ext cx="1388914" cy="5775643"/>
            </a:xfrm>
            <a:custGeom>
              <a:avLst/>
              <a:gdLst>
                <a:gd name="connsiteX0" fmla="*/ 1388914 w 1388914"/>
                <a:gd name="connsiteY0" fmla="*/ 0 h 5775643"/>
                <a:gd name="connsiteX1" fmla="*/ 1388914 w 1388914"/>
                <a:gd name="connsiteY1" fmla="*/ 5775643 h 5775643"/>
                <a:gd name="connsiteX2" fmla="*/ 0 w 1388914"/>
                <a:gd name="connsiteY2" fmla="*/ 5775643 h 577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8914" h="5775643">
                  <a:moveTo>
                    <a:pt x="1388914" y="0"/>
                  </a:moveTo>
                  <a:lnTo>
                    <a:pt x="1388914" y="5775643"/>
                  </a:lnTo>
                  <a:lnTo>
                    <a:pt x="0" y="5775643"/>
                  </a:lnTo>
                  <a:close/>
                </a:path>
              </a:pathLst>
            </a:custGeom>
            <a:solidFill>
              <a:schemeClr val="accent1">
                <a:lumMod val="75000"/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</p:grpSp>
      <p:sp>
        <p:nvSpPr>
          <p:cNvPr id="2" name="Номер слайда 5">
            <a:extLst>
              <a:ext uri="{FF2B5EF4-FFF2-40B4-BE49-F238E27FC236}">
                <a16:creationId xmlns:a16="http://schemas.microsoft.com/office/drawing/2014/main" id="{74944238-3129-3390-A80A-2D00E7DB8128}"/>
              </a:ext>
            </a:extLst>
          </p:cNvPr>
          <p:cNvSpPr txBox="1">
            <a:spLocks/>
          </p:cNvSpPr>
          <p:nvPr/>
        </p:nvSpPr>
        <p:spPr>
          <a:xfrm>
            <a:off x="9503010" y="638498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defPPr>
              <a:defRPr lang="ru-RU"/>
            </a:defPPr>
            <a:lvl1pPr mar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b="1" i="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indent="-2286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indent="-2286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indent="-2286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indent="-2286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3F6FD279-0154-4508-B1C9-596B7320CB05}" type="slidenum">
              <a:rPr lang="ru-RU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10</a:t>
            </a:fld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4200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3DE90F-9DD8-14EB-46C6-344FD743C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40291"/>
            <a:ext cx="11029616" cy="631309"/>
          </a:xfrm>
        </p:spPr>
        <p:txBody>
          <a:bodyPr>
            <a:norm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Приоритеты научно-технологического развития РФ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BAAAFF-519E-FDB2-975B-CBDA55735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5573" y="1815933"/>
            <a:ext cx="5391822" cy="1288773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Указ Президента Российской Федерации от 28 февраля 2024 г. № 145 "О СТРАТЕГИИ НАУЧНО-ТЕХНОЛОГИЧЕСКОГО РАЗВИТИЯ РОССИЙСКОЙ ФЕДЕРАЦИИ":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E10F717-C743-5BFE-40C9-E290000CF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3862" y="6283842"/>
            <a:ext cx="1052510" cy="365125"/>
          </a:xfrm>
        </p:spPr>
        <p:txBody>
          <a:bodyPr/>
          <a:lstStyle/>
          <a:p>
            <a:pPr rtl="0"/>
            <a:fld id="{3A98EE3D-8CD1-4C3F-BD1C-C98C9596463C}" type="slidenum">
              <a:rPr lang="ru-RU" sz="2000" b="1" noProof="0" smtClean="0"/>
              <a:t>2</a:t>
            </a:fld>
            <a:endParaRPr lang="ru-RU" sz="2000" b="1" noProof="0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67DDD730-13AE-1EF6-3161-52B50E81E7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573" y="3104706"/>
            <a:ext cx="5194766" cy="1892595"/>
          </a:xfrm>
        </p:spPr>
        <p:txBody>
          <a:bodyPr anchor="ctr"/>
          <a:lstStyle/>
          <a:p>
            <a:r>
              <a:rPr lang="ru-RU" b="1" dirty="0">
                <a:solidFill>
                  <a:srgbClr val="FF0000"/>
                </a:solidFill>
              </a:rPr>
              <a:t>п.18</a:t>
            </a:r>
            <a:r>
              <a:rPr lang="ru-RU" dirty="0"/>
              <a:t>. «Реакцией на большие вызовы должно стать своевременное создание наукоемких технологий и продукции, отвечающих в первую очередь национальным интересам Российской Федерации и необходимых для существенного повышения качества жизни населения».</a:t>
            </a: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5465410E-2D8C-7F3B-BDC9-D593797B74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391822" cy="3357790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000" b="1" dirty="0">
                <a:solidFill>
                  <a:srgbClr val="002060"/>
                </a:solidFill>
              </a:rPr>
              <a:t>ПРИОРИТЕТНЫЕ НАПРАВЛЕНИЯ 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2000" b="1" dirty="0">
              <a:solidFill>
                <a:srgbClr val="FF0000"/>
              </a:solidFill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ru-RU" sz="1900" dirty="0">
                <a:solidFill>
                  <a:srgbClr val="002060"/>
                </a:solidFill>
              </a:rPr>
              <a:t>1. Высокоэффективная и ресурсосберегающая энергетика.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ru-RU" sz="1900" dirty="0">
                <a:solidFill>
                  <a:srgbClr val="002060"/>
                </a:solidFill>
              </a:rPr>
              <a:t>2. Превентивная и персонализированная медицина, обеспечение здорового долголетия.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ru-RU" sz="1900" dirty="0">
                <a:solidFill>
                  <a:srgbClr val="002060"/>
                </a:solidFill>
              </a:rPr>
              <a:t>3. Высокопродуктивное и устойчивое к изменениям природной среды сельское хозяйство.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ru-RU" sz="1900" dirty="0">
                <a:solidFill>
                  <a:srgbClr val="002060"/>
                </a:solidFill>
              </a:rPr>
              <a:t>4. Безопасность получения, хранения, передачи и обработки информации.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ru-RU" sz="1900" dirty="0">
                <a:solidFill>
                  <a:srgbClr val="002060"/>
                </a:solidFill>
              </a:rPr>
              <a:t>5. Интеллектуальные транспортные и телекоммуникационные системы, включая автономные транспортные средства.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ru-RU" sz="1900" dirty="0">
                <a:solidFill>
                  <a:srgbClr val="002060"/>
                </a:solidFill>
              </a:rPr>
              <a:t>6. Укрепление социокультурной идентичности российского общества и повышение уровня его образования.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ru-RU" sz="1900" dirty="0">
                <a:solidFill>
                  <a:srgbClr val="002060"/>
                </a:solidFill>
              </a:rPr>
              <a:t>7. Адаптация к изменениям климата, сохранение и рациональное использование природных ресурсов.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B7AD75A8-B0C2-DC4F-6C09-A1FB0EDA7B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6038" y="1815934"/>
            <a:ext cx="5160389" cy="988332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7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317ED3"/>
                </a:solidFill>
              </a:rPr>
              <a:t>Указ Президента Российской Федерации от 18 июня 2024 года № 529 «Об утверждении приоритетных направлений научно-технологического развития и перечня важнейших наукоемких технологий»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0A6AAE-D912-A5D6-F728-EACED1EB451B}"/>
              </a:ext>
            </a:extLst>
          </p:cNvPr>
          <p:cNvSpPr txBox="1"/>
          <p:nvPr/>
        </p:nvSpPr>
        <p:spPr>
          <a:xfrm>
            <a:off x="869212" y="5119089"/>
            <a:ext cx="53497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Правительство Российской Федерации утвердило «Концепцию технологического развития до 2030 года»: Распоряжение от 20 мая 2023 года №1315-р.</a:t>
            </a:r>
          </a:p>
        </p:txBody>
      </p:sp>
      <p:sp>
        <p:nvSpPr>
          <p:cNvPr id="10" name="Подзаголовок 4">
            <a:extLst>
              <a:ext uri="{FF2B5EF4-FFF2-40B4-BE49-F238E27FC236}">
                <a16:creationId xmlns:a16="http://schemas.microsoft.com/office/drawing/2014/main" id="{160958BD-3DD4-4659-BD82-43C785A08B5C}"/>
              </a:ext>
            </a:extLst>
          </p:cNvPr>
          <p:cNvSpPr txBox="1">
            <a:spLocks/>
          </p:cNvSpPr>
          <p:nvPr/>
        </p:nvSpPr>
        <p:spPr>
          <a:xfrm>
            <a:off x="821019" y="181325"/>
            <a:ext cx="10993546" cy="4748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schemeClr val="tx1"/>
                </a:solidFill>
              </a:rPr>
              <a:t>Совместное заседание Президиума Союза промышленников и предпринимателей Санкт-Петербурга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schemeClr val="tx1"/>
                </a:solidFill>
              </a:rPr>
              <a:t>и Координационного совета РСПП по импортозамещению, технологической независимости и инвестиционной активности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endParaRPr lang="ru-RU" sz="500" b="1" dirty="0">
              <a:solidFill>
                <a:schemeClr val="tx1"/>
              </a:solidFill>
            </a:endParaRP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schemeClr val="tx1"/>
                </a:solidFill>
              </a:rPr>
              <a:t>(ЭКСПОФОРУМ, 27 ноября 2024г</a:t>
            </a:r>
            <a:r>
              <a:rPr lang="ru-RU" sz="1400" b="1" dirty="0">
                <a:solidFill>
                  <a:schemeClr val="tx1"/>
                </a:solidFill>
              </a:rPr>
              <a:t>.)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3C5E984-F326-46CC-9FAF-67336D50B5F3}"/>
              </a:ext>
            </a:extLst>
          </p:cNvPr>
          <p:cNvSpPr/>
          <p:nvPr/>
        </p:nvSpPr>
        <p:spPr>
          <a:xfrm>
            <a:off x="4058034" y="6428554"/>
            <a:ext cx="26571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Эл. почта   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okrepilov@test-spb.ru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009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0BFC64-B557-3672-2023-BC81CC8077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0E99911-12AD-EA93-2530-3675FA2FC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ru-RU" sz="2000" b="1" noProof="0" smtClean="0"/>
              <a:t>3</a:t>
            </a:fld>
            <a:endParaRPr lang="ru-RU" sz="2000" b="1" noProof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ADE121-4B75-FFF2-8A5D-4E61735CED99}"/>
              </a:ext>
            </a:extLst>
          </p:cNvPr>
          <p:cNvSpPr txBox="1"/>
          <p:nvPr/>
        </p:nvSpPr>
        <p:spPr>
          <a:xfrm>
            <a:off x="521052" y="711961"/>
            <a:ext cx="9101413" cy="860385"/>
          </a:xfrm>
          <a:prstGeom prst="rect">
            <a:avLst/>
          </a:prstGeom>
        </p:spPr>
        <p:txBody>
          <a:bodyPr>
            <a:normAutofit fontScale="97500"/>
          </a:bodyPr>
          <a:lstStyle>
            <a:defPPr rtl="0">
              <a:defRPr lang="ru-ru"/>
            </a:defPPr>
            <a:lvl1pPr>
              <a:spcBef>
                <a:spcPct val="0"/>
              </a:spcBef>
              <a:buNone/>
              <a:defRPr sz="2800" b="0" cap="all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приоритетныЕ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задачи научно-технологического развития САНКТ-ПЕТЕРБУРГА</a:t>
            </a:r>
          </a:p>
          <a:p>
            <a:endParaRPr lang="ru-RU" sz="2400" dirty="0"/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BC76E45D-A0C2-00FD-6B3F-CA3D3C2A85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2868003"/>
              </p:ext>
            </p:extLst>
          </p:nvPr>
        </p:nvGraphicFramePr>
        <p:xfrm>
          <a:off x="411981" y="1679092"/>
          <a:ext cx="8268816" cy="47448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EC5F530-BEB4-6F5D-30FF-13893D4A152C}"/>
              </a:ext>
            </a:extLst>
          </p:cNvPr>
          <p:cNvSpPr txBox="1"/>
          <p:nvPr/>
        </p:nvSpPr>
        <p:spPr>
          <a:xfrm>
            <a:off x="8460685" y="1703344"/>
            <a:ext cx="3150125" cy="1569660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настоящее время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разрабатывается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Комплексная региональная государственная программа научно-технологического развития Санкт‑Петербурга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E995A9-9B34-1E1F-07F4-9C9993F997D4}"/>
              </a:ext>
            </a:extLst>
          </p:cNvPr>
          <p:cNvSpPr txBox="1"/>
          <p:nvPr/>
        </p:nvSpPr>
        <p:spPr>
          <a:xfrm>
            <a:off x="8492639" y="3404002"/>
            <a:ext cx="3150125" cy="2800767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Научно-образовательный комплекс 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Санкт-Петербурга</a:t>
            </a: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объединён в одну из крупнейших градообразующих отраслей, где занято более 19% экономически активного населения города. </a:t>
            </a:r>
            <a:r>
              <a:rPr lang="ru-RU" sz="1600" dirty="0">
                <a:solidFill>
                  <a:srgbClr val="38383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 2023 году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затраты</a:t>
            </a:r>
            <a:r>
              <a:rPr lang="ru-RU" sz="1600" dirty="0">
                <a:solidFill>
                  <a:srgbClr val="38383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из всех источников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на научные исследования и разработки в Петербурге </a:t>
            </a:r>
            <a:r>
              <a:rPr lang="ru-RU" sz="1600" dirty="0">
                <a:solidFill>
                  <a:srgbClr val="38383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составили </a:t>
            </a:r>
          </a:p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почти 230 млрд рублей.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Подзаголовок 4">
            <a:extLst>
              <a:ext uri="{FF2B5EF4-FFF2-40B4-BE49-F238E27FC236}">
                <a16:creationId xmlns:a16="http://schemas.microsoft.com/office/drawing/2014/main" id="{7135AF6F-4AB5-4952-8ACD-E90EB276E2C0}"/>
              </a:ext>
            </a:extLst>
          </p:cNvPr>
          <p:cNvSpPr txBox="1">
            <a:spLocks/>
          </p:cNvSpPr>
          <p:nvPr/>
        </p:nvSpPr>
        <p:spPr>
          <a:xfrm>
            <a:off x="830253" y="181325"/>
            <a:ext cx="10993546" cy="4748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schemeClr val="tx1"/>
                </a:solidFill>
              </a:rPr>
              <a:t>Совместное заседание Президиума Союза промышленников и предпринимателей Санкт-Петербурга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schemeClr val="tx1"/>
                </a:solidFill>
              </a:rPr>
              <a:t>и Координационного совета РСПП по импортозамещению, технологической независимости и инвестиционной активности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endParaRPr lang="ru-RU" sz="500" b="1" dirty="0">
              <a:solidFill>
                <a:schemeClr val="tx1"/>
              </a:solidFill>
            </a:endParaRP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schemeClr val="tx1"/>
                </a:solidFill>
              </a:rPr>
              <a:t>(ЭКСПОФОРУМ, 27 ноября 2024г</a:t>
            </a:r>
            <a:r>
              <a:rPr lang="ru-RU" sz="1400" b="1" dirty="0">
                <a:solidFill>
                  <a:schemeClr val="tx1"/>
                </a:solidFill>
              </a:rPr>
              <a:t>.)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C4B6E12-0AF5-4BE7-B079-BF9E812201BA}"/>
              </a:ext>
            </a:extLst>
          </p:cNvPr>
          <p:cNvSpPr/>
          <p:nvPr/>
        </p:nvSpPr>
        <p:spPr>
          <a:xfrm>
            <a:off x="4058034" y="6428554"/>
            <a:ext cx="26571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Эл. почта   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okrepilov@test-spb.ru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152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3C271D-D3EB-4A78-9929-4B8E740B5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30730"/>
            <a:ext cx="3475915" cy="1478341"/>
          </a:xfrm>
        </p:spPr>
        <p:txBody>
          <a:bodyPr rtlCol="0">
            <a:noAutofit/>
          </a:bodyPr>
          <a:lstStyle/>
          <a:p>
            <a:pPr rtl="0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Метрология – базовый элемент для достижения технологического лидерства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10F1C6-68F4-48F7-97E9-343EE7513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639975"/>
            <a:ext cx="3076408" cy="3678303"/>
          </a:xfrm>
        </p:spPr>
        <p:txBody>
          <a:bodyPr rtlCol="0">
            <a:normAutofit fontScale="92500" lnSpcReduction="10000"/>
          </a:bodyPr>
          <a:lstStyle/>
          <a:p>
            <a:r>
              <a:rPr lang="ru-RU" dirty="0"/>
              <a:t>Сегодня в соответствии с рейтингом Международного бюро мер и весов по своим </a:t>
            </a:r>
            <a:r>
              <a:rPr lang="ru-RU" dirty="0">
                <a:solidFill>
                  <a:schemeClr val="tx1"/>
                </a:solidFill>
              </a:rPr>
              <a:t>измерительным возможностям Россия вместе  с Китаем занимает лидирующее положение                     в мире, опережая </a:t>
            </a:r>
            <a:r>
              <a:rPr lang="ru-RU" dirty="0"/>
              <a:t>США, Германию и другие страны. Наша страна обладает самыми точными измерительными возможностями в газовом анализе, фотометрии, радиометрии и термометрии. </a:t>
            </a:r>
          </a:p>
        </p:txBody>
      </p:sp>
      <p:sp>
        <p:nvSpPr>
          <p:cNvPr id="15" name="Номер слайда 14">
            <a:extLst>
              <a:ext uri="{FF2B5EF4-FFF2-40B4-BE49-F238E27FC236}">
                <a16:creationId xmlns:a16="http://schemas.microsoft.com/office/drawing/2014/main" id="{7E05EE0A-8EAF-4145-9C58-570DD8775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4553" y="6297748"/>
            <a:ext cx="1052510" cy="365125"/>
          </a:xfrm>
        </p:spPr>
        <p:txBody>
          <a:bodyPr vert="horz" lIns="91440" tIns="45720" rIns="91440" bIns="45720" rtlCol="0" anchor="ctr"/>
          <a:lstStyle/>
          <a:p>
            <a:fld id="{3A98EE3D-8CD1-4C3F-BD1C-C98C9596463C}" type="slidenum">
              <a:rPr lang="ru-RU" sz="2000" b="1"/>
              <a:pPr/>
              <a:t>4</a:t>
            </a:fld>
            <a:endParaRPr lang="ru-RU" sz="2000" b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0E4B77E-064E-8050-838E-0DCF6ED42A7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l="-97356" t="9" r="474"/>
          <a:stretch/>
        </p:blipFill>
        <p:spPr>
          <a:xfrm>
            <a:off x="4265374" y="4241393"/>
            <a:ext cx="3702050" cy="21399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A30BCD9-0C1D-A24D-9E2D-74114C0DFBDF}"/>
              </a:ext>
            </a:extLst>
          </p:cNvPr>
          <p:cNvSpPr txBox="1"/>
          <p:nvPr/>
        </p:nvSpPr>
        <p:spPr>
          <a:xfrm>
            <a:off x="4265374" y="4244524"/>
            <a:ext cx="1830626" cy="2124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8000" rIns="1800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500" spc="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Техническую основу Государственной системы обеспечения единства измерений РФ, определяющей технологические возможности, составляет </a:t>
            </a:r>
            <a:r>
              <a:rPr lang="ru-RU" sz="1500" spc="25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161</a:t>
            </a:r>
            <a:r>
              <a:rPr lang="ru-RU" sz="1500" spc="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Государственный первичный эталон.</a:t>
            </a:r>
            <a:r>
              <a:rPr lang="ru-RU" sz="1500" b="1" spc="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1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AE2FB5C-0C0A-D7B9-1B22-29E01571EDCF}"/>
              </a:ext>
            </a:extLst>
          </p:cNvPr>
          <p:cNvSpPr txBox="1"/>
          <p:nvPr/>
        </p:nvSpPr>
        <p:spPr>
          <a:xfrm>
            <a:off x="8055958" y="4244524"/>
            <a:ext cx="3765118" cy="2124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300" spc="2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</a:t>
            </a:r>
            <a:r>
              <a:rPr lang="ru-RU" sz="13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 результатам совершенствования российского государственного первичного эталона времени и частоты Международное бюро мер и весов по итогам 2022 г.  признало его вклад </a:t>
            </a:r>
            <a:r>
              <a:rPr lang="ru-RU" sz="13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наилучшим в международную шкалу времени UTC</a:t>
            </a:r>
            <a:r>
              <a:rPr lang="ru-RU" sz="13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ctr">
              <a:lnSpc>
                <a:spcPct val="80000"/>
              </a:lnSpc>
            </a:pPr>
            <a:r>
              <a:rPr lang="ru-RU" sz="1300" dirty="0">
                <a:latin typeface="Calibri" panose="020F0502020204030204" pitchFamily="34" charset="0"/>
                <a:cs typeface="Calibri" panose="020F0502020204030204" pitchFamily="34" charset="0"/>
              </a:rPr>
              <a:t>В 2023 году создан государственный первичный специальный эталон координат местоположения, который позволяет повысить точность, достоверность средств измерений координат спутниковой, геодезической, навигационной аппаратуры, что особенно важно для повышения надежности, безопасности и эффективности использования беспилотных средств.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FCF794A-60B4-F8D7-36EB-3021CD2B8A8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/>
          <a:srcRect l="-56" t="-923" r="-47285" b="923"/>
          <a:stretch/>
        </p:blipFill>
        <p:spPr>
          <a:xfrm>
            <a:off x="4265374" y="707499"/>
            <a:ext cx="7504113" cy="35210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4DFF88-4FA4-0BBF-68C0-6323F281D9E0}"/>
              </a:ext>
            </a:extLst>
          </p:cNvPr>
          <p:cNvSpPr txBox="1"/>
          <p:nvPr/>
        </p:nvSpPr>
        <p:spPr>
          <a:xfrm>
            <a:off x="9356650" y="768323"/>
            <a:ext cx="2464425" cy="33991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tIns="10800" bIns="10800">
            <a:noAutofit/>
          </a:bodyPr>
          <a:lstStyle/>
          <a:p>
            <a:pPr>
              <a:lnSpc>
                <a:spcPct val="80000"/>
              </a:lnSpc>
            </a:pPr>
            <a:r>
              <a:rPr lang="ru-RU" sz="1700" b="1" dirty="0">
                <a:solidFill>
                  <a:srgbClr val="002060"/>
                </a:solidFill>
              </a:rPr>
              <a:t>Проведена работа по внесению изменений в Федеральный закон «Об обеспечении единства измерений» №102-ФЗ в части создания метрологической службы. </a:t>
            </a:r>
            <a:endParaRPr lang="en-US" sz="1700" b="1" dirty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</a:pPr>
            <a:endParaRPr lang="en-US" sz="1700" b="1" dirty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1700" b="1" dirty="0">
                <a:solidFill>
                  <a:srgbClr val="002060"/>
                </a:solidFill>
              </a:rPr>
              <a:t>Подготовлен проект  Стратегии по обеспечению единства измерений в Российской Федерации до </a:t>
            </a:r>
            <a:r>
              <a:rPr lang="ru-RU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2035</a:t>
            </a:r>
            <a:r>
              <a:rPr lang="ru-RU" sz="1700" b="1" dirty="0">
                <a:solidFill>
                  <a:srgbClr val="002060"/>
                </a:solidFill>
              </a:rPr>
              <a:t> года</a:t>
            </a:r>
            <a:r>
              <a:rPr lang="en-US" sz="1700" b="1" dirty="0">
                <a:solidFill>
                  <a:srgbClr val="002060"/>
                </a:solidFill>
              </a:rPr>
              <a:t>.</a:t>
            </a:r>
            <a:endParaRPr lang="ru-RU" sz="1700" b="1" dirty="0">
              <a:solidFill>
                <a:srgbClr val="002060"/>
              </a:solidFill>
            </a:endParaRPr>
          </a:p>
        </p:txBody>
      </p:sp>
      <p:sp>
        <p:nvSpPr>
          <p:cNvPr id="12" name="Подзаголовок 4">
            <a:extLst>
              <a:ext uri="{FF2B5EF4-FFF2-40B4-BE49-F238E27FC236}">
                <a16:creationId xmlns:a16="http://schemas.microsoft.com/office/drawing/2014/main" id="{8FC08804-68BA-469A-A878-26C7851CF618}"/>
              </a:ext>
            </a:extLst>
          </p:cNvPr>
          <p:cNvSpPr txBox="1">
            <a:spLocks/>
          </p:cNvSpPr>
          <p:nvPr/>
        </p:nvSpPr>
        <p:spPr>
          <a:xfrm>
            <a:off x="848731" y="172089"/>
            <a:ext cx="10993546" cy="4748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schemeClr val="tx1"/>
                </a:solidFill>
              </a:rPr>
              <a:t>Совместное заседание Президиума Союза промышленников и предпринимателей Санкт-Петербурга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schemeClr val="tx1"/>
                </a:solidFill>
              </a:rPr>
              <a:t>и Координационного совета РСПП по импортозамещению, технологической независимости и инвестиционной активности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endParaRPr lang="ru-RU" sz="500" b="1" dirty="0">
              <a:solidFill>
                <a:schemeClr val="tx1"/>
              </a:solidFill>
            </a:endParaRP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schemeClr val="tx1"/>
                </a:solidFill>
              </a:rPr>
              <a:t>(ЭКСПОФОРУМ, 27 ноября 2024г</a:t>
            </a:r>
            <a:r>
              <a:rPr lang="ru-RU" sz="1400" b="1" dirty="0">
                <a:solidFill>
                  <a:schemeClr val="tx1"/>
                </a:solidFill>
              </a:rPr>
              <a:t>.)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FA4E762-86CA-469D-BF12-B4DFE747DF6B}"/>
              </a:ext>
            </a:extLst>
          </p:cNvPr>
          <p:cNvSpPr/>
          <p:nvPr/>
        </p:nvSpPr>
        <p:spPr>
          <a:xfrm>
            <a:off x="4058034" y="6428554"/>
            <a:ext cx="26571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Эл. почта   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okrepilov@test-spb.ru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136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A43D0B-2B7D-B9B5-6027-58B102E9C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275" y="0"/>
            <a:ext cx="11029616" cy="506429"/>
          </a:xfrm>
        </p:spPr>
        <p:txBody>
          <a:bodyPr anchor="ctr">
            <a:normAutofit fontScale="90000"/>
          </a:bodyPr>
          <a:lstStyle/>
          <a:p>
            <a:r>
              <a:rPr lang="ru-RU" dirty="0"/>
              <a:t>ИМПОРТОНЕЗАВИСИМОСТЬ по средствам измерений (СИ)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16D9EC-DF31-48B0-6F45-95E39A1D9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2797" y="6285969"/>
            <a:ext cx="1052510" cy="365125"/>
          </a:xfrm>
        </p:spPr>
        <p:txBody>
          <a:bodyPr/>
          <a:lstStyle/>
          <a:p>
            <a:pPr rtl="0"/>
            <a:fld id="{3A98EE3D-8CD1-4C3F-BD1C-C98C9596463C}" type="slidenum">
              <a:rPr lang="ru-RU" sz="1800" b="1" noProof="0" smtClean="0"/>
              <a:t>5</a:t>
            </a:fld>
            <a:endParaRPr lang="ru-RU" sz="1800" b="1" noProof="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BE0A57A-80D3-85FB-98B4-E1AA8CB7D61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77"/>
          <a:stretch/>
        </p:blipFill>
        <p:spPr>
          <a:xfrm>
            <a:off x="212651" y="650712"/>
            <a:ext cx="8043776" cy="600038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A803EFC-73D4-4A3A-C857-18D1EDA8CE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6853" y="794996"/>
            <a:ext cx="2900189" cy="284527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3EF63A8-81C4-3CA9-1B01-4A04B46363B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484" r="4462"/>
          <a:stretch/>
        </p:blipFill>
        <p:spPr>
          <a:xfrm>
            <a:off x="8150097" y="575762"/>
            <a:ext cx="3722922" cy="607533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7E75030-19DE-132C-4AE8-0F1038676C17}"/>
              </a:ext>
            </a:extLst>
          </p:cNvPr>
          <p:cNvSpPr txBox="1"/>
          <p:nvPr/>
        </p:nvSpPr>
        <p:spPr>
          <a:xfrm>
            <a:off x="116861" y="6516948"/>
            <a:ext cx="78361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ДОЛЯ УТВЕРЖДЕННЫХ ТИПОВ СИ РОССИЙСКОГО ПРОИЗВОДСТВА, 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4BFF5B3-90EC-B752-31B2-36CAFDCAA604}"/>
              </a:ext>
            </a:extLst>
          </p:cNvPr>
          <p:cNvSpPr txBox="1"/>
          <p:nvPr/>
        </p:nvSpPr>
        <p:spPr>
          <a:xfrm>
            <a:off x="6096000" y="3784552"/>
            <a:ext cx="20610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ПОТРЕБНОСТИ В 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</a:rPr>
              <a:t>СИ ПО ОТРАСЛЯМ Э</a:t>
            </a:r>
            <a:r>
              <a:rPr lang="ru-RU" sz="1600" b="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КОНОМИКИ, %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11" name="Номер слайда 14">
            <a:extLst>
              <a:ext uri="{FF2B5EF4-FFF2-40B4-BE49-F238E27FC236}">
                <a16:creationId xmlns:a16="http://schemas.microsoft.com/office/drawing/2014/main" id="{5F6B8919-BE23-4868-9A6E-0F06CDF48664}"/>
              </a:ext>
            </a:extLst>
          </p:cNvPr>
          <p:cNvSpPr txBox="1">
            <a:spLocks/>
          </p:cNvSpPr>
          <p:nvPr/>
        </p:nvSpPr>
        <p:spPr>
          <a:xfrm>
            <a:off x="10927541" y="635316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ru-ru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98EE3D-8CD1-4C3F-BD1C-C98C9596463C}" type="slidenum">
              <a:rPr lang="ru-RU" sz="2000" b="1" smtClean="0"/>
              <a:pPr/>
              <a:t>5</a:t>
            </a:fld>
            <a:endParaRPr lang="ru-RU" sz="2000" b="1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769F523B-32E2-4FB1-8CE1-8D91AC73D0B4}"/>
              </a:ext>
            </a:extLst>
          </p:cNvPr>
          <p:cNvSpPr/>
          <p:nvPr/>
        </p:nvSpPr>
        <p:spPr>
          <a:xfrm>
            <a:off x="8453467" y="6564399"/>
            <a:ext cx="26571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Эл. почта   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okrepilov@test-spb.ru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7" name="Подзаголовок 4">
            <a:extLst>
              <a:ext uri="{FF2B5EF4-FFF2-40B4-BE49-F238E27FC236}">
                <a16:creationId xmlns:a16="http://schemas.microsoft.com/office/drawing/2014/main" id="{E7DEDB77-923F-4CA2-896D-CECAD83242F1}"/>
              </a:ext>
            </a:extLst>
          </p:cNvPr>
          <p:cNvSpPr txBox="1">
            <a:spLocks/>
          </p:cNvSpPr>
          <p:nvPr/>
        </p:nvSpPr>
        <p:spPr>
          <a:xfrm>
            <a:off x="1024215" y="153617"/>
            <a:ext cx="10993546" cy="4748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schemeClr val="tx1"/>
                </a:solidFill>
              </a:rPr>
              <a:t>Совместное заседание Президиума СПП СПб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schemeClr val="tx1"/>
                </a:solidFill>
              </a:rPr>
              <a:t>и Координационного совета РСПП 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endParaRPr lang="ru-RU" sz="500" b="1" dirty="0">
              <a:solidFill>
                <a:schemeClr val="tx1"/>
              </a:solidFill>
            </a:endParaRP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schemeClr val="tx1"/>
                </a:solidFill>
              </a:rPr>
              <a:t>(ЭКСПОФОРУМ, 27 ноября 2024г</a:t>
            </a:r>
            <a:r>
              <a:rPr lang="ru-RU" sz="1400" b="1" dirty="0">
                <a:solidFill>
                  <a:schemeClr val="tx1"/>
                </a:solidFill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3585484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14C7165-FEA9-95F2-3D1C-4CC10F388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70736" y="6222272"/>
            <a:ext cx="1052510" cy="365125"/>
          </a:xfrm>
        </p:spPr>
        <p:txBody>
          <a:bodyPr/>
          <a:lstStyle/>
          <a:p>
            <a:pPr rtl="0"/>
            <a:fld id="{3A98EE3D-8CD1-4C3F-BD1C-C98C9596463C}" type="slidenum">
              <a:rPr lang="ru-RU" sz="2000" b="1" noProof="0" smtClean="0"/>
              <a:t>6</a:t>
            </a:fld>
            <a:endParaRPr lang="ru-RU" sz="2000" b="1" noProof="0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6005DEFD-CD57-D593-6948-B19B695BA462}"/>
              </a:ext>
            </a:extLst>
          </p:cNvPr>
          <p:cNvSpPr txBox="1">
            <a:spLocks/>
          </p:cNvSpPr>
          <p:nvPr/>
        </p:nvSpPr>
        <p:spPr>
          <a:xfrm>
            <a:off x="581193" y="729658"/>
            <a:ext cx="11029616" cy="98833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Роль стандартизации в достижении технологической независимости экономики России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2315A4F-F2FB-B9B4-6F8A-18C27B4064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3" t="33643" r="25736"/>
          <a:stretch/>
        </p:blipFill>
        <p:spPr bwMode="auto">
          <a:xfrm>
            <a:off x="267730" y="3362335"/>
            <a:ext cx="3194042" cy="285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217456-33CE-CD75-D6F5-C7464875E137}"/>
              </a:ext>
            </a:extLst>
          </p:cNvPr>
          <p:cNvSpPr txBox="1"/>
          <p:nvPr/>
        </p:nvSpPr>
        <p:spPr>
          <a:xfrm>
            <a:off x="3442193" y="3614779"/>
            <a:ext cx="2866516" cy="24609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странах – членах ВТО влияние стандартизации на рост ВВП составляет более </a:t>
            </a:r>
            <a:r>
              <a:rPr lang="ru-RU" sz="1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27%</a:t>
            </a: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а на рост производительности труда – </a:t>
            </a:r>
            <a:r>
              <a:rPr lang="ru-RU" sz="16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до 30%. </a:t>
            </a: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уровне предприятий преимущества от стандартизации оцениваются вкладом в валовую прибыль компании на уровне </a:t>
            </a:r>
            <a:r>
              <a:rPr lang="ru-RU" sz="16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до 5% </a:t>
            </a: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 годового объёма продаж.</a:t>
            </a:r>
            <a:endParaRPr lang="ru-RU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0B5C47-B2A8-63FB-29FA-4CFE5BC6A59E}"/>
              </a:ext>
            </a:extLst>
          </p:cNvPr>
          <p:cNvSpPr txBox="1"/>
          <p:nvPr/>
        </p:nvSpPr>
        <p:spPr>
          <a:xfrm>
            <a:off x="581193" y="1844860"/>
            <a:ext cx="6018029" cy="16490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За последние 5 лет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</a:p>
          <a:p>
            <a:pPr marL="285750" indent="-285750">
              <a:lnSpc>
                <a:spcPct val="80000"/>
              </a:lnSpc>
              <a:buFontTx/>
              <a:buChar char="-"/>
            </a:pP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средний срок подготовки новых стандартов сократился </a:t>
            </a:r>
            <a:r>
              <a:rPr lang="ru-RU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 2 лет до 7,5 месяцев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отдельные стандарты были приняты в течение 82-85 дней;</a:t>
            </a:r>
          </a:p>
          <a:p>
            <a:pPr marL="285750" indent="-285750">
              <a:lnSpc>
                <a:spcPct val="80000"/>
              </a:lnSpc>
              <a:buFontTx/>
              <a:buChar char="-"/>
            </a:pP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удалось разработать и обновить в 2,5 раза больше государственных военных стандартов, чем за предыдущее десятилетие.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49B61257-CB08-DC4D-574F-9652BF835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7622" y="1357881"/>
            <a:ext cx="2142145" cy="1151403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7E0E98B-5CE7-47D9-768E-BACCCD0959A3}"/>
              </a:ext>
            </a:extLst>
          </p:cNvPr>
          <p:cNvSpPr txBox="1"/>
          <p:nvPr/>
        </p:nvSpPr>
        <p:spPr>
          <a:xfrm>
            <a:off x="6096000" y="2409725"/>
            <a:ext cx="4100624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500" spc="-30" dirty="0">
                <a:solidFill>
                  <a:srgbClr val="1A1A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 2020 года принято более 400 новых стандартов в IT-сфере - только в области искусственного интеллекта было создано около 100 ГОСТов. В 2023-2024 годах  разработаны и утверждены более 150 национальных стандартов, принятых с учетом изменений, связанных с внедрением новых материалов и технологий, новых конструкторских решений в 2023-2024 годах. .</a:t>
            </a:r>
            <a:endParaRPr lang="ru-RU" sz="1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1A6AF3-5695-D052-B271-DCD440BE9C95}"/>
              </a:ext>
            </a:extLst>
          </p:cNvPr>
          <p:cNvSpPr txBox="1"/>
          <p:nvPr/>
        </p:nvSpPr>
        <p:spPr>
          <a:xfrm>
            <a:off x="6353987" y="4396367"/>
            <a:ext cx="4752485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700" spc="-3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</a:t>
            </a:r>
            <a:r>
              <a:rPr lang="ru-RU" sz="1700" spc="-30" dirty="0">
                <a:solidFill>
                  <a:srgbClr val="1A1A1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17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Программу национальной стандартизации на 2025 год включена работа более чем над 5000 документов по стандартизации, из которых около 2100 стандартов запланированы к утверждению в 2025 году. Пять лет назад удавалось принять около 1000 стандартов за год.</a:t>
            </a:r>
          </a:p>
        </p:txBody>
      </p:sp>
      <p:sp>
        <p:nvSpPr>
          <p:cNvPr id="11" name="Подзаголовок 4">
            <a:extLst>
              <a:ext uri="{FF2B5EF4-FFF2-40B4-BE49-F238E27FC236}">
                <a16:creationId xmlns:a16="http://schemas.microsoft.com/office/drawing/2014/main" id="{72AC3ACD-834E-4567-880D-897AB09BC84C}"/>
              </a:ext>
            </a:extLst>
          </p:cNvPr>
          <p:cNvSpPr txBox="1">
            <a:spLocks/>
          </p:cNvSpPr>
          <p:nvPr/>
        </p:nvSpPr>
        <p:spPr>
          <a:xfrm>
            <a:off x="821019" y="181325"/>
            <a:ext cx="10993546" cy="4748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schemeClr val="tx1"/>
                </a:solidFill>
              </a:rPr>
              <a:t>Совместное заседание Президиума Союза промышленников и предпринимателей Санкт-Петербурга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schemeClr val="tx1"/>
                </a:solidFill>
              </a:rPr>
              <a:t>и Координационного совета РСПП по импортозамещению, технологической независимости и инвестиционной активности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endParaRPr lang="ru-RU" sz="500" b="1" dirty="0">
              <a:solidFill>
                <a:schemeClr val="tx1"/>
              </a:solidFill>
            </a:endParaRP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schemeClr val="tx1"/>
                </a:solidFill>
              </a:rPr>
              <a:t>(ЭКСПОФОРУМ, 27 ноября 2024г</a:t>
            </a:r>
            <a:r>
              <a:rPr lang="ru-RU" sz="1400" b="1" dirty="0">
                <a:solidFill>
                  <a:schemeClr val="tx1"/>
                </a:solidFill>
              </a:rPr>
              <a:t>.)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E28029E-571F-47C6-96AF-66F6734E5A49}"/>
              </a:ext>
            </a:extLst>
          </p:cNvPr>
          <p:cNvSpPr/>
          <p:nvPr/>
        </p:nvSpPr>
        <p:spPr>
          <a:xfrm>
            <a:off x="4058034" y="6428554"/>
            <a:ext cx="26571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Эл. почта   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okrepilov@test-spb.ru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276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7A27EC2-4016-6C51-2BAD-D4CA8805E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ru-RU" sz="2000" b="1" noProof="0" smtClean="0"/>
              <a:t>7</a:t>
            </a:fld>
            <a:endParaRPr lang="ru-RU" sz="2000" b="1" noProof="0"/>
          </a:p>
        </p:txBody>
      </p:sp>
      <p:sp>
        <p:nvSpPr>
          <p:cNvPr id="11" name="Заголовок 10"/>
          <p:cNvSpPr txBox="1">
            <a:spLocks/>
          </p:cNvSpPr>
          <p:nvPr/>
        </p:nvSpPr>
        <p:spPr>
          <a:xfrm>
            <a:off x="419053" y="777564"/>
            <a:ext cx="9681661" cy="827974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defPPr rtl="0">
              <a:defRPr lang="ru-ru"/>
            </a:defPPr>
            <a:lvl1pPr>
              <a:spcBef>
                <a:spcPct val="0"/>
              </a:spcBef>
              <a:buNone/>
              <a:defRPr sz="2800" b="0" cap="all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Системы управления качеством увеличивают эффект научно-технологического развития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080F20-EA57-154C-5FB5-F7625B59135C}"/>
              </a:ext>
            </a:extLst>
          </p:cNvPr>
          <p:cNvSpPr txBox="1"/>
          <p:nvPr/>
        </p:nvSpPr>
        <p:spPr>
          <a:xfrm>
            <a:off x="589174" y="1672934"/>
            <a:ext cx="7821478" cy="1202994"/>
          </a:xfrm>
          <a:prstGeom prst="rect">
            <a:avLst/>
          </a:prstGeom>
          <a:solidFill>
            <a:srgbClr val="7030A0">
              <a:alpha val="70000"/>
            </a:srgb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108000" tIns="108000" rIns="108000" bIns="108000">
            <a:spAutoFit/>
          </a:bodyPr>
          <a:lstStyle/>
          <a:p>
            <a:pPr algn="ctr"/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МЕТОДЫ УПРАВЛЕНИЯ КАЧЕСТВОМ ИМЕЮТ УНИВЕРСАЛЬНЫЙ ХАРАКТЕР. </a:t>
            </a:r>
          </a:p>
          <a:p>
            <a:pPr algn="ctr"/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ИХ ПОМОЩЬЮ МОЖНО РЕШИТЬ ЛЮБУЮ ЭКОНОМИЧЕСКУЮ ПРОБЛЕМУ НА ЛЮБОМ УРОВНЕ УПРАВЛЕНИЯ, НЕЗАВИСИМО ОТ ОБЩЕСТВЕННОГО СТРОЯ, ФОРМЫ СОБСТВЕННОСТИ, ХАРАКТЕРА И РАЗМЕРА ПРОИЗВОДСТВА, ЧИСЛЕННОСТИ ПЕРСОНАЛА.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D922334-AFF2-21C6-8C37-D4C67072CE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963" b="-3401"/>
          <a:stretch/>
        </p:blipFill>
        <p:spPr>
          <a:xfrm>
            <a:off x="3687516" y="3273639"/>
            <a:ext cx="5012286" cy="27408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7307C8B6-07A8-291D-DC9A-08F8ECE1C7A3}"/>
              </a:ext>
            </a:extLst>
          </p:cNvPr>
          <p:cNvGrpSpPr/>
          <p:nvPr/>
        </p:nvGrpSpPr>
        <p:grpSpPr>
          <a:xfrm>
            <a:off x="8601471" y="927885"/>
            <a:ext cx="2874563" cy="2757325"/>
            <a:chOff x="7800600" y="710097"/>
            <a:chExt cx="3865851" cy="4007372"/>
          </a:xfrm>
        </p:grpSpPr>
        <p:pic>
          <p:nvPicPr>
            <p:cNvPr id="4102" name="Picture 6">
              <a:extLst>
                <a:ext uri="{FF2B5EF4-FFF2-40B4-BE49-F238E27FC236}">
                  <a16:creationId xmlns:a16="http://schemas.microsoft.com/office/drawing/2014/main" id="{5CF31066-1692-365B-C968-6DC05A8002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3875" y="3214145"/>
              <a:ext cx="2672576" cy="15033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8" name="Picture 2" descr="Консолидированная выручка &quot;Атомэнергопрома&quot; выросла на 24,2% в первом полугодии 2022 года Атомная энергия 2.0">
              <a:extLst>
                <a:ext uri="{FF2B5EF4-FFF2-40B4-BE49-F238E27FC236}">
                  <a16:creationId xmlns:a16="http://schemas.microsoft.com/office/drawing/2014/main" id="{24FCB394-C1FB-DE5C-4C3C-4961E55C14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0600" y="1888390"/>
              <a:ext cx="2238153" cy="16786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Picture 4">
              <a:extLst>
                <a:ext uri="{FF2B5EF4-FFF2-40B4-BE49-F238E27FC236}">
                  <a16:creationId xmlns:a16="http://schemas.microsoft.com/office/drawing/2014/main" id="{29B9C8A1-D529-7946-4D14-B1EEEBDB6F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8528" y="710097"/>
              <a:ext cx="2517923" cy="16786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55F8809B-6780-1866-7542-076B0C7DB191}"/>
              </a:ext>
            </a:extLst>
          </p:cNvPr>
          <p:cNvSpPr txBox="1"/>
          <p:nvPr/>
        </p:nvSpPr>
        <p:spPr>
          <a:xfrm>
            <a:off x="586913" y="3071992"/>
            <a:ext cx="2819477" cy="32362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 rtl="0">
              <a:defRPr lang="ru-ru"/>
            </a:defPPr>
            <a:lvl1pPr algn="ctr">
              <a:defRPr sz="1500" spc="-30">
                <a:solidFill>
                  <a:srgbClr val="1A1A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>
              <a:lnSpc>
                <a:spcPct val="80000"/>
              </a:lnSpc>
            </a:pPr>
            <a:r>
              <a:rPr lang="ru-RU" dirty="0"/>
              <a:t>В 2023 </a:t>
            </a:r>
            <a:r>
              <a:rPr lang="ru-RU" dirty="0">
                <a:solidFill>
                  <a:schemeClr val="tx1"/>
                </a:solidFill>
              </a:rPr>
              <a:t>году</a:t>
            </a:r>
            <a:r>
              <a:rPr lang="ru-RU" dirty="0">
                <a:solidFill>
                  <a:srgbClr val="C00000"/>
                </a:solidFill>
              </a:rPr>
              <a:t> 7 международных стандартов ИСО по управлению качеством были приняты на основе российских аналогов</a:t>
            </a:r>
            <a:r>
              <a:rPr lang="ru-RU" dirty="0"/>
              <a:t>, созданных для применения в высокотехнологичных отраслях — в ракетно-космической промышленности, в железнодорожном транспорте,                в авиастроении. В том числе стал международным российский стандарт на методы киберзащиты систем управления атомными электростанциями.</a:t>
            </a:r>
          </a:p>
          <a:p>
            <a:pPr>
              <a:lnSpc>
                <a:spcPct val="80000"/>
              </a:lnSpc>
            </a:pPr>
            <a:r>
              <a:rPr lang="ru-RU" dirty="0"/>
              <a:t>(из интервью руководителя Росстандарта А.П. Шалаева     </a:t>
            </a:r>
          </a:p>
          <a:p>
            <a:pPr>
              <a:lnSpc>
                <a:spcPct val="80000"/>
              </a:lnSpc>
            </a:pPr>
            <a:r>
              <a:rPr lang="ru-RU" dirty="0"/>
              <a:t>РИА НОВОСТИ)</a:t>
            </a:r>
          </a:p>
        </p:txBody>
      </p:sp>
      <p:pic>
        <p:nvPicPr>
          <p:cNvPr id="10" name="Picture 2" descr="C:\Users\OZharikova\Documents\ДОКУМЕНТЫ\БОГОРАД РИСУНКИ\стр 38.jpg">
            <a:extLst>
              <a:ext uri="{FF2B5EF4-FFF2-40B4-BE49-F238E27FC236}">
                <a16:creationId xmlns:a16="http://schemas.microsoft.com/office/drawing/2014/main" id="{047C72A1-4186-4350-5D46-3DD751D8E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72663" y="5353311"/>
            <a:ext cx="1346762" cy="95495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4BD3386-5D59-0B86-5B0B-FC28C81FF8F3}"/>
              </a:ext>
            </a:extLst>
          </p:cNvPr>
          <p:cNvSpPr txBox="1"/>
          <p:nvPr/>
        </p:nvSpPr>
        <p:spPr>
          <a:xfrm>
            <a:off x="8980928" y="3798665"/>
            <a:ext cx="2502155" cy="2509598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 rtl="0">
              <a:defRPr lang="ru-ru"/>
            </a:defPPr>
            <a:lvl1pPr algn="ctr">
              <a:defRPr sz="1500" spc="-30">
                <a:solidFill>
                  <a:srgbClr val="1A1A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>
              <a:lnSpc>
                <a:spcPct val="80000"/>
              </a:lnSpc>
            </a:pPr>
            <a:r>
              <a:rPr lang="ru-RU" sz="1400" dirty="0"/>
              <a:t>В условиях инновационной экономики системы управления качеством создают возможность за счёт применения современных информационных технологий и математических методов моделирования получить значительный дополнительный эффект в развитии передовых производственных технологий, в разработке прорывных достижений в критически важных отраслях экономики.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5C55DAF-35B5-6C4E-16CD-6494677E38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43428" y="5209186"/>
            <a:ext cx="943509" cy="1202994"/>
          </a:xfrm>
          <a:prstGeom prst="rect">
            <a:avLst/>
          </a:prstGeom>
        </p:spPr>
      </p:pic>
      <p:sp>
        <p:nvSpPr>
          <p:cNvPr id="15" name="Подзаголовок 4">
            <a:extLst>
              <a:ext uri="{FF2B5EF4-FFF2-40B4-BE49-F238E27FC236}">
                <a16:creationId xmlns:a16="http://schemas.microsoft.com/office/drawing/2014/main" id="{1D7755E0-AE20-4449-8072-E7E0BF02D736}"/>
              </a:ext>
            </a:extLst>
          </p:cNvPr>
          <p:cNvSpPr txBox="1">
            <a:spLocks/>
          </p:cNvSpPr>
          <p:nvPr/>
        </p:nvSpPr>
        <p:spPr>
          <a:xfrm>
            <a:off x="821019" y="181325"/>
            <a:ext cx="10993546" cy="4748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schemeClr val="tx1"/>
                </a:solidFill>
              </a:rPr>
              <a:t>Совместное заседание Президиума Союза промышленников и предпринимателей Санкт-Петербурга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schemeClr val="tx1"/>
                </a:solidFill>
              </a:rPr>
              <a:t>и Координационного совета РСПП по импортозамещению, технологической независимости и инвестиционной активности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endParaRPr lang="ru-RU" sz="500" b="1" dirty="0">
              <a:solidFill>
                <a:schemeClr val="tx1"/>
              </a:solidFill>
            </a:endParaRP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schemeClr val="tx1"/>
                </a:solidFill>
              </a:rPr>
              <a:t>(ЭКСПОФОРУМ, 27 ноября 2024г</a:t>
            </a:r>
            <a:r>
              <a:rPr lang="ru-RU" sz="1400" b="1" dirty="0">
                <a:solidFill>
                  <a:schemeClr val="tx1"/>
                </a:solidFill>
              </a:rPr>
              <a:t>.)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07646ED8-4344-4CA7-84B2-0EC3537B85A0}"/>
              </a:ext>
            </a:extLst>
          </p:cNvPr>
          <p:cNvSpPr/>
          <p:nvPr/>
        </p:nvSpPr>
        <p:spPr>
          <a:xfrm>
            <a:off x="4058034" y="6428554"/>
            <a:ext cx="26571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Эл. почта   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okrepilov@test-spb.ru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248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F5AE4E-2AA2-4859-C834-EA34139FCD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13EAB94-5235-4B42-8210-C67CADBAB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118046"/>
            <a:ext cx="1052510" cy="365125"/>
          </a:xfrm>
        </p:spPr>
        <p:txBody>
          <a:bodyPr/>
          <a:lstStyle/>
          <a:p>
            <a:pPr rtl="0"/>
            <a:fld id="{3A98EE3D-8CD1-4C3F-BD1C-C98C9596463C}" type="slidenum">
              <a:rPr lang="ru-RU" sz="2000" b="1" noProof="0" smtClean="0"/>
              <a:t>8</a:t>
            </a:fld>
            <a:endParaRPr lang="ru-RU" sz="2000" b="1" noProof="0"/>
          </a:p>
        </p:txBody>
      </p:sp>
      <p:sp>
        <p:nvSpPr>
          <p:cNvPr id="11" name="Заголовок 10">
            <a:extLst>
              <a:ext uri="{FF2B5EF4-FFF2-40B4-BE49-F238E27FC236}">
                <a16:creationId xmlns:a16="http://schemas.microsoft.com/office/drawing/2014/main" id="{030E0368-4A15-194F-A266-D4DC97229880}"/>
              </a:ext>
            </a:extLst>
          </p:cNvPr>
          <p:cNvSpPr txBox="1">
            <a:spLocks/>
          </p:cNvSpPr>
          <p:nvPr/>
        </p:nvSpPr>
        <p:spPr>
          <a:xfrm>
            <a:off x="4433777" y="774274"/>
            <a:ext cx="7300184" cy="827974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defPPr rtl="0">
              <a:defRPr lang="ru-ru"/>
            </a:defPPr>
            <a:lvl1pPr>
              <a:spcBef>
                <a:spcPct val="0"/>
              </a:spcBef>
              <a:buNone/>
              <a:defRPr sz="2800" b="0" cap="all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деятельности экспертного совета фонда развития промышленности </a:t>
            </a:r>
            <a:r>
              <a:rPr lang="ru-RU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санкт-петербурга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4F7746-293E-E151-F566-7503C3CD1A61}"/>
              </a:ext>
            </a:extLst>
          </p:cNvPr>
          <p:cNvSpPr txBox="1"/>
          <p:nvPr/>
        </p:nvSpPr>
        <p:spPr>
          <a:xfrm>
            <a:off x="4986783" y="2174019"/>
            <a:ext cx="6097772" cy="355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Участвует </a:t>
            </a:r>
            <a:r>
              <a:rPr lang="ru-RU" sz="2000" b="0" i="0" dirty="0">
                <a:solidFill>
                  <a:srgbClr val="2C2D2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132 п</a:t>
            </a:r>
            <a:r>
              <a:rPr lang="ru-RU" sz="2000" dirty="0">
                <a:solidFill>
                  <a:srgbClr val="2C2D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редприятия по следующим</a:t>
            </a:r>
            <a:r>
              <a:rPr lang="ru-RU" sz="2000" b="0" i="0" dirty="0">
                <a:solidFill>
                  <a:srgbClr val="2C2D2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отраслям: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2C2D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Производство готовых металлических изделий, кроме машин и оборудования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0" i="0" dirty="0">
                <a:solidFill>
                  <a:srgbClr val="2C2D2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Производство машин и оборудования, не включенных в другие группировки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0" i="0" dirty="0">
                <a:solidFill>
                  <a:srgbClr val="2C2D2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Производство компьютеров, электронных и оптических изделий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0" i="0" dirty="0">
                <a:solidFill>
                  <a:srgbClr val="2C2D2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Производство лекарственных средств и материалов, применяемых в медицинских целях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0" i="0" dirty="0">
                <a:solidFill>
                  <a:srgbClr val="2C2D2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Производство резиновых и пластмассовых изделий.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E558FAE-0997-6173-DF3C-707B7FDE54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" t="6954" r="4112" b="12989"/>
          <a:stretch/>
        </p:blipFill>
        <p:spPr bwMode="auto">
          <a:xfrm>
            <a:off x="154170" y="186961"/>
            <a:ext cx="4178597" cy="1662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43A59DC-5E36-B403-1E37-B98922CEBE6C}"/>
              </a:ext>
            </a:extLst>
          </p:cNvPr>
          <p:cNvSpPr txBox="1"/>
          <p:nvPr/>
        </p:nvSpPr>
        <p:spPr>
          <a:xfrm>
            <a:off x="800101" y="2174019"/>
            <a:ext cx="363367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0" i="0" dirty="0">
                <a:solidFill>
                  <a:srgbClr val="2C2D2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Экспертным советом </a:t>
            </a:r>
            <a:r>
              <a:rPr lang="ru-RU" sz="2400" dirty="0">
                <a:solidFill>
                  <a:srgbClr val="2C2D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</a:t>
            </a:r>
            <a:r>
              <a:rPr lang="ru-RU" sz="2400" b="0" i="0" dirty="0">
                <a:solidFill>
                  <a:srgbClr val="2C2D2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добрено </a:t>
            </a:r>
            <a:r>
              <a:rPr lang="ru-RU" sz="24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198 проектов </a:t>
            </a:r>
          </a:p>
          <a:p>
            <a:r>
              <a:rPr lang="ru-RU" sz="2400" b="0" i="0" dirty="0">
                <a:solidFill>
                  <a:srgbClr val="2C2D2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на общую сумму : </a:t>
            </a:r>
          </a:p>
          <a:p>
            <a:r>
              <a:rPr lang="ru-RU" sz="2400" b="1" i="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18 677 344,02 </a:t>
            </a:r>
            <a:r>
              <a:rPr lang="ru-RU" sz="2400" b="0" i="0" dirty="0">
                <a:solidFill>
                  <a:srgbClr val="2C2D2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тыс. руб.  </a:t>
            </a:r>
            <a:b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2400" dirty="0"/>
          </a:p>
        </p:txBody>
      </p:sp>
      <p:sp>
        <p:nvSpPr>
          <p:cNvPr id="8" name="Подзаголовок 4">
            <a:extLst>
              <a:ext uri="{FF2B5EF4-FFF2-40B4-BE49-F238E27FC236}">
                <a16:creationId xmlns:a16="http://schemas.microsoft.com/office/drawing/2014/main" id="{44DCF61A-732E-4BE9-B5B5-023887FAE36F}"/>
              </a:ext>
            </a:extLst>
          </p:cNvPr>
          <p:cNvSpPr txBox="1">
            <a:spLocks/>
          </p:cNvSpPr>
          <p:nvPr/>
        </p:nvSpPr>
        <p:spPr>
          <a:xfrm>
            <a:off x="821019" y="181325"/>
            <a:ext cx="10993546" cy="4748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schemeClr val="tx1"/>
                </a:solidFill>
              </a:rPr>
              <a:t>Совместное заседание Президиума Союза промышленников и предпринимателей Санкт-Петербурга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schemeClr val="tx1"/>
                </a:solidFill>
              </a:rPr>
              <a:t>и Координационного совета РСПП по импортозамещению, технологической независимости и инвестиционной активности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endParaRPr lang="ru-RU" sz="500" b="1" dirty="0">
              <a:solidFill>
                <a:schemeClr val="tx1"/>
              </a:solidFill>
            </a:endParaRP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schemeClr val="tx1"/>
                </a:solidFill>
              </a:rPr>
              <a:t>(ЭКСПОФОРУМ, 27 ноября 2024г</a:t>
            </a:r>
            <a:r>
              <a:rPr lang="ru-RU" sz="1400" b="1" dirty="0">
                <a:solidFill>
                  <a:schemeClr val="tx1"/>
                </a:solidFill>
              </a:rPr>
              <a:t>.)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DD0A242-5899-4B13-8419-55C9A094024E}"/>
              </a:ext>
            </a:extLst>
          </p:cNvPr>
          <p:cNvSpPr/>
          <p:nvPr/>
        </p:nvSpPr>
        <p:spPr>
          <a:xfrm>
            <a:off x="4058034" y="6428554"/>
            <a:ext cx="26571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Эл. почта   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okrepilov@test-spb.ru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212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3D9BC9-9FD1-4290-4131-AAEDAD033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044" y="693667"/>
            <a:ext cx="11029616" cy="640080"/>
          </a:xfrm>
        </p:spPr>
        <p:txBody>
          <a:bodyPr anchor="t"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 по повышению качества жизни в Санкт-Петербурге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2CD5AC-B310-A0CF-2D79-70F92294A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1583" y="6317588"/>
            <a:ext cx="1052510" cy="365125"/>
          </a:xfrm>
        </p:spPr>
        <p:txBody>
          <a:bodyPr vert="horz" lIns="91440" tIns="45720" rIns="91440" bIns="45720" rtlCol="0" anchor="ctr"/>
          <a:lstStyle/>
          <a:p>
            <a:fld id="{3A98EE3D-8CD1-4C3F-BD1C-C98C9596463C}" type="slidenum">
              <a:rPr lang="ru-RU" sz="2000" b="1"/>
              <a:pPr/>
              <a:t>9</a:t>
            </a:fld>
            <a:endParaRPr lang="ru-RU" sz="2000" b="1" dirty="0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B3381DA5-8C50-E3CC-C2F5-915FEBFC5B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8811555"/>
              </p:ext>
            </p:extLst>
          </p:nvPr>
        </p:nvGraphicFramePr>
        <p:xfrm>
          <a:off x="783044" y="1754510"/>
          <a:ext cx="7138212" cy="461717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569106">
                  <a:extLst>
                    <a:ext uri="{9D8B030D-6E8A-4147-A177-3AD203B41FA5}">
                      <a16:colId xmlns:a16="http://schemas.microsoft.com/office/drawing/2014/main" val="2736729548"/>
                    </a:ext>
                  </a:extLst>
                </a:gridCol>
                <a:gridCol w="3569106">
                  <a:extLst>
                    <a:ext uri="{9D8B030D-6E8A-4147-A177-3AD203B41FA5}">
                      <a16:colId xmlns:a16="http://schemas.microsoft.com/office/drawing/2014/main" val="368728269"/>
                    </a:ext>
                  </a:extLst>
                </a:gridCol>
              </a:tblGrid>
              <a:tr h="893129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Ожидаемая продолжительность жизни при рождении - более 80 лет </a:t>
                      </a: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 2030 году . </a:t>
                      </a:r>
                      <a:endParaRPr lang="ru-RU" sz="16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Доля населения, имеющего денежные доходы ниже величины прожиточного минимума, в общей численности населения Санкт-Петербурга - 2,6 %.</a:t>
                      </a:r>
                      <a:endParaRPr lang="ru-RU" sz="16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76620899"/>
                  </a:ext>
                </a:extLst>
              </a:tr>
              <a:tr h="8312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Индекс физического объема ВРП (ежегодно в среднем за период) -105%.</a:t>
                      </a:r>
                      <a:endParaRPr lang="ru-RU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Темп роста объемов несырьевого неэнергетического экспорта товаров (всего) (ежегодно в среднем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за период) - 105,98%.</a:t>
                      </a:r>
                      <a:endParaRPr lang="ru-RU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16500685"/>
                  </a:ext>
                </a:extLst>
              </a:tr>
              <a:tr h="6147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Рост затрат на науку и инновации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 промышленности в 2 раза.</a:t>
                      </a:r>
                      <a:endParaRPr lang="ru-RU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Доля отраслей экономики знаний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 ВРП Санкт-Петербурга 40%.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08957726"/>
                  </a:ext>
                </a:extLst>
              </a:tr>
              <a:tr h="7710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Доля продукции высокотехнологичных и наукоемких отраслей экономики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 ВРП – 45%.</a:t>
                      </a:r>
                      <a:endParaRPr lang="ru-RU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Доля инновационной продукции </a:t>
                      </a: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 общем объеме продукции в обрабатывающих производствах: 30 %.</a:t>
                      </a:r>
                      <a:endParaRPr lang="ru-RU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45555893"/>
                  </a:ext>
                </a:extLst>
              </a:tr>
              <a:tr h="4691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Уровень переработки отходов 100%.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Полный цикл очистки воды 99,8 %.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05604721"/>
                  </a:ext>
                </a:extLst>
              </a:tr>
              <a:tr h="10378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Отмена оплаты для родителей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за посещение учреждений дошкольного образования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и бесплатные кружки и секции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 детских садах для более 90% детей.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Рост охвата населения диспансеризацией (в настоящее время :  2,7 млн петербуржцев).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48654972"/>
                  </a:ext>
                </a:extLst>
              </a:tr>
            </a:tbl>
          </a:graphicData>
        </a:graphic>
      </p:graphicFrame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BB546016-7FDB-8CAC-C0A3-C09B2374A6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44" t="-3423" r="5464"/>
          <a:stretch/>
        </p:blipFill>
        <p:spPr>
          <a:xfrm>
            <a:off x="8051214" y="4002369"/>
            <a:ext cx="4058300" cy="23693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3E4928D-5A91-3C6D-5ABF-43E89E58E219}"/>
              </a:ext>
            </a:extLst>
          </p:cNvPr>
          <p:cNvSpPr txBox="1"/>
          <p:nvPr/>
        </p:nvSpPr>
        <p:spPr>
          <a:xfrm>
            <a:off x="1996366" y="1289948"/>
            <a:ext cx="4718806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b="1" spc="-150" dirty="0">
                <a:solidFill>
                  <a:srgbClr val="C00000"/>
                </a:solidFill>
                <a:latin typeface="+mj-lt"/>
                <a:ea typeface="+mj-ea"/>
                <a:cs typeface="Gill Sans" panose="020B0502020104020203" pitchFamily="34" charset="-79"/>
              </a:rPr>
              <a:t>ПЕТЕРБУРГСКИЙ   СТАНДАРТ   КАЧЕСТВА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FCE14E0-A4A2-E3AA-B19D-33F4D9F75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42" y="1623180"/>
            <a:ext cx="4058060" cy="250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одзаголовок 4">
            <a:extLst>
              <a:ext uri="{FF2B5EF4-FFF2-40B4-BE49-F238E27FC236}">
                <a16:creationId xmlns:a16="http://schemas.microsoft.com/office/drawing/2014/main" id="{49CD741E-E3FE-4680-B32B-699183267285}"/>
              </a:ext>
            </a:extLst>
          </p:cNvPr>
          <p:cNvSpPr txBox="1">
            <a:spLocks/>
          </p:cNvSpPr>
          <p:nvPr/>
        </p:nvSpPr>
        <p:spPr>
          <a:xfrm>
            <a:off x="821019" y="181325"/>
            <a:ext cx="10993546" cy="4748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schemeClr val="tx1"/>
                </a:solidFill>
              </a:rPr>
              <a:t>Совместное заседание Президиума Союза промышленников и предпринимателей Санкт-Петербурга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schemeClr val="tx1"/>
                </a:solidFill>
              </a:rPr>
              <a:t>и Координационного совета РСПП по импортозамещению, технологической независимости и инвестиционной активности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endParaRPr lang="ru-RU" sz="500" b="1" dirty="0">
              <a:solidFill>
                <a:schemeClr val="tx1"/>
              </a:solidFill>
            </a:endParaRP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schemeClr val="tx1"/>
                </a:solidFill>
              </a:rPr>
              <a:t>(ЭКСПОФОРУМ, 27 ноября 2024г</a:t>
            </a:r>
            <a:r>
              <a:rPr lang="ru-RU" sz="1400" b="1" dirty="0">
                <a:solidFill>
                  <a:schemeClr val="tx1"/>
                </a:solidFill>
              </a:rPr>
              <a:t>.)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85F6CD2-F49F-4CBC-B0DA-725F92F7C353}"/>
              </a:ext>
            </a:extLst>
          </p:cNvPr>
          <p:cNvSpPr/>
          <p:nvPr/>
        </p:nvSpPr>
        <p:spPr>
          <a:xfrm>
            <a:off x="4058034" y="6428554"/>
            <a:ext cx="26571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Эл. почта   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okrepilov@test-spb.ru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457904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Custom 10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ED8428"/>
      </a:accent1>
      <a:accent2>
        <a:srgbClr val="E6C46D"/>
      </a:accent2>
      <a:accent3>
        <a:srgbClr val="465359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2848759_TF45205285_Win32" id="{1F672F42-192F-4518-A2AA-4F9347221532}" vid="{076F144B-10AA-426F-9187-CAE43F24D588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5470C9DA-ADC8-49D9-B223-6D54C6FB7BE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4608ECE-840A-4514-AD05-0950FC5D30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7333985-6DEC-4BB6-B360-FFFEFA02249A}">
  <ds:schemaRefs>
    <ds:schemaRef ds:uri="http://schemas.microsoft.com/sharepoint/v3"/>
    <ds:schemaRef ds:uri="http://www.w3.org/XML/1998/namespace"/>
    <ds:schemaRef ds:uri="16c05727-aa75-4e4a-9b5f-8a80a1165891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230e9df3-be65-4c73-a93b-d1236ebd677e"/>
    <ds:schemaRef ds:uri="71af3243-3dd4-4a8d-8c0d-dd76da1f02a5"/>
    <ds:schemaRef ds:uri="http://purl.org/dc/dcmitype/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Оформление Дивиденд</Template>
  <TotalTime>587</TotalTime>
  <Words>1504</Words>
  <Application>Microsoft Office PowerPoint</Application>
  <PresentationFormat>Широкоэкранный</PresentationFormat>
  <Paragraphs>150</Paragraphs>
  <Slides>10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Corbel</vt:lpstr>
      <vt:lpstr>Gill Sans MT</vt:lpstr>
      <vt:lpstr>Wingdings</vt:lpstr>
      <vt:lpstr>Wingdings 2</vt:lpstr>
      <vt:lpstr>DividendVTI</vt:lpstr>
      <vt:lpstr>Роль экономики качества в обеспечении  научно-технологического развития России</vt:lpstr>
      <vt:lpstr>Приоритеты научно-технологического развития РФ</vt:lpstr>
      <vt:lpstr>Презентация PowerPoint</vt:lpstr>
      <vt:lpstr>Метрология – базовый элемент для достижения технологического лидерства</vt:lpstr>
      <vt:lpstr>ИМПОРТОНЕЗАВИСИМОСТЬ по средствам измерений (СИ)</vt:lpstr>
      <vt:lpstr>Презентация PowerPoint</vt:lpstr>
      <vt:lpstr>Презентация PowerPoint</vt:lpstr>
      <vt:lpstr>Презентация PowerPoint</vt:lpstr>
      <vt:lpstr>Задачи  по повышению качества жизни в Санкт-Петербурге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экономики качества в обеспечении научно-технологического развития России</dc:title>
  <dc:creator>Natalya</dc:creator>
  <cp:lastModifiedBy>Marina Cherepanova</cp:lastModifiedBy>
  <cp:revision>88</cp:revision>
  <cp:lastPrinted>2024-11-22T11:47:32Z</cp:lastPrinted>
  <dcterms:created xsi:type="dcterms:W3CDTF">2024-11-19T19:50:43Z</dcterms:created>
  <dcterms:modified xsi:type="dcterms:W3CDTF">2024-11-25T21:24:42Z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